
<file path=[Content_Types].xml><?xml version="1.0" encoding="utf-8"?>
<Types xmlns="http://schemas.openxmlformats.org/package/2006/content-types">
  <Default Extension="png" ContentType="image/png"/>
  <Default Extension="BE0AD810"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82" r:id="rId3"/>
    <p:sldMasterId id="2147483706" r:id="rId4"/>
    <p:sldMasterId id="2147483722" r:id="rId5"/>
    <p:sldMasterId id="2147483745" r:id="rId6"/>
    <p:sldMasterId id="2147483767" r:id="rId7"/>
  </p:sldMasterIdLst>
  <p:notesMasterIdLst>
    <p:notesMasterId r:id="rId103"/>
  </p:notesMasterIdLst>
  <p:handoutMasterIdLst>
    <p:handoutMasterId r:id="rId104"/>
  </p:handoutMasterIdLst>
  <p:sldIdLst>
    <p:sldId id="354" r:id="rId8"/>
    <p:sldId id="480" r:id="rId9"/>
    <p:sldId id="388" r:id="rId10"/>
    <p:sldId id="405" r:id="rId11"/>
    <p:sldId id="402" r:id="rId12"/>
    <p:sldId id="414" r:id="rId13"/>
    <p:sldId id="415" r:id="rId14"/>
    <p:sldId id="418" r:id="rId15"/>
    <p:sldId id="519" r:id="rId16"/>
    <p:sldId id="422" r:id="rId17"/>
    <p:sldId id="409" r:id="rId18"/>
    <p:sldId id="416" r:id="rId19"/>
    <p:sldId id="408" r:id="rId20"/>
    <p:sldId id="410" r:id="rId21"/>
    <p:sldId id="417" r:id="rId22"/>
    <p:sldId id="513" r:id="rId23"/>
    <p:sldId id="514" r:id="rId24"/>
    <p:sldId id="412" r:id="rId25"/>
    <p:sldId id="438" r:id="rId26"/>
    <p:sldId id="424" r:id="rId27"/>
    <p:sldId id="439" r:id="rId28"/>
    <p:sldId id="520" r:id="rId29"/>
    <p:sldId id="498" r:id="rId30"/>
    <p:sldId id="497" r:id="rId31"/>
    <p:sldId id="492" r:id="rId32"/>
    <p:sldId id="493" r:id="rId33"/>
    <p:sldId id="494" r:id="rId34"/>
    <p:sldId id="495" r:id="rId35"/>
    <p:sldId id="496" r:id="rId36"/>
    <p:sldId id="441" r:id="rId37"/>
    <p:sldId id="442" r:id="rId38"/>
    <p:sldId id="448" r:id="rId39"/>
    <p:sldId id="437" r:id="rId40"/>
    <p:sldId id="460" r:id="rId41"/>
    <p:sldId id="485" r:id="rId42"/>
    <p:sldId id="486" r:id="rId43"/>
    <p:sldId id="487" r:id="rId44"/>
    <p:sldId id="443" r:id="rId45"/>
    <p:sldId id="462" r:id="rId46"/>
    <p:sldId id="465" r:id="rId47"/>
    <p:sldId id="515" r:id="rId48"/>
    <p:sldId id="505" r:id="rId49"/>
    <p:sldId id="481" r:id="rId50"/>
    <p:sldId id="457" r:id="rId51"/>
    <p:sldId id="434" r:id="rId52"/>
    <p:sldId id="458" r:id="rId53"/>
    <p:sldId id="509" r:id="rId54"/>
    <p:sldId id="518" r:id="rId55"/>
    <p:sldId id="516" r:id="rId56"/>
    <p:sldId id="517" r:id="rId57"/>
    <p:sldId id="463" r:id="rId58"/>
    <p:sldId id="470" r:id="rId59"/>
    <p:sldId id="471" r:id="rId60"/>
    <p:sldId id="472" r:id="rId61"/>
    <p:sldId id="435" r:id="rId62"/>
    <p:sldId id="473" r:id="rId63"/>
    <p:sldId id="474" r:id="rId64"/>
    <p:sldId id="482" r:id="rId65"/>
    <p:sldId id="433" r:id="rId66"/>
    <p:sldId id="476" r:id="rId67"/>
    <p:sldId id="477" r:id="rId68"/>
    <p:sldId id="478" r:id="rId69"/>
    <p:sldId id="510" r:id="rId70"/>
    <p:sldId id="511" r:id="rId71"/>
    <p:sldId id="483" r:id="rId72"/>
    <p:sldId id="484" r:id="rId73"/>
    <p:sldId id="489" r:id="rId74"/>
    <p:sldId id="479" r:id="rId75"/>
    <p:sldId id="403" r:id="rId76"/>
    <p:sldId id="404" r:id="rId77"/>
    <p:sldId id="406" r:id="rId78"/>
    <p:sldId id="407" r:id="rId79"/>
    <p:sldId id="501" r:id="rId80"/>
    <p:sldId id="502" r:id="rId81"/>
    <p:sldId id="413" r:id="rId82"/>
    <p:sldId id="521" r:id="rId83"/>
    <p:sldId id="522" r:id="rId84"/>
    <p:sldId id="523" r:id="rId85"/>
    <p:sldId id="440" r:id="rId86"/>
    <p:sldId id="449" r:id="rId87"/>
    <p:sldId id="452" r:id="rId88"/>
    <p:sldId id="453" r:id="rId89"/>
    <p:sldId id="456" r:id="rId90"/>
    <p:sldId id="455" r:id="rId91"/>
    <p:sldId id="461" r:id="rId92"/>
    <p:sldId id="459" r:id="rId93"/>
    <p:sldId id="464" r:id="rId94"/>
    <p:sldId id="488" r:id="rId95"/>
    <p:sldId id="432" r:id="rId96"/>
    <p:sldId id="466" r:id="rId97"/>
    <p:sldId id="468" r:id="rId98"/>
    <p:sldId id="467" r:id="rId99"/>
    <p:sldId id="504" r:id="rId100"/>
    <p:sldId id="499" r:id="rId101"/>
    <p:sldId id="500" r:id="rId102"/>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4">
          <p15:clr>
            <a:srgbClr val="A4A3A4"/>
          </p15:clr>
        </p15:guide>
        <p15:guide id="2" orient="horz" pos="2016">
          <p15:clr>
            <a:srgbClr val="A4A3A4"/>
          </p15:clr>
        </p15:guide>
        <p15:guide id="3" pos="3120">
          <p15:clr>
            <a:srgbClr val="A4A3A4"/>
          </p15:clr>
        </p15:guide>
        <p15:guide id="4" pos="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1E2D"/>
    <a:srgbClr val="F1E8E8"/>
    <a:srgbClr val="E3CECD"/>
    <a:srgbClr val="FFC000"/>
    <a:srgbClr val="708898"/>
    <a:srgbClr val="492D91"/>
    <a:srgbClr val="4182B8"/>
    <a:srgbClr val="2D7C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4" autoAdjust="0"/>
    <p:restoredTop sz="86971" autoAdjust="0"/>
  </p:normalViewPr>
  <p:slideViewPr>
    <p:cSldViewPr>
      <p:cViewPr varScale="1">
        <p:scale>
          <a:sx n="101" d="100"/>
          <a:sy n="101" d="100"/>
        </p:scale>
        <p:origin x="1296" y="108"/>
      </p:cViewPr>
      <p:guideLst>
        <p:guide orient="horz" pos="1584"/>
        <p:guide orient="horz" pos="2016"/>
        <p:guide pos="3120"/>
        <p:guide pos="24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00" d="100"/>
        <a:sy n="100" d="100"/>
      </p:scale>
      <p:origin x="0" y="129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07" Type="http://schemas.openxmlformats.org/officeDocument/2006/relationships/theme" Target="theme/theme1.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viewProps" Target="view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title>
    <c:autoTitleDeleted val="0"/>
    <c:plotArea>
      <c:layout/>
      <c:barChart>
        <c:barDir val="col"/>
        <c:grouping val="clustered"/>
        <c:varyColors val="0"/>
        <c:ser>
          <c:idx val="0"/>
          <c:order val="0"/>
          <c:tx>
            <c:v>Probability Density</c:v>
          </c:tx>
          <c:invertIfNegative val="0"/>
          <c:dPt>
            <c:idx val="58"/>
            <c:invertIfNegative val="0"/>
            <c:bubble3D val="0"/>
            <c:spPr>
              <a:solidFill>
                <a:srgbClr val="FF0000"/>
              </a:solidFill>
            </c:spPr>
          </c:dPt>
          <c:cat>
            <c:numRef>
              <c:f>Sheet1!$F$64:$F$164</c:f>
              <c:numCache>
                <c:formatCode>General</c:formatCode>
                <c:ptCount val="101"/>
                <c:pt idx="0">
                  <c:v>50</c:v>
                </c:pt>
                <c:pt idx="1">
                  <c:v>51</c:v>
                </c:pt>
                <c:pt idx="2">
                  <c:v>52</c:v>
                </c:pt>
                <c:pt idx="3">
                  <c:v>53</c:v>
                </c:pt>
                <c:pt idx="4">
                  <c:v>54</c:v>
                </c:pt>
                <c:pt idx="5">
                  <c:v>55</c:v>
                </c:pt>
                <c:pt idx="6">
                  <c:v>56</c:v>
                </c:pt>
                <c:pt idx="7">
                  <c:v>57</c:v>
                </c:pt>
                <c:pt idx="8">
                  <c:v>58</c:v>
                </c:pt>
                <c:pt idx="9">
                  <c:v>59</c:v>
                </c:pt>
                <c:pt idx="10">
                  <c:v>60</c:v>
                </c:pt>
                <c:pt idx="11">
                  <c:v>61</c:v>
                </c:pt>
                <c:pt idx="12">
                  <c:v>62</c:v>
                </c:pt>
                <c:pt idx="13">
                  <c:v>63</c:v>
                </c:pt>
                <c:pt idx="14">
                  <c:v>64</c:v>
                </c:pt>
                <c:pt idx="15">
                  <c:v>65</c:v>
                </c:pt>
                <c:pt idx="16">
                  <c:v>66</c:v>
                </c:pt>
                <c:pt idx="17">
                  <c:v>67</c:v>
                </c:pt>
                <c:pt idx="18">
                  <c:v>68</c:v>
                </c:pt>
                <c:pt idx="19">
                  <c:v>69</c:v>
                </c:pt>
                <c:pt idx="20">
                  <c:v>70</c:v>
                </c:pt>
                <c:pt idx="21">
                  <c:v>71</c:v>
                </c:pt>
                <c:pt idx="22">
                  <c:v>72</c:v>
                </c:pt>
                <c:pt idx="23">
                  <c:v>73</c:v>
                </c:pt>
                <c:pt idx="24">
                  <c:v>74</c:v>
                </c:pt>
                <c:pt idx="25">
                  <c:v>75</c:v>
                </c:pt>
                <c:pt idx="26">
                  <c:v>76</c:v>
                </c:pt>
                <c:pt idx="27">
                  <c:v>77</c:v>
                </c:pt>
                <c:pt idx="28">
                  <c:v>78</c:v>
                </c:pt>
                <c:pt idx="29">
                  <c:v>79</c:v>
                </c:pt>
                <c:pt idx="30">
                  <c:v>80</c:v>
                </c:pt>
                <c:pt idx="31">
                  <c:v>81</c:v>
                </c:pt>
                <c:pt idx="32">
                  <c:v>82</c:v>
                </c:pt>
                <c:pt idx="33">
                  <c:v>83</c:v>
                </c:pt>
                <c:pt idx="34">
                  <c:v>84</c:v>
                </c:pt>
                <c:pt idx="35">
                  <c:v>85</c:v>
                </c:pt>
                <c:pt idx="36">
                  <c:v>86</c:v>
                </c:pt>
                <c:pt idx="37">
                  <c:v>87</c:v>
                </c:pt>
                <c:pt idx="38">
                  <c:v>88</c:v>
                </c:pt>
                <c:pt idx="39">
                  <c:v>89</c:v>
                </c:pt>
                <c:pt idx="40">
                  <c:v>90</c:v>
                </c:pt>
                <c:pt idx="41">
                  <c:v>91</c:v>
                </c:pt>
                <c:pt idx="42">
                  <c:v>92</c:v>
                </c:pt>
                <c:pt idx="43">
                  <c:v>93</c:v>
                </c:pt>
                <c:pt idx="44">
                  <c:v>94</c:v>
                </c:pt>
                <c:pt idx="45">
                  <c:v>95</c:v>
                </c:pt>
                <c:pt idx="46">
                  <c:v>96</c:v>
                </c:pt>
                <c:pt idx="47">
                  <c:v>97</c:v>
                </c:pt>
                <c:pt idx="48">
                  <c:v>98</c:v>
                </c:pt>
                <c:pt idx="49">
                  <c:v>99</c:v>
                </c:pt>
                <c:pt idx="50">
                  <c:v>100</c:v>
                </c:pt>
                <c:pt idx="51">
                  <c:v>101</c:v>
                </c:pt>
                <c:pt idx="52">
                  <c:v>102</c:v>
                </c:pt>
                <c:pt idx="53">
                  <c:v>103</c:v>
                </c:pt>
                <c:pt idx="54">
                  <c:v>104</c:v>
                </c:pt>
                <c:pt idx="55">
                  <c:v>105</c:v>
                </c:pt>
                <c:pt idx="56">
                  <c:v>106</c:v>
                </c:pt>
                <c:pt idx="57">
                  <c:v>107</c:v>
                </c:pt>
                <c:pt idx="58">
                  <c:v>108</c:v>
                </c:pt>
                <c:pt idx="59">
                  <c:v>109</c:v>
                </c:pt>
                <c:pt idx="60">
                  <c:v>110</c:v>
                </c:pt>
                <c:pt idx="61">
                  <c:v>111</c:v>
                </c:pt>
                <c:pt idx="62">
                  <c:v>112</c:v>
                </c:pt>
                <c:pt idx="63">
                  <c:v>113</c:v>
                </c:pt>
                <c:pt idx="64">
                  <c:v>114</c:v>
                </c:pt>
                <c:pt idx="65">
                  <c:v>115</c:v>
                </c:pt>
                <c:pt idx="66">
                  <c:v>116</c:v>
                </c:pt>
                <c:pt idx="67">
                  <c:v>117</c:v>
                </c:pt>
                <c:pt idx="68">
                  <c:v>118</c:v>
                </c:pt>
                <c:pt idx="69">
                  <c:v>119</c:v>
                </c:pt>
                <c:pt idx="70">
                  <c:v>120</c:v>
                </c:pt>
                <c:pt idx="71">
                  <c:v>121</c:v>
                </c:pt>
                <c:pt idx="72">
                  <c:v>122</c:v>
                </c:pt>
                <c:pt idx="73">
                  <c:v>123</c:v>
                </c:pt>
                <c:pt idx="74">
                  <c:v>124</c:v>
                </c:pt>
                <c:pt idx="75">
                  <c:v>125</c:v>
                </c:pt>
                <c:pt idx="76">
                  <c:v>126</c:v>
                </c:pt>
                <c:pt idx="77">
                  <c:v>127</c:v>
                </c:pt>
                <c:pt idx="78">
                  <c:v>128</c:v>
                </c:pt>
                <c:pt idx="79">
                  <c:v>129</c:v>
                </c:pt>
                <c:pt idx="80">
                  <c:v>130</c:v>
                </c:pt>
                <c:pt idx="81">
                  <c:v>131</c:v>
                </c:pt>
                <c:pt idx="82">
                  <c:v>132</c:v>
                </c:pt>
                <c:pt idx="83">
                  <c:v>133</c:v>
                </c:pt>
                <c:pt idx="84">
                  <c:v>134</c:v>
                </c:pt>
                <c:pt idx="85">
                  <c:v>135</c:v>
                </c:pt>
                <c:pt idx="86">
                  <c:v>136</c:v>
                </c:pt>
                <c:pt idx="87">
                  <c:v>137</c:v>
                </c:pt>
                <c:pt idx="88">
                  <c:v>138</c:v>
                </c:pt>
                <c:pt idx="89">
                  <c:v>139</c:v>
                </c:pt>
                <c:pt idx="90">
                  <c:v>140</c:v>
                </c:pt>
                <c:pt idx="91">
                  <c:v>141</c:v>
                </c:pt>
                <c:pt idx="92">
                  <c:v>142</c:v>
                </c:pt>
                <c:pt idx="93">
                  <c:v>143</c:v>
                </c:pt>
                <c:pt idx="94">
                  <c:v>144</c:v>
                </c:pt>
                <c:pt idx="95">
                  <c:v>145</c:v>
                </c:pt>
                <c:pt idx="96">
                  <c:v>146</c:v>
                </c:pt>
                <c:pt idx="97">
                  <c:v>147</c:v>
                </c:pt>
                <c:pt idx="98">
                  <c:v>148</c:v>
                </c:pt>
                <c:pt idx="99">
                  <c:v>149</c:v>
                </c:pt>
                <c:pt idx="100">
                  <c:v>150</c:v>
                </c:pt>
              </c:numCache>
            </c:numRef>
          </c:cat>
          <c:val>
            <c:numRef>
              <c:f>Sheet1!$H$64:$H$164</c:f>
              <c:numCache>
                <c:formatCode>General</c:formatCode>
                <c:ptCount val="101"/>
                <c:pt idx="0">
                  <c:v>2.8243676198016369E-13</c:v>
                </c:pt>
                <c:pt idx="1">
                  <c:v>8.3069635876518674E-13</c:v>
                </c:pt>
                <c:pt idx="2">
                  <c:v>2.3802645664617864E-12</c:v>
                </c:pt>
                <c:pt idx="3">
                  <c:v>6.6467765252140375E-12</c:v>
                </c:pt>
                <c:pt idx="4">
                  <c:v>1.809400276308268E-11</c:v>
                </c:pt>
                <c:pt idx="5">
                  <c:v>4.8031352789274001E-11</c:v>
                </c:pt>
                <c:pt idx="6">
                  <c:v>1.2436689561508455E-10</c:v>
                </c:pt>
                <c:pt idx="7">
                  <c:v>3.1419005208021334E-10</c:v>
                </c:pt>
                <c:pt idx="8">
                  <c:v>7.7464099047362986E-10</c:v>
                </c:pt>
                <c:pt idx="9">
                  <c:v>1.8643901804619564E-9</c:v>
                </c:pt>
                <c:pt idx="10">
                  <c:v>4.3813169240855959E-9</c:v>
                </c:pt>
                <c:pt idx="11">
                  <c:v>1.0055481465114483E-8</c:v>
                </c:pt>
                <c:pt idx="12">
                  <c:v>2.2543740704046976E-8</c:v>
                </c:pt>
                <c:pt idx="13">
                  <c:v>4.9381527256483869E-8</c:v>
                </c:pt>
                <c:pt idx="14">
                  <c:v>1.0570733178341082E-7</c:v>
                </c:pt>
                <c:pt idx="15">
                  <c:v>2.2117226342375207E-7</c:v>
                </c:pt>
                <c:pt idx="16">
                  <c:v>4.5239781154858364E-7</c:v>
                </c:pt>
                <c:pt idx="17">
                  <c:v>9.0479562309716739E-7</c:v>
                </c:pt>
                <c:pt idx="18">
                  <c:v>1.7696737922341635E-6</c:v>
                </c:pt>
                <c:pt idx="19">
                  <c:v>3.385462906882748E-6</c:v>
                </c:pt>
                <c:pt idx="20">
                  <c:v>6.3356520114519936E-6</c:v>
                </c:pt>
                <c:pt idx="21">
                  <c:v>1.1600489598433234E-5</c:v>
                </c:pt>
                <c:pt idx="22">
                  <c:v>2.0784210530526229E-5</c:v>
                </c:pt>
                <c:pt idx="23">
                  <c:v>3.6443547231607667E-5</c:v>
                </c:pt>
                <c:pt idx="24">
                  <c:v>6.254500673532663E-5</c:v>
                </c:pt>
                <c:pt idx="25">
                  <c:v>1.0507561131534884E-4</c:v>
                </c:pt>
                <c:pt idx="26">
                  <c:v>1.728217291370867E-4</c:v>
                </c:pt>
                <c:pt idx="27">
                  <c:v>2.7831031705193146E-4</c:v>
                </c:pt>
                <c:pt idx="28">
                  <c:v>4.3887396150496912E-4</c:v>
                </c:pt>
                <c:pt idx="29">
                  <c:v>6.7775472536210461E-4</c:v>
                </c:pt>
                <c:pt idx="30">
                  <c:v>1.0251040221101832E-3</c:v>
                </c:pt>
                <c:pt idx="31">
                  <c:v>1.51867262534842E-3</c:v>
                </c:pt>
                <c:pt idx="32">
                  <c:v>2.203927346542219E-3</c:v>
                </c:pt>
                <c:pt idx="33">
                  <c:v>3.1332942999033947E-3</c:v>
                </c:pt>
                <c:pt idx="34">
                  <c:v>4.3642313462940157E-3</c:v>
                </c:pt>
                <c:pt idx="35">
                  <c:v>5.9558921902365365E-3</c:v>
                </c:pt>
                <c:pt idx="36">
                  <c:v>7.9642744404325831E-3</c:v>
                </c:pt>
                <c:pt idx="37">
                  <c:v>1.043594581849786E-2</c:v>
                </c:pt>
                <c:pt idx="38">
                  <c:v>1.3400703153298391E-2</c:v>
                </c:pt>
                <c:pt idx="39">
                  <c:v>1.6863806215386745E-2</c:v>
                </c:pt>
                <c:pt idx="40">
                  <c:v>2.0798694332310338E-2</c:v>
                </c:pt>
                <c:pt idx="41">
                  <c:v>2.514127886323226E-2</c:v>
                </c:pt>
                <c:pt idx="42">
                  <c:v>2.9786949957525122E-2</c:v>
                </c:pt>
                <c:pt idx="43">
                  <c:v>3.4591296724867923E-2</c:v>
                </c:pt>
                <c:pt idx="44">
                  <c:v>3.9375199463413453E-2</c:v>
                </c:pt>
                <c:pt idx="45">
                  <c:v>4.3934433085492913E-2</c:v>
                </c:pt>
                <c:pt idx="46">
                  <c:v>4.8053286187257932E-2</c:v>
                </c:pt>
                <c:pt idx="47">
                  <c:v>5.1521049107987889E-2</c:v>
                </c:pt>
                <c:pt idx="48">
                  <c:v>5.4149674062477039E-2</c:v>
                </c:pt>
                <c:pt idx="49">
                  <c:v>5.5790573276491486E-2</c:v>
                </c:pt>
                <c:pt idx="50">
                  <c:v>5.6348479009256366E-2</c:v>
                </c:pt>
                <c:pt idx="51">
                  <c:v>5.5790573276491486E-2</c:v>
                </c:pt>
                <c:pt idx="52">
                  <c:v>5.4149674062477039E-2</c:v>
                </c:pt>
                <c:pt idx="53">
                  <c:v>5.1521049107987889E-2</c:v>
                </c:pt>
                <c:pt idx="54">
                  <c:v>4.8053286187257932E-2</c:v>
                </c:pt>
                <c:pt idx="55">
                  <c:v>4.3934433085492913E-2</c:v>
                </c:pt>
                <c:pt idx="56">
                  <c:v>3.9375199463413453E-2</c:v>
                </c:pt>
                <c:pt idx="57">
                  <c:v>3.4591296724867923E-2</c:v>
                </c:pt>
                <c:pt idx="58">
                  <c:v>2.9786949957525122E-2</c:v>
                </c:pt>
                <c:pt idx="59">
                  <c:v>2.514127886323226E-2</c:v>
                </c:pt>
                <c:pt idx="60">
                  <c:v>2.0798694332310338E-2</c:v>
                </c:pt>
                <c:pt idx="61">
                  <c:v>1.6863806215386745E-2</c:v>
                </c:pt>
                <c:pt idx="62">
                  <c:v>1.3400703153298391E-2</c:v>
                </c:pt>
                <c:pt idx="63">
                  <c:v>1.043594581849786E-2</c:v>
                </c:pt>
                <c:pt idx="64">
                  <c:v>7.9642744404325831E-3</c:v>
                </c:pt>
                <c:pt idx="65">
                  <c:v>5.9558921902365365E-3</c:v>
                </c:pt>
                <c:pt idx="66">
                  <c:v>4.3642313462940157E-3</c:v>
                </c:pt>
                <c:pt idx="67">
                  <c:v>3.1332942999033947E-3</c:v>
                </c:pt>
                <c:pt idx="68">
                  <c:v>2.203927346542219E-3</c:v>
                </c:pt>
                <c:pt idx="69">
                  <c:v>1.51867262534842E-3</c:v>
                </c:pt>
                <c:pt idx="70">
                  <c:v>1.0251040221101832E-3</c:v>
                </c:pt>
                <c:pt idx="71">
                  <c:v>6.7775472536210461E-4</c:v>
                </c:pt>
                <c:pt idx="72">
                  <c:v>4.3887396150496912E-4</c:v>
                </c:pt>
                <c:pt idx="73">
                  <c:v>2.7831031705193146E-4</c:v>
                </c:pt>
                <c:pt idx="74">
                  <c:v>1.728217291370867E-4</c:v>
                </c:pt>
                <c:pt idx="75">
                  <c:v>1.0507561131534884E-4</c:v>
                </c:pt>
                <c:pt idx="76">
                  <c:v>6.254500673532663E-5</c:v>
                </c:pt>
                <c:pt idx="77">
                  <c:v>3.6443547231607667E-5</c:v>
                </c:pt>
                <c:pt idx="78">
                  <c:v>2.0784210530526229E-5</c:v>
                </c:pt>
                <c:pt idx="79">
                  <c:v>1.1600489598433234E-5</c:v>
                </c:pt>
                <c:pt idx="80">
                  <c:v>6.3356520114519936E-6</c:v>
                </c:pt>
                <c:pt idx="81">
                  <c:v>3.385462906882748E-6</c:v>
                </c:pt>
                <c:pt idx="82">
                  <c:v>1.7696737922341635E-6</c:v>
                </c:pt>
                <c:pt idx="83">
                  <c:v>9.0479562309716739E-7</c:v>
                </c:pt>
                <c:pt idx="84">
                  <c:v>4.5239781154858364E-7</c:v>
                </c:pt>
                <c:pt idx="85">
                  <c:v>2.2117226342375207E-7</c:v>
                </c:pt>
                <c:pt idx="86">
                  <c:v>1.0570733178341082E-7</c:v>
                </c:pt>
                <c:pt idx="87">
                  <c:v>4.9381527256483869E-8</c:v>
                </c:pt>
                <c:pt idx="88">
                  <c:v>2.2543740704046976E-8</c:v>
                </c:pt>
                <c:pt idx="89">
                  <c:v>1.0055481465114483E-8</c:v>
                </c:pt>
                <c:pt idx="90">
                  <c:v>4.3813169240855959E-9</c:v>
                </c:pt>
                <c:pt idx="91">
                  <c:v>1.8643901804619564E-9</c:v>
                </c:pt>
                <c:pt idx="92">
                  <c:v>7.7464099047362986E-10</c:v>
                </c:pt>
                <c:pt idx="93">
                  <c:v>3.1419005208021334E-10</c:v>
                </c:pt>
                <c:pt idx="94">
                  <c:v>1.2436689561508455E-10</c:v>
                </c:pt>
                <c:pt idx="95">
                  <c:v>4.8031352789274001E-11</c:v>
                </c:pt>
                <c:pt idx="96">
                  <c:v>1.809400276308268E-11</c:v>
                </c:pt>
                <c:pt idx="97">
                  <c:v>6.6467765252140375E-12</c:v>
                </c:pt>
                <c:pt idx="98">
                  <c:v>2.3802645664617864E-12</c:v>
                </c:pt>
                <c:pt idx="99">
                  <c:v>8.3069635876518674E-13</c:v>
                </c:pt>
                <c:pt idx="100">
                  <c:v>2.8243676198016369E-13</c:v>
                </c:pt>
              </c:numCache>
            </c:numRef>
          </c:val>
        </c:ser>
        <c:dLbls>
          <c:showLegendKey val="0"/>
          <c:showVal val="0"/>
          <c:showCatName val="0"/>
          <c:showSerName val="0"/>
          <c:showPercent val="0"/>
          <c:showBubbleSize val="0"/>
        </c:dLbls>
        <c:gapWidth val="150"/>
        <c:axId val="401705456"/>
        <c:axId val="401706016"/>
      </c:barChart>
      <c:catAx>
        <c:axId val="401705456"/>
        <c:scaling>
          <c:orientation val="minMax"/>
        </c:scaling>
        <c:delete val="0"/>
        <c:axPos val="b"/>
        <c:title>
          <c:tx>
            <c:rich>
              <a:bodyPr/>
              <a:lstStyle/>
              <a:p>
                <a:pPr>
                  <a:defRPr/>
                </a:pPr>
                <a:r>
                  <a:rPr lang="en-US"/>
                  <a:t>Number of Tails</a:t>
                </a:r>
                <a:r>
                  <a:rPr lang="en-US" baseline="0"/>
                  <a:t> in 200 Flips</a:t>
                </a:r>
                <a:endParaRPr lang="en-US"/>
              </a:p>
            </c:rich>
          </c:tx>
          <c:overlay val="0"/>
        </c:title>
        <c:numFmt formatCode="General" sourceLinked="1"/>
        <c:majorTickMark val="out"/>
        <c:minorTickMark val="none"/>
        <c:tickLblPos val="nextTo"/>
        <c:crossAx val="401706016"/>
        <c:crosses val="autoZero"/>
        <c:auto val="1"/>
        <c:lblAlgn val="ctr"/>
        <c:lblOffset val="100"/>
        <c:noMultiLvlLbl val="0"/>
      </c:catAx>
      <c:valAx>
        <c:axId val="401706016"/>
        <c:scaling>
          <c:orientation val="minMax"/>
        </c:scaling>
        <c:delete val="0"/>
        <c:axPos val="l"/>
        <c:majorGridlines/>
        <c:title>
          <c:tx>
            <c:rich>
              <a:bodyPr rot="-5400000" vert="horz"/>
              <a:lstStyle/>
              <a:p>
                <a:pPr>
                  <a:defRPr/>
                </a:pPr>
                <a:r>
                  <a:rPr lang="en-US"/>
                  <a:t>Probability</a:t>
                </a:r>
              </a:p>
            </c:rich>
          </c:tx>
          <c:overlay val="0"/>
        </c:title>
        <c:numFmt formatCode="General" sourceLinked="1"/>
        <c:majorTickMark val="out"/>
        <c:minorTickMark val="none"/>
        <c:tickLblPos val="nextTo"/>
        <c:crossAx val="401705456"/>
        <c:crosses val="autoZero"/>
        <c:crossBetween val="between"/>
      </c:valAx>
    </c:plotArea>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D5B841AF-2DC2-4CFB-9631-507899438A1C}" type="datetimeFigureOut">
              <a:rPr lang="en-US" smtClean="0"/>
              <a:t>1/14/2016</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65F36E9A-010B-4C92-98CE-1AE592D02B76}" type="slidenum">
              <a:rPr lang="en-US" smtClean="0"/>
              <a:t>‹#›</a:t>
            </a:fld>
            <a:endParaRPr lang="en-US" dirty="0"/>
          </a:p>
        </p:txBody>
      </p:sp>
    </p:spTree>
    <p:extLst>
      <p:ext uri="{BB962C8B-B14F-4D97-AF65-F5344CB8AC3E}">
        <p14:creationId xmlns:p14="http://schemas.microsoft.com/office/powerpoint/2010/main" val="31826557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AA96CECF-D7A8-4E3C-AF66-66E67CC8C55D}" type="datetimeFigureOut">
              <a:rPr lang="en-US" smtClean="0"/>
              <a:t>1/14/2016</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C53EBCE3-096A-423C-93B0-16E657A58302}" type="slidenum">
              <a:rPr lang="en-US" smtClean="0"/>
              <a:t>‹#›</a:t>
            </a:fld>
            <a:endParaRPr lang="en-US" dirty="0"/>
          </a:p>
        </p:txBody>
      </p:sp>
    </p:spTree>
    <p:extLst>
      <p:ext uri="{BB962C8B-B14F-4D97-AF65-F5344CB8AC3E}">
        <p14:creationId xmlns:p14="http://schemas.microsoft.com/office/powerpoint/2010/main" val="388737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points from </a:t>
            </a:r>
            <a:r>
              <a:rPr lang="en-US" dirty="0" err="1" smtClean="0"/>
              <a:t>Rebonato</a:t>
            </a:r>
            <a:r>
              <a:rPr lang="en-US" dirty="0" smtClean="0"/>
              <a:t>,</a:t>
            </a:r>
            <a:r>
              <a:rPr lang="en-US" baseline="0" dirty="0" smtClean="0"/>
              <a:t> “Plight of the Fortune Tellers,” pp 40-2</a:t>
            </a:r>
          </a:p>
          <a:p>
            <a:r>
              <a:rPr lang="en-US" baseline="0" dirty="0" smtClean="0"/>
              <a:t>Coins from http://coins.silvercoinstoday.com/america-the-beautiful-5-oz-silver-bullion-coins/</a:t>
            </a:r>
          </a:p>
          <a:p>
            <a:r>
              <a:rPr lang="en-US" baseline="0" dirty="0" smtClean="0"/>
              <a:t>Donkey from http://en.wikipedia.org/wiki/Democratic_Party_(United_States)</a:t>
            </a:r>
          </a:p>
          <a:p>
            <a:r>
              <a:rPr lang="en-US" baseline="0" dirty="0" smtClean="0"/>
              <a:t>Odyssey picture from http://www.amazon.com/The-Odyssey-Homer/dp/0140268863</a:t>
            </a:r>
          </a:p>
          <a:p>
            <a:r>
              <a:rPr lang="en-US" baseline="0" dirty="0" err="1" smtClean="0"/>
              <a:t>Illiad</a:t>
            </a:r>
            <a:r>
              <a:rPr lang="en-US" baseline="0" dirty="0" smtClean="0"/>
              <a:t> picture from http://www.amazon.com/The-Iliad-Homer/dp/1439163383</a:t>
            </a:r>
          </a:p>
          <a:p>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3</a:t>
            </a:fld>
            <a:endParaRPr lang="en-US" dirty="0"/>
          </a:p>
        </p:txBody>
      </p:sp>
    </p:spTree>
    <p:extLst>
      <p:ext uri="{BB962C8B-B14F-4D97-AF65-F5344CB8AC3E}">
        <p14:creationId xmlns:p14="http://schemas.microsoft.com/office/powerpoint/2010/main" val="26369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Adelson illusion from http://web.mit.edu/persci/people/adelson/images/checkershadow/checkershadow_illusion4full.jpg</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14</a:t>
            </a:fld>
            <a:endParaRPr lang="en-US" dirty="0"/>
          </a:p>
        </p:txBody>
      </p:sp>
    </p:spTree>
    <p:extLst>
      <p:ext uri="{BB962C8B-B14F-4D97-AF65-F5344CB8AC3E}">
        <p14:creationId xmlns:p14="http://schemas.microsoft.com/office/powerpoint/2010/main" val="2323521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Adelson illusion from http://web.mit.edu/persci/people/adelson/images/checkershadow/checkershadow_illusion4full.jpg</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15</a:t>
            </a:fld>
            <a:endParaRPr lang="en-US" dirty="0"/>
          </a:p>
        </p:txBody>
      </p:sp>
    </p:spTree>
    <p:extLst>
      <p:ext uri="{BB962C8B-B14F-4D97-AF65-F5344CB8AC3E}">
        <p14:creationId xmlns:p14="http://schemas.microsoft.com/office/powerpoint/2010/main" val="2323521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Dilbert from http://dilbert.com/search_results?page=4&amp;terms=Nine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Second</a:t>
            </a:r>
            <a:r>
              <a:rPr lang="en-US" baseline="0" dirty="0" smtClean="0"/>
              <a:t> set of bullet points from </a:t>
            </a:r>
            <a:r>
              <a:rPr lang="en-US" baseline="0" dirty="0" err="1" smtClean="0"/>
              <a:t>Livio</a:t>
            </a:r>
            <a:r>
              <a:rPr lang="en-US" baseline="0" dirty="0" smtClean="0"/>
              <a:t>, “The Golden Ratio: Phi, the World’s Most Astonishing Number,” </a:t>
            </a:r>
            <a:r>
              <a:rPr lang="en-US" baseline="0" dirty="0" err="1" smtClean="0"/>
              <a:t>pg</a:t>
            </a:r>
            <a:r>
              <a:rPr lang="en-US" baseline="0" dirty="0" smtClean="0"/>
              <a:t> 235 </a:t>
            </a:r>
            <a:endParaRPr lang="en-US" dirty="0" smtClean="0"/>
          </a:p>
          <a:p>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16</a:t>
            </a:fld>
            <a:endParaRPr lang="en-US" dirty="0"/>
          </a:p>
        </p:txBody>
      </p:sp>
    </p:spTree>
    <p:extLst>
      <p:ext uri="{BB962C8B-B14F-4D97-AF65-F5344CB8AC3E}">
        <p14:creationId xmlns:p14="http://schemas.microsoft.com/office/powerpoint/2010/main" val="3670490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Dilbert from http://dilbert.com/search_results?page=4&amp;terms=Nine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Second</a:t>
            </a:r>
            <a:r>
              <a:rPr lang="en-US" baseline="0" dirty="0" smtClean="0"/>
              <a:t> set of bullet points from </a:t>
            </a:r>
            <a:r>
              <a:rPr lang="en-US" baseline="0" dirty="0" err="1" smtClean="0"/>
              <a:t>Livio</a:t>
            </a:r>
            <a:r>
              <a:rPr lang="en-US" baseline="0" dirty="0" smtClean="0"/>
              <a:t>, “The Golden Ratio: Phi, the World’s Most Astonishing Number,” </a:t>
            </a:r>
            <a:r>
              <a:rPr lang="en-US" baseline="0" dirty="0" err="1" smtClean="0"/>
              <a:t>pg</a:t>
            </a:r>
            <a:r>
              <a:rPr lang="en-US" baseline="0" dirty="0" smtClean="0"/>
              <a:t> 235 </a:t>
            </a:r>
            <a:endParaRPr lang="en-US" dirty="0" smtClean="0"/>
          </a:p>
          <a:p>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17</a:t>
            </a:fld>
            <a:endParaRPr lang="en-US" dirty="0"/>
          </a:p>
        </p:txBody>
      </p:sp>
    </p:spTree>
    <p:extLst>
      <p:ext uri="{BB962C8B-B14F-4D97-AF65-F5344CB8AC3E}">
        <p14:creationId xmlns:p14="http://schemas.microsoft.com/office/powerpoint/2010/main" val="3670490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Try harder bullet point</a:t>
            </a:r>
            <a:r>
              <a:rPr lang="en-US" baseline="0" dirty="0" smtClean="0"/>
              <a:t> from </a:t>
            </a:r>
            <a:r>
              <a:rPr lang="en-US" dirty="0" err="1" smtClean="0"/>
              <a:t>Kahneman</a:t>
            </a:r>
            <a:r>
              <a:rPr lang="en-US" dirty="0" smtClean="0"/>
              <a:t>, “Thinking,</a:t>
            </a:r>
            <a:r>
              <a:rPr lang="en-US" baseline="0" dirty="0" smtClean="0"/>
              <a:t> Fast and Slow,” </a:t>
            </a:r>
            <a:r>
              <a:rPr lang="en-US" baseline="0" dirty="0" err="1" smtClean="0"/>
              <a:t>pg</a:t>
            </a:r>
            <a:r>
              <a:rPr lang="en-US" baseline="0" dirty="0" smtClean="0"/>
              <a:t> 28</a:t>
            </a:r>
            <a:endParaRPr lang="en-US" dirty="0" smtClean="0"/>
          </a:p>
          <a:p>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18</a:t>
            </a:fld>
            <a:endParaRPr lang="en-US" dirty="0"/>
          </a:p>
        </p:txBody>
      </p:sp>
    </p:spTree>
    <p:extLst>
      <p:ext uri="{BB962C8B-B14F-4D97-AF65-F5344CB8AC3E}">
        <p14:creationId xmlns:p14="http://schemas.microsoft.com/office/powerpoint/2010/main" val="3558688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Frist set of bullet</a:t>
            </a:r>
            <a:r>
              <a:rPr lang="en-US" baseline="0" dirty="0" smtClean="0"/>
              <a:t> points from </a:t>
            </a:r>
            <a:r>
              <a:rPr lang="en-US" baseline="0" dirty="0" err="1" smtClean="0"/>
              <a:t>Gawande</a:t>
            </a:r>
            <a:r>
              <a:rPr lang="en-US" baseline="0" dirty="0" smtClean="0"/>
              <a:t>, “The Checklist Manifesto,” pp 31, 86, 87</a:t>
            </a:r>
          </a:p>
          <a:p>
            <a:r>
              <a:rPr lang="en-US" baseline="0" dirty="0" smtClean="0"/>
              <a:t>Second set of bullet points from </a:t>
            </a:r>
            <a:r>
              <a:rPr lang="en-US" baseline="0" dirty="0" err="1" smtClean="0"/>
              <a:t>Gawande</a:t>
            </a:r>
            <a:r>
              <a:rPr lang="en-US" baseline="0" dirty="0" smtClean="0"/>
              <a:t>, “The Checklist Manifesto,” pp 99, 100</a:t>
            </a:r>
          </a:p>
          <a:p>
            <a:r>
              <a:rPr lang="en-US" baseline="0" dirty="0" smtClean="0"/>
              <a:t>Third set of bullet points from </a:t>
            </a:r>
            <a:r>
              <a:rPr lang="en-US" baseline="0" dirty="0" err="1" smtClean="0"/>
              <a:t>Gawande</a:t>
            </a:r>
            <a:r>
              <a:rPr lang="en-US" baseline="0" dirty="0" smtClean="0"/>
              <a:t>, “The Checklist Manifesto,” </a:t>
            </a:r>
            <a:r>
              <a:rPr lang="en-US" baseline="0" dirty="0" err="1" smtClean="0"/>
              <a:t>pg</a:t>
            </a:r>
            <a:r>
              <a:rPr lang="en-US" baseline="0" dirty="0" smtClean="0"/>
              <a:t> 113</a:t>
            </a:r>
          </a:p>
          <a:p>
            <a:r>
              <a:rPr lang="en-US" baseline="0" dirty="0" smtClean="0"/>
              <a:t>Last bullets point from </a:t>
            </a:r>
            <a:r>
              <a:rPr lang="en-US" baseline="0" dirty="0" err="1" smtClean="0"/>
              <a:t>Gawande</a:t>
            </a:r>
            <a:r>
              <a:rPr lang="en-US" baseline="0" dirty="0" smtClean="0"/>
              <a:t>, “The Checklist Manifesto,” pp 154, 157</a:t>
            </a:r>
          </a:p>
          <a:p>
            <a:r>
              <a:rPr lang="en-US" dirty="0" err="1" smtClean="0"/>
              <a:t>Atul</a:t>
            </a:r>
            <a:r>
              <a:rPr lang="en-US" dirty="0" smtClean="0"/>
              <a:t> </a:t>
            </a:r>
            <a:r>
              <a:rPr lang="en-US" dirty="0" err="1" smtClean="0"/>
              <a:t>Gawande</a:t>
            </a:r>
            <a:r>
              <a:rPr lang="en-US" dirty="0" smtClean="0"/>
              <a:t> from http://www.brighamandwomens.org/about_bwh/publicaffairs/news/publications/DisplayBulletin.aspx?issueDate=5/14/2010%2012:00:00%20AM</a:t>
            </a:r>
          </a:p>
        </p:txBody>
      </p:sp>
      <p:sp>
        <p:nvSpPr>
          <p:cNvPr id="4" name="Slide Number Placeholder 3"/>
          <p:cNvSpPr>
            <a:spLocks noGrp="1"/>
          </p:cNvSpPr>
          <p:nvPr>
            <p:ph type="sldNum" sz="quarter" idx="10"/>
          </p:nvPr>
        </p:nvSpPr>
        <p:spPr/>
        <p:txBody>
          <a:bodyPr/>
          <a:lstStyle/>
          <a:p>
            <a:fld id="{C53EBCE3-096A-423C-93B0-16E657A58302}" type="slidenum">
              <a:rPr lang="en-US" smtClean="0"/>
              <a:t>19</a:t>
            </a:fld>
            <a:endParaRPr lang="en-US" dirty="0"/>
          </a:p>
        </p:txBody>
      </p:sp>
    </p:spTree>
    <p:extLst>
      <p:ext uri="{BB962C8B-B14F-4D97-AF65-F5344CB8AC3E}">
        <p14:creationId xmlns:p14="http://schemas.microsoft.com/office/powerpoint/2010/main" val="1789169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a:t>
            </a:r>
            <a:r>
              <a:rPr lang="en-US" baseline="0" dirty="0" smtClean="0"/>
              <a:t>points from </a:t>
            </a:r>
            <a:r>
              <a:rPr lang="en-US" baseline="0" dirty="0" err="1" smtClean="0"/>
              <a:t>Gawande</a:t>
            </a:r>
            <a:r>
              <a:rPr lang="en-US" baseline="0" dirty="0" smtClean="0"/>
              <a:t>, “Checklist Manifesto,” pp 187-193</a:t>
            </a:r>
          </a:p>
          <a:p>
            <a:r>
              <a:rPr lang="en-US" dirty="0" err="1" smtClean="0"/>
              <a:t>Adrenalectomy</a:t>
            </a:r>
            <a:r>
              <a:rPr lang="en-US" baseline="0" dirty="0" smtClean="0"/>
              <a:t> image from http://www.laparoscopicexperts.com/adrenalectomy.html</a:t>
            </a:r>
          </a:p>
          <a:p>
            <a:r>
              <a:rPr lang="en-US" dirty="0" smtClean="0"/>
              <a:t>See</a:t>
            </a:r>
            <a:r>
              <a:rPr lang="en-US" baseline="0" dirty="0" smtClean="0"/>
              <a:t> also </a:t>
            </a:r>
            <a:r>
              <a:rPr lang="en-US" dirty="0" smtClean="0"/>
              <a:t>http://www.sages.org/publications/patient-information/patient-information-for-laparoscopic-adrenal-gland-removal-adrenalectomy-from-sages/</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20</a:t>
            </a:fld>
            <a:endParaRPr lang="en-US" dirty="0"/>
          </a:p>
        </p:txBody>
      </p:sp>
    </p:spTree>
    <p:extLst>
      <p:ext uri="{BB962C8B-B14F-4D97-AF65-F5344CB8AC3E}">
        <p14:creationId xmlns:p14="http://schemas.microsoft.com/office/powerpoint/2010/main" val="1789169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bullet point from </a:t>
            </a:r>
            <a:r>
              <a:rPr lang="en-US" dirty="0" err="1" smtClean="0"/>
              <a:t>Plous</a:t>
            </a:r>
            <a:r>
              <a:rPr lang="en-US" dirty="0" smtClean="0"/>
              <a:t>, “The Psychology of Judgment</a:t>
            </a:r>
            <a:r>
              <a:rPr lang="en-US" baseline="0" dirty="0" smtClean="0"/>
              <a:t> and Decision Making,” </a:t>
            </a:r>
            <a:r>
              <a:rPr lang="en-US" baseline="0" dirty="0" err="1" smtClean="0"/>
              <a:t>pg</a:t>
            </a:r>
            <a:r>
              <a:rPr lang="en-US" baseline="0" dirty="0" smtClean="0"/>
              <a:t> 13</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Rest of</a:t>
            </a:r>
            <a:r>
              <a:rPr lang="en-US" baseline="0" dirty="0" smtClean="0"/>
              <a:t> </a:t>
            </a:r>
            <a:r>
              <a:rPr lang="en-US" dirty="0" smtClean="0"/>
              <a:t>bullet point from </a:t>
            </a:r>
            <a:r>
              <a:rPr lang="en-US" dirty="0" err="1" smtClean="0"/>
              <a:t>Plous</a:t>
            </a:r>
            <a:r>
              <a:rPr lang="en-US" dirty="0" smtClean="0"/>
              <a:t>, “The Psychology of Judgment</a:t>
            </a:r>
            <a:r>
              <a:rPr lang="en-US" baseline="0" dirty="0" smtClean="0"/>
              <a:t> and Decision Making,” </a:t>
            </a:r>
            <a:r>
              <a:rPr lang="en-US" baseline="0" dirty="0" err="1" smtClean="0"/>
              <a:t>pg</a:t>
            </a:r>
            <a:r>
              <a:rPr lang="en-US" baseline="0" dirty="0" smtClean="0"/>
              <a:t> 15</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Image from cover of </a:t>
            </a:r>
            <a:r>
              <a:rPr lang="en-US" baseline="0" dirty="0" err="1" smtClean="0"/>
              <a:t>Plous</a:t>
            </a:r>
            <a:r>
              <a:rPr lang="en-US" baseline="0" dirty="0" smtClean="0"/>
              <a:t>, </a:t>
            </a:r>
            <a:r>
              <a:rPr lang="en-US" dirty="0" smtClean="0"/>
              <a:t>“The Psychology of Judgment</a:t>
            </a:r>
            <a:r>
              <a:rPr lang="en-US" baseline="0" dirty="0" smtClean="0"/>
              <a:t> and Decision Making”</a:t>
            </a:r>
            <a:endParaRPr lang="en-US" dirty="0" smtClean="0"/>
          </a:p>
          <a:p>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23</a:t>
            </a:fld>
            <a:endParaRPr lang="en-US" dirty="0"/>
          </a:p>
        </p:txBody>
      </p:sp>
    </p:spTree>
    <p:extLst>
      <p:ext uri="{BB962C8B-B14F-4D97-AF65-F5344CB8AC3E}">
        <p14:creationId xmlns:p14="http://schemas.microsoft.com/office/powerpoint/2010/main" val="2372573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bullet point from </a:t>
            </a:r>
            <a:r>
              <a:rPr lang="en-US" dirty="0" err="1" smtClean="0"/>
              <a:t>Plous</a:t>
            </a:r>
            <a:r>
              <a:rPr lang="en-US" dirty="0" smtClean="0"/>
              <a:t>, “The Psychology of Judgment</a:t>
            </a:r>
            <a:r>
              <a:rPr lang="en-US" baseline="0" dirty="0" smtClean="0"/>
              <a:t> and Decision Making,” </a:t>
            </a:r>
            <a:r>
              <a:rPr lang="en-US" baseline="0" dirty="0" err="1" smtClean="0"/>
              <a:t>pg</a:t>
            </a:r>
            <a:r>
              <a:rPr lang="en-US" baseline="0" dirty="0" smtClean="0"/>
              <a:t> 13</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Rest of</a:t>
            </a:r>
            <a:r>
              <a:rPr lang="en-US" baseline="0" dirty="0" smtClean="0"/>
              <a:t> </a:t>
            </a:r>
            <a:r>
              <a:rPr lang="en-US" dirty="0" smtClean="0"/>
              <a:t>bullet point from </a:t>
            </a:r>
            <a:r>
              <a:rPr lang="en-US" dirty="0" err="1" smtClean="0"/>
              <a:t>Plous</a:t>
            </a:r>
            <a:r>
              <a:rPr lang="en-US" dirty="0" smtClean="0"/>
              <a:t>, “The Psychology of Judgment</a:t>
            </a:r>
            <a:r>
              <a:rPr lang="en-US" baseline="0" dirty="0" smtClean="0"/>
              <a:t> and Decision Making,” </a:t>
            </a:r>
            <a:r>
              <a:rPr lang="en-US" baseline="0" dirty="0" err="1" smtClean="0"/>
              <a:t>pg</a:t>
            </a:r>
            <a:r>
              <a:rPr lang="en-US" baseline="0" dirty="0" smtClean="0"/>
              <a:t> 15</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Image from cover of </a:t>
            </a:r>
            <a:r>
              <a:rPr lang="en-US" baseline="0" dirty="0" err="1" smtClean="0"/>
              <a:t>Plous</a:t>
            </a:r>
            <a:r>
              <a:rPr lang="en-US" baseline="0" dirty="0" smtClean="0"/>
              <a:t>, </a:t>
            </a:r>
            <a:r>
              <a:rPr lang="en-US" dirty="0" smtClean="0"/>
              <a:t>“The Psychology of Judgment</a:t>
            </a:r>
            <a:r>
              <a:rPr lang="en-US" baseline="0" dirty="0" smtClean="0"/>
              <a:t> and Decision Making”</a:t>
            </a:r>
            <a:endParaRPr lang="en-US" dirty="0" smtClean="0"/>
          </a:p>
          <a:p>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24</a:t>
            </a:fld>
            <a:endParaRPr lang="en-US" dirty="0"/>
          </a:p>
        </p:txBody>
      </p:sp>
    </p:spTree>
    <p:extLst>
      <p:ext uri="{BB962C8B-B14F-4D97-AF65-F5344CB8AC3E}">
        <p14:creationId xmlns:p14="http://schemas.microsoft.com/office/powerpoint/2010/main" val="2372573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Bullet</a:t>
            </a:r>
            <a:r>
              <a:rPr lang="en-US" baseline="0" dirty="0" smtClean="0"/>
              <a:t> points from </a:t>
            </a:r>
            <a:r>
              <a:rPr lang="en-US" baseline="0" dirty="0" err="1" smtClean="0"/>
              <a:t>Plous</a:t>
            </a:r>
            <a:r>
              <a:rPr lang="en-US" baseline="0" dirty="0" smtClean="0"/>
              <a:t>, “The Psychology of Judgment and Decision Making,” pp 42-44 and Miller, Campbell, “</a:t>
            </a:r>
            <a:r>
              <a:rPr lang="en-US" sz="1200" b="0" i="0" u="none" strike="noStrike" kern="1200" baseline="0" dirty="0" smtClean="0">
                <a:solidFill>
                  <a:schemeClr val="tx1"/>
                </a:solidFill>
                <a:latin typeface="+mn-lt"/>
                <a:ea typeface="+mn-ea"/>
                <a:cs typeface="+mn-cs"/>
              </a:rPr>
              <a:t>RECENCY AND PRIMACY IN PERSUASION AS A FUNCTION OF THE TIMING OF SPEECHES AND MEASUREMENTS”</a:t>
            </a:r>
            <a:endParaRPr lang="en-US" baseline="0" dirty="0" smtClean="0"/>
          </a:p>
          <a:p>
            <a:r>
              <a:rPr lang="en-US" baseline="0" dirty="0" smtClean="0"/>
              <a:t>Simplified picture reproduced from </a:t>
            </a:r>
            <a:r>
              <a:rPr lang="en-US" baseline="0" dirty="0" err="1" smtClean="0"/>
              <a:t>Plous</a:t>
            </a:r>
            <a:r>
              <a:rPr lang="en-US" baseline="0" dirty="0" smtClean="0"/>
              <a:t>, “The Psychology of Judgment and Decision Making,” </a:t>
            </a:r>
            <a:r>
              <a:rPr lang="en-US" baseline="0" dirty="0" err="1" smtClean="0"/>
              <a:t>pg</a:t>
            </a:r>
            <a:r>
              <a:rPr lang="en-US" baseline="0" dirty="0" smtClean="0"/>
              <a:t> 43</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25</a:t>
            </a:fld>
            <a:endParaRPr lang="en-US" dirty="0"/>
          </a:p>
        </p:txBody>
      </p:sp>
    </p:spTree>
    <p:extLst>
      <p:ext uri="{BB962C8B-B14F-4D97-AF65-F5344CB8AC3E}">
        <p14:creationId xmlns:p14="http://schemas.microsoft.com/office/powerpoint/2010/main" val="2899426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bullet points except last one from </a:t>
            </a:r>
            <a:r>
              <a:rPr lang="en-US" dirty="0" err="1" smtClean="0"/>
              <a:t>Rebonato</a:t>
            </a:r>
            <a:r>
              <a:rPr lang="en-US" dirty="0" smtClean="0"/>
              <a:t>,</a:t>
            </a:r>
            <a:r>
              <a:rPr lang="en-US" baseline="0" dirty="0" smtClean="0"/>
              <a:t> “Plight of the Fortune Tellers,” pp 40-2</a:t>
            </a:r>
          </a:p>
          <a:p>
            <a:r>
              <a:rPr lang="en-US" baseline="0" dirty="0" smtClean="0"/>
              <a:t>Last bullet point from http://fitelson.org/coherence/ramsey.pdf, </a:t>
            </a:r>
            <a:r>
              <a:rPr lang="en-US" baseline="0" dirty="0" err="1" smtClean="0"/>
              <a:t>pg</a:t>
            </a:r>
            <a:r>
              <a:rPr lang="en-US" baseline="0" dirty="0" smtClean="0"/>
              <a:t> 14</a:t>
            </a:r>
          </a:p>
        </p:txBody>
      </p:sp>
      <p:sp>
        <p:nvSpPr>
          <p:cNvPr id="4" name="Slide Number Placeholder 3"/>
          <p:cNvSpPr>
            <a:spLocks noGrp="1"/>
          </p:cNvSpPr>
          <p:nvPr>
            <p:ph type="sldNum" sz="quarter" idx="10"/>
          </p:nvPr>
        </p:nvSpPr>
        <p:spPr/>
        <p:txBody>
          <a:bodyPr/>
          <a:lstStyle/>
          <a:p>
            <a:fld id="{C53EBCE3-096A-423C-93B0-16E657A58302}" type="slidenum">
              <a:rPr lang="en-US" smtClean="0"/>
              <a:t>4</a:t>
            </a:fld>
            <a:endParaRPr lang="en-US" dirty="0"/>
          </a:p>
        </p:txBody>
      </p:sp>
    </p:spTree>
    <p:extLst>
      <p:ext uri="{BB962C8B-B14F-4D97-AF65-F5344CB8AC3E}">
        <p14:creationId xmlns:p14="http://schemas.microsoft.com/office/powerpoint/2010/main" val="395956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a:t>
            </a:r>
            <a:r>
              <a:rPr lang="en-US" baseline="0" dirty="0" smtClean="0"/>
              <a:t> points from </a:t>
            </a:r>
            <a:r>
              <a:rPr lang="en-US" baseline="0" dirty="0" err="1" smtClean="0"/>
              <a:t>Plous</a:t>
            </a:r>
            <a:r>
              <a:rPr lang="en-US" baseline="0" dirty="0" smtClean="0"/>
              <a:t>, “The Psychology of Judgment and Decision Making,” pp 42-44 and Miller, Campbell, “</a:t>
            </a:r>
            <a:r>
              <a:rPr lang="en-US" sz="1200" b="0" i="0" u="none" strike="noStrike" kern="1200" baseline="0" dirty="0" smtClean="0">
                <a:solidFill>
                  <a:schemeClr val="tx1"/>
                </a:solidFill>
                <a:latin typeface="+mn-lt"/>
                <a:ea typeface="+mn-ea"/>
                <a:cs typeface="+mn-cs"/>
              </a:rPr>
              <a:t>RECENCY AND PRIMACY IN PERSUASION AS A FUNCTION OF THE TIMING OF SPEECHES AND MEASUREMENTS”</a:t>
            </a:r>
            <a:endParaRPr lang="en-US" baseline="0" dirty="0" smtClean="0"/>
          </a:p>
          <a:p>
            <a:r>
              <a:rPr lang="en-US" baseline="0" dirty="0" smtClean="0"/>
              <a:t>Simplified picture reproduced from </a:t>
            </a:r>
            <a:r>
              <a:rPr lang="en-US" baseline="0" dirty="0" err="1" smtClean="0"/>
              <a:t>Plous</a:t>
            </a:r>
            <a:r>
              <a:rPr lang="en-US" baseline="0" dirty="0" smtClean="0"/>
              <a:t>, “The Psychology of Judgment and Decision Making,” </a:t>
            </a:r>
            <a:r>
              <a:rPr lang="en-US" baseline="0" dirty="0" err="1" smtClean="0"/>
              <a:t>pg</a:t>
            </a:r>
            <a:r>
              <a:rPr lang="en-US" baseline="0" dirty="0" smtClean="0"/>
              <a:t> 43</a:t>
            </a:r>
          </a:p>
          <a:p>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26</a:t>
            </a:fld>
            <a:endParaRPr lang="en-US" dirty="0"/>
          </a:p>
        </p:txBody>
      </p:sp>
    </p:spTree>
    <p:extLst>
      <p:ext uri="{BB962C8B-B14F-4D97-AF65-F5344CB8AC3E}">
        <p14:creationId xmlns:p14="http://schemas.microsoft.com/office/powerpoint/2010/main" val="2899426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a:t>
            </a:r>
            <a:r>
              <a:rPr lang="en-US" baseline="0" dirty="0" smtClean="0"/>
              <a:t> points from </a:t>
            </a:r>
            <a:r>
              <a:rPr lang="en-US" baseline="0" dirty="0" err="1" smtClean="0"/>
              <a:t>Plous</a:t>
            </a:r>
            <a:r>
              <a:rPr lang="en-US" baseline="0" dirty="0" smtClean="0"/>
              <a:t>, “The Psychology of Judgment and Decision Making,” pp 42-44 and Miller, Campbell, “</a:t>
            </a:r>
            <a:r>
              <a:rPr lang="en-US" sz="1200" b="0" i="0" u="none" strike="noStrike" kern="1200" baseline="0" dirty="0" smtClean="0">
                <a:solidFill>
                  <a:schemeClr val="tx1"/>
                </a:solidFill>
                <a:latin typeface="+mn-lt"/>
                <a:ea typeface="+mn-ea"/>
                <a:cs typeface="+mn-cs"/>
              </a:rPr>
              <a:t>RECENCY AND PRIMACY IN PERSUASION AS A FUNCTION OF THE TIMING OF SPEECHES AND MEASUREMENTS”</a:t>
            </a:r>
            <a:endParaRPr lang="en-US" baseline="0" dirty="0" smtClean="0"/>
          </a:p>
          <a:p>
            <a:r>
              <a:rPr lang="en-US" baseline="0" dirty="0" smtClean="0"/>
              <a:t>Simplified picture reproduced from </a:t>
            </a:r>
            <a:r>
              <a:rPr lang="en-US" baseline="0" dirty="0" err="1" smtClean="0"/>
              <a:t>Plous</a:t>
            </a:r>
            <a:r>
              <a:rPr lang="en-US" baseline="0" dirty="0" smtClean="0"/>
              <a:t>, “The Psychology of Judgment and Decision Making,” </a:t>
            </a:r>
            <a:r>
              <a:rPr lang="en-US" baseline="0" dirty="0" err="1" smtClean="0"/>
              <a:t>pg</a:t>
            </a:r>
            <a:r>
              <a:rPr lang="en-US" baseline="0" dirty="0" smtClean="0"/>
              <a:t> 43</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27</a:t>
            </a:fld>
            <a:endParaRPr lang="en-US" dirty="0"/>
          </a:p>
        </p:txBody>
      </p:sp>
    </p:spTree>
    <p:extLst>
      <p:ext uri="{BB962C8B-B14F-4D97-AF65-F5344CB8AC3E}">
        <p14:creationId xmlns:p14="http://schemas.microsoft.com/office/powerpoint/2010/main" val="2899426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a:t>
            </a:r>
            <a:r>
              <a:rPr lang="en-US" baseline="0" dirty="0" smtClean="0"/>
              <a:t> points from </a:t>
            </a:r>
            <a:r>
              <a:rPr lang="en-US" baseline="0" dirty="0" err="1" smtClean="0"/>
              <a:t>Plous</a:t>
            </a:r>
            <a:r>
              <a:rPr lang="en-US" baseline="0" dirty="0" smtClean="0"/>
              <a:t>, “The Psychology of Judgment and Decision Making,” pp 42-44 and Miller, Campbell, “</a:t>
            </a:r>
            <a:r>
              <a:rPr lang="en-US" sz="1200" b="0" i="0" u="none" strike="noStrike" kern="1200" baseline="0" dirty="0" smtClean="0">
                <a:solidFill>
                  <a:schemeClr val="tx1"/>
                </a:solidFill>
                <a:latin typeface="+mn-lt"/>
                <a:ea typeface="+mn-ea"/>
                <a:cs typeface="+mn-cs"/>
              </a:rPr>
              <a:t>RECENCY AND PRIMACY IN PERSUASION AS A FUNCTION OF THE TIMING OF SPEECHES AND MEASUREMENTS”</a:t>
            </a:r>
            <a:endParaRPr lang="en-US" baseline="0" dirty="0" smtClean="0"/>
          </a:p>
          <a:p>
            <a:r>
              <a:rPr lang="en-US" baseline="0" dirty="0" smtClean="0"/>
              <a:t>Simplified picture reproduced from </a:t>
            </a:r>
            <a:r>
              <a:rPr lang="en-US" baseline="0" dirty="0" err="1" smtClean="0"/>
              <a:t>Plous</a:t>
            </a:r>
            <a:r>
              <a:rPr lang="en-US" baseline="0" dirty="0" smtClean="0"/>
              <a:t>, “The Psychology of Judgment and Decision Making,” </a:t>
            </a:r>
            <a:r>
              <a:rPr lang="en-US" baseline="0" dirty="0" err="1" smtClean="0"/>
              <a:t>pg</a:t>
            </a:r>
            <a:r>
              <a:rPr lang="en-US" baseline="0" dirty="0" smtClean="0"/>
              <a:t> 43</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28</a:t>
            </a:fld>
            <a:endParaRPr lang="en-US" dirty="0"/>
          </a:p>
        </p:txBody>
      </p:sp>
    </p:spTree>
    <p:extLst>
      <p:ext uri="{BB962C8B-B14F-4D97-AF65-F5344CB8AC3E}">
        <p14:creationId xmlns:p14="http://schemas.microsoft.com/office/powerpoint/2010/main" val="2899426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a:t>
            </a:r>
            <a:r>
              <a:rPr lang="en-US" baseline="0" dirty="0" smtClean="0"/>
              <a:t> points from </a:t>
            </a:r>
            <a:r>
              <a:rPr lang="en-US" baseline="0" dirty="0" err="1" smtClean="0"/>
              <a:t>Plous</a:t>
            </a:r>
            <a:r>
              <a:rPr lang="en-US" baseline="0" dirty="0" smtClean="0"/>
              <a:t>, “The Psychology of Judgment and Decision Making,” pp 42-44 and Miller, Campbell, “</a:t>
            </a:r>
            <a:r>
              <a:rPr lang="en-US" sz="1200" b="0" i="0" u="none" strike="noStrike" kern="1200" baseline="0" dirty="0" smtClean="0">
                <a:solidFill>
                  <a:schemeClr val="tx1"/>
                </a:solidFill>
                <a:latin typeface="+mn-lt"/>
                <a:ea typeface="+mn-ea"/>
                <a:cs typeface="+mn-cs"/>
              </a:rPr>
              <a:t>RECENCY AND PRIMACY IN PERSUASION AS A FUNCTION OF THE TIMING OF SPEECHES AND MEASUREMENTS”</a:t>
            </a:r>
            <a:endParaRPr lang="en-US" baseline="0" dirty="0" smtClean="0"/>
          </a:p>
          <a:p>
            <a:r>
              <a:rPr lang="en-US" baseline="0" dirty="0" smtClean="0"/>
              <a:t>Simplified picture reproduced from </a:t>
            </a:r>
            <a:r>
              <a:rPr lang="en-US" baseline="0" dirty="0" err="1" smtClean="0"/>
              <a:t>Plous</a:t>
            </a:r>
            <a:r>
              <a:rPr lang="en-US" baseline="0" dirty="0" smtClean="0"/>
              <a:t>, “The Psychology of Judgment and Decision Making,” </a:t>
            </a:r>
            <a:r>
              <a:rPr lang="en-US" baseline="0" dirty="0" err="1" smtClean="0"/>
              <a:t>pg</a:t>
            </a:r>
            <a:r>
              <a:rPr lang="en-US" baseline="0" dirty="0" smtClean="0"/>
              <a:t> 43</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29</a:t>
            </a:fld>
            <a:endParaRPr lang="en-US" dirty="0"/>
          </a:p>
        </p:txBody>
      </p:sp>
    </p:spTree>
    <p:extLst>
      <p:ext uri="{BB962C8B-B14F-4D97-AF65-F5344CB8AC3E}">
        <p14:creationId xmlns:p14="http://schemas.microsoft.com/office/powerpoint/2010/main" val="2899426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Headline from </a:t>
            </a:r>
            <a:r>
              <a:rPr lang="en-US" dirty="0" err="1" smtClean="0"/>
              <a:t>Plous</a:t>
            </a:r>
            <a:r>
              <a:rPr lang="en-US" dirty="0" smtClean="0"/>
              <a:t>, “The Psychology of Judgment</a:t>
            </a:r>
            <a:r>
              <a:rPr lang="en-US" baseline="0" dirty="0" smtClean="0"/>
              <a:t> and Decision Making,” </a:t>
            </a:r>
            <a:r>
              <a:rPr lang="en-US" baseline="0" dirty="0" err="1" smtClean="0"/>
              <a:t>pg</a:t>
            </a:r>
            <a:r>
              <a:rPr lang="en-US" baseline="0" dirty="0" smtClean="0"/>
              <a:t> 130</a:t>
            </a:r>
            <a:endParaRPr lang="en-US" dirty="0" smtClean="0"/>
          </a:p>
          <a:p>
            <a:r>
              <a:rPr lang="en-US" dirty="0" smtClean="0"/>
              <a:t>First set</a:t>
            </a:r>
            <a:r>
              <a:rPr lang="en-US" baseline="0" dirty="0" smtClean="0"/>
              <a:t> of </a:t>
            </a:r>
            <a:r>
              <a:rPr lang="en-US" dirty="0" smtClean="0"/>
              <a:t>bullet points</a:t>
            </a:r>
            <a:r>
              <a:rPr lang="en-US" baseline="0" dirty="0" smtClean="0"/>
              <a:t> from </a:t>
            </a:r>
            <a:r>
              <a:rPr lang="en-US" baseline="0" dirty="0" err="1" smtClean="0"/>
              <a:t>Kahneman</a:t>
            </a:r>
            <a:r>
              <a:rPr lang="en-US" baseline="0" dirty="0" smtClean="0"/>
              <a:t> and </a:t>
            </a:r>
            <a:r>
              <a:rPr lang="en-US" baseline="0" dirty="0" err="1" smtClean="0"/>
              <a:t>Tversky</a:t>
            </a:r>
            <a:r>
              <a:rPr lang="en-US" baseline="0" dirty="0" smtClean="0"/>
              <a:t>, ““Judgment under uncertainty: Heuristics and biases,” </a:t>
            </a:r>
            <a:r>
              <a:rPr lang="en-US" baseline="0" dirty="0" err="1" smtClean="0"/>
              <a:t>pg</a:t>
            </a:r>
            <a:r>
              <a:rPr lang="en-US" baseline="0" dirty="0" smtClean="0"/>
              <a:t> 11</a:t>
            </a:r>
          </a:p>
          <a:p>
            <a:r>
              <a:rPr lang="en-US" baseline="0" dirty="0" smtClean="0"/>
              <a:t>Second set of bullet points from </a:t>
            </a:r>
            <a:r>
              <a:rPr lang="en-US" baseline="0" dirty="0" err="1" smtClean="0"/>
              <a:t>Plous</a:t>
            </a:r>
            <a:r>
              <a:rPr lang="en-US" baseline="0" dirty="0" smtClean="0"/>
              <a:t>, “The Psychology of Judgment and Decision Making,” pp 127-8</a:t>
            </a:r>
          </a:p>
        </p:txBody>
      </p:sp>
      <p:sp>
        <p:nvSpPr>
          <p:cNvPr id="4" name="Slide Number Placeholder 3"/>
          <p:cNvSpPr>
            <a:spLocks noGrp="1"/>
          </p:cNvSpPr>
          <p:nvPr>
            <p:ph type="sldNum" sz="quarter" idx="10"/>
          </p:nvPr>
        </p:nvSpPr>
        <p:spPr/>
        <p:txBody>
          <a:bodyPr/>
          <a:lstStyle/>
          <a:p>
            <a:fld id="{C53EBCE3-096A-423C-93B0-16E657A58302}" type="slidenum">
              <a:rPr lang="en-US" smtClean="0"/>
              <a:t>30</a:t>
            </a:fld>
            <a:endParaRPr lang="en-US" dirty="0"/>
          </a:p>
        </p:txBody>
      </p:sp>
    </p:spTree>
    <p:extLst>
      <p:ext uri="{BB962C8B-B14F-4D97-AF65-F5344CB8AC3E}">
        <p14:creationId xmlns:p14="http://schemas.microsoft.com/office/powerpoint/2010/main" val="2972323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points from </a:t>
            </a:r>
            <a:r>
              <a:rPr lang="en-US" dirty="0" err="1" smtClean="0"/>
              <a:t>Plous</a:t>
            </a:r>
            <a:r>
              <a:rPr lang="en-US" dirty="0" smtClean="0"/>
              <a:t>, “The Psychology</a:t>
            </a:r>
            <a:r>
              <a:rPr lang="en-US" baseline="0" dirty="0" smtClean="0"/>
              <a:t> of Judgment and Decision Making,” </a:t>
            </a:r>
            <a:r>
              <a:rPr lang="en-US" baseline="0" dirty="0" err="1" smtClean="0"/>
              <a:t>pg</a:t>
            </a:r>
            <a:r>
              <a:rPr lang="en-US" baseline="0" dirty="0" smtClean="0"/>
              <a:t> 122, also in </a:t>
            </a:r>
            <a:r>
              <a:rPr lang="en-US" baseline="0" dirty="0" err="1" smtClean="0"/>
              <a:t>Kahnemahn</a:t>
            </a:r>
            <a:r>
              <a:rPr lang="en-US" baseline="0" dirty="0" smtClean="0"/>
              <a:t> and </a:t>
            </a:r>
            <a:r>
              <a:rPr lang="en-US" baseline="0" dirty="0" err="1" smtClean="0"/>
              <a:t>Tversky</a:t>
            </a:r>
            <a:r>
              <a:rPr lang="en-US" baseline="0" dirty="0" smtClean="0"/>
              <a:t>, ““Judgment under uncertainty: Heuristics and biases,” pp 167-8</a:t>
            </a:r>
          </a:p>
          <a:p>
            <a:r>
              <a:rPr lang="en-US" baseline="0" dirty="0" smtClean="0"/>
              <a:t>Answer bullet points from </a:t>
            </a:r>
            <a:r>
              <a:rPr lang="en-US" baseline="0" dirty="0" err="1" smtClean="0"/>
              <a:t>Kahneman</a:t>
            </a:r>
            <a:r>
              <a:rPr lang="en-US" baseline="0" dirty="0" smtClean="0"/>
              <a:t> and </a:t>
            </a:r>
            <a:r>
              <a:rPr lang="en-US" baseline="0" dirty="0" err="1" smtClean="0"/>
              <a:t>Tversky</a:t>
            </a:r>
            <a:r>
              <a:rPr lang="en-US" baseline="0" dirty="0" smtClean="0"/>
              <a:t>, “Judgment under uncertainty: Heuristics and Biases,” pp 167-8</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31</a:t>
            </a:fld>
            <a:endParaRPr lang="en-US" dirty="0"/>
          </a:p>
        </p:txBody>
      </p:sp>
    </p:spTree>
    <p:extLst>
      <p:ext uri="{BB962C8B-B14F-4D97-AF65-F5344CB8AC3E}">
        <p14:creationId xmlns:p14="http://schemas.microsoft.com/office/powerpoint/2010/main" val="3965778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points from </a:t>
            </a:r>
            <a:r>
              <a:rPr lang="en-US" dirty="0" err="1" smtClean="0"/>
              <a:t>Plous</a:t>
            </a:r>
            <a:r>
              <a:rPr lang="en-US" dirty="0" smtClean="0"/>
              <a:t>, “The Psychology</a:t>
            </a:r>
            <a:r>
              <a:rPr lang="en-US" baseline="0" dirty="0" smtClean="0"/>
              <a:t> of Judgment and Decision Making,” </a:t>
            </a:r>
            <a:r>
              <a:rPr lang="en-US" baseline="0" dirty="0" err="1" smtClean="0"/>
              <a:t>pg</a:t>
            </a:r>
            <a:r>
              <a:rPr lang="en-US" baseline="0" dirty="0" smtClean="0"/>
              <a:t> 122, also in </a:t>
            </a:r>
            <a:r>
              <a:rPr lang="en-US" baseline="0" dirty="0" err="1" smtClean="0"/>
              <a:t>Kahnemahn</a:t>
            </a:r>
            <a:r>
              <a:rPr lang="en-US" baseline="0" dirty="0" smtClean="0"/>
              <a:t> and </a:t>
            </a:r>
            <a:r>
              <a:rPr lang="en-US" baseline="0" dirty="0" err="1" smtClean="0"/>
              <a:t>Tversky</a:t>
            </a:r>
            <a:r>
              <a:rPr lang="en-US" baseline="0" dirty="0" smtClean="0"/>
              <a:t>, ““Judgment under uncertainty: Heuristics and biases,” pp 167-8</a:t>
            </a:r>
          </a:p>
          <a:p>
            <a:r>
              <a:rPr lang="en-US" baseline="0" dirty="0" smtClean="0"/>
              <a:t>Answer bullet points from </a:t>
            </a:r>
            <a:r>
              <a:rPr lang="en-US" baseline="0" dirty="0" err="1" smtClean="0"/>
              <a:t>Kahneman</a:t>
            </a:r>
            <a:r>
              <a:rPr lang="en-US" baseline="0" dirty="0" smtClean="0"/>
              <a:t> and </a:t>
            </a:r>
            <a:r>
              <a:rPr lang="en-US" baseline="0" dirty="0" err="1" smtClean="0"/>
              <a:t>Tversky</a:t>
            </a:r>
            <a:r>
              <a:rPr lang="en-US" baseline="0" dirty="0" smtClean="0"/>
              <a:t>, “Judgment under uncertainty: Heuristics and Biases,” pp 167-8</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32</a:t>
            </a:fld>
            <a:endParaRPr lang="en-US" dirty="0"/>
          </a:p>
        </p:txBody>
      </p:sp>
    </p:spTree>
    <p:extLst>
      <p:ext uri="{BB962C8B-B14F-4D97-AF65-F5344CB8AC3E}">
        <p14:creationId xmlns:p14="http://schemas.microsoft.com/office/powerpoint/2010/main" val="3965778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Headline from</a:t>
            </a:r>
            <a:r>
              <a:rPr lang="en-US" baseline="0" dirty="0" smtClean="0"/>
              <a:t> </a:t>
            </a:r>
            <a:r>
              <a:rPr lang="en-US" baseline="0" dirty="0" err="1" smtClean="0"/>
              <a:t>Kahneman</a:t>
            </a:r>
            <a:r>
              <a:rPr lang="en-US" baseline="0" dirty="0" smtClean="0"/>
              <a:t> and </a:t>
            </a:r>
            <a:r>
              <a:rPr lang="en-US" baseline="0" dirty="0" err="1" smtClean="0"/>
              <a:t>Tversky</a:t>
            </a:r>
            <a:r>
              <a:rPr lang="en-US" baseline="0" dirty="0" smtClean="0"/>
              <a:t>, “Judgment under uncertainty: Heuristics and biases,” </a:t>
            </a:r>
            <a:r>
              <a:rPr lang="en-US" baseline="0" dirty="0" err="1" smtClean="0"/>
              <a:t>pg</a:t>
            </a:r>
            <a:r>
              <a:rPr lang="en-US" baseline="0" dirty="0" smtClean="0"/>
              <a:t> 89</a:t>
            </a:r>
            <a:endParaRPr lang="en-US" dirty="0" smtClean="0"/>
          </a:p>
          <a:p>
            <a:r>
              <a:rPr lang="en-US" dirty="0" smtClean="0"/>
              <a:t>First</a:t>
            </a:r>
            <a:r>
              <a:rPr lang="en-US" baseline="0" dirty="0" smtClean="0"/>
              <a:t> set of bullet points from </a:t>
            </a:r>
            <a:r>
              <a:rPr lang="en-US" baseline="0" dirty="0" err="1" smtClean="0"/>
              <a:t>Plous</a:t>
            </a:r>
            <a:r>
              <a:rPr lang="en-US" baseline="0" dirty="0" smtClean="0"/>
              <a:t>, “The Psychology of Judgment and Decision Making,” pp 109-110</a:t>
            </a:r>
          </a:p>
        </p:txBody>
      </p:sp>
      <p:sp>
        <p:nvSpPr>
          <p:cNvPr id="4" name="Slide Number Placeholder 3"/>
          <p:cNvSpPr>
            <a:spLocks noGrp="1"/>
          </p:cNvSpPr>
          <p:nvPr>
            <p:ph type="sldNum" sz="quarter" idx="10"/>
          </p:nvPr>
        </p:nvSpPr>
        <p:spPr/>
        <p:txBody>
          <a:bodyPr/>
          <a:lstStyle/>
          <a:p>
            <a:fld id="{C53EBCE3-096A-423C-93B0-16E657A58302}" type="slidenum">
              <a:rPr lang="en-US" smtClean="0"/>
              <a:t>33</a:t>
            </a:fld>
            <a:endParaRPr lang="en-US" dirty="0"/>
          </a:p>
        </p:txBody>
      </p:sp>
    </p:spTree>
    <p:extLst>
      <p:ext uri="{BB962C8B-B14F-4D97-AF65-F5344CB8AC3E}">
        <p14:creationId xmlns:p14="http://schemas.microsoft.com/office/powerpoint/2010/main" val="2082073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points from </a:t>
            </a:r>
            <a:r>
              <a:rPr lang="en-US" dirty="0" err="1" smtClean="0"/>
              <a:t>Kahneman</a:t>
            </a:r>
            <a:r>
              <a:rPr lang="en-US" dirty="0" smtClean="0"/>
              <a:t> and </a:t>
            </a:r>
            <a:r>
              <a:rPr lang="en-US" dirty="0" err="1" smtClean="0"/>
              <a:t>Tversky</a:t>
            </a:r>
            <a:r>
              <a:rPr lang="en-US" dirty="0" smtClean="0"/>
              <a:t>, “Judgment under uncertainty: Heuristics and biases,” pp 53-6</a:t>
            </a:r>
          </a:p>
          <a:p>
            <a:r>
              <a:rPr lang="en-US" dirty="0" smtClean="0"/>
              <a:t>Image from http://previews.123rf.com/images/seamartini/seamartini1304/seamartini130400057/19089922-happy-smiling-young-student-in-cartoon-style.jpg</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34</a:t>
            </a:fld>
            <a:endParaRPr lang="en-US" dirty="0"/>
          </a:p>
        </p:txBody>
      </p:sp>
    </p:spTree>
    <p:extLst>
      <p:ext uri="{BB962C8B-B14F-4D97-AF65-F5344CB8AC3E}">
        <p14:creationId xmlns:p14="http://schemas.microsoft.com/office/powerpoint/2010/main" val="2645271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points from </a:t>
            </a:r>
            <a:r>
              <a:rPr lang="en-US" dirty="0" err="1" smtClean="0"/>
              <a:t>Kahneman</a:t>
            </a:r>
            <a:r>
              <a:rPr lang="en-US" dirty="0" smtClean="0"/>
              <a:t> and </a:t>
            </a:r>
            <a:r>
              <a:rPr lang="en-US" dirty="0" err="1" smtClean="0"/>
              <a:t>Tversky</a:t>
            </a:r>
            <a:r>
              <a:rPr lang="en-US" dirty="0" smtClean="0"/>
              <a:t>, “Judgment under uncertainty: Heuristics and biases,” pp 53-6</a:t>
            </a:r>
          </a:p>
          <a:p>
            <a:r>
              <a:rPr lang="en-US" dirty="0" smtClean="0"/>
              <a:t>Image from http://previews.123rf.com/images/seamartini/seamartini1304/seamartini130400057/19089922-happy-smiling-young-student-in-cartoon-style.jpg</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35</a:t>
            </a:fld>
            <a:endParaRPr lang="en-US" dirty="0"/>
          </a:p>
        </p:txBody>
      </p:sp>
    </p:spTree>
    <p:extLst>
      <p:ext uri="{BB962C8B-B14F-4D97-AF65-F5344CB8AC3E}">
        <p14:creationId xmlns:p14="http://schemas.microsoft.com/office/powerpoint/2010/main" val="264527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Experience</a:t>
            </a:r>
            <a:r>
              <a:rPr lang="en-US" baseline="0" dirty="0" smtClean="0"/>
              <a:t> cartoon from http://www.condenaststore.com/-sp/In-my-experience-telling-a-kid-without-an-education-you-can-t-get-a-job-Cartoon-Prints_i8639840_.htm</a:t>
            </a:r>
            <a:endParaRPr lang="en-US" dirty="0" smtClean="0"/>
          </a:p>
          <a:p>
            <a:r>
              <a:rPr lang="en-US" dirty="0" smtClean="0"/>
              <a:t>Jaywalker image from http://www.pivotlegal.org/when_was_the_last_time_you_jaywalked</a:t>
            </a:r>
          </a:p>
          <a:p>
            <a:r>
              <a:rPr lang="en-US" dirty="0" smtClean="0"/>
              <a:t>Axioms</a:t>
            </a:r>
            <a:r>
              <a:rPr lang="en-US" baseline="0" dirty="0" smtClean="0"/>
              <a:t> image from http://www.iqmindware.com/iq-intelligence-tests/verbal-crystallized-intelligence/deductive-reasoning-syllogisms/</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5</a:t>
            </a:fld>
            <a:endParaRPr lang="en-US" dirty="0"/>
          </a:p>
        </p:txBody>
      </p:sp>
    </p:spTree>
    <p:extLst>
      <p:ext uri="{BB962C8B-B14F-4D97-AF65-F5344CB8AC3E}">
        <p14:creationId xmlns:p14="http://schemas.microsoft.com/office/powerpoint/2010/main" val="880275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points from </a:t>
            </a:r>
            <a:r>
              <a:rPr lang="en-US" dirty="0" err="1" smtClean="0"/>
              <a:t>Kahneman</a:t>
            </a:r>
            <a:r>
              <a:rPr lang="en-US" dirty="0" smtClean="0"/>
              <a:t> and </a:t>
            </a:r>
            <a:r>
              <a:rPr lang="en-US" dirty="0" err="1" smtClean="0"/>
              <a:t>Tversky</a:t>
            </a:r>
            <a:r>
              <a:rPr lang="en-US" dirty="0" smtClean="0"/>
              <a:t>, “Judgment under uncertainty: Heuristics and biases,” pp 53-6</a:t>
            </a:r>
          </a:p>
          <a:p>
            <a:r>
              <a:rPr lang="en-US" dirty="0" smtClean="0"/>
              <a:t>Image from http://previews.123rf.com/images/seamartini/seamartini1304/seamartini130400057/19089922-happy-smiling-young-student-in-cartoon-style.jpg</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36</a:t>
            </a:fld>
            <a:endParaRPr lang="en-US" dirty="0"/>
          </a:p>
        </p:txBody>
      </p:sp>
    </p:spTree>
    <p:extLst>
      <p:ext uri="{BB962C8B-B14F-4D97-AF65-F5344CB8AC3E}">
        <p14:creationId xmlns:p14="http://schemas.microsoft.com/office/powerpoint/2010/main" val="264527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points from </a:t>
            </a:r>
            <a:r>
              <a:rPr lang="en-US" dirty="0" err="1" smtClean="0"/>
              <a:t>Kahneman</a:t>
            </a:r>
            <a:r>
              <a:rPr lang="en-US" dirty="0" smtClean="0"/>
              <a:t> and </a:t>
            </a:r>
            <a:r>
              <a:rPr lang="en-US" dirty="0" err="1" smtClean="0"/>
              <a:t>Tversky</a:t>
            </a:r>
            <a:r>
              <a:rPr lang="en-US" dirty="0" smtClean="0"/>
              <a:t>, “Judgment under uncertainty: Heuristics and biases,” pp 53-6</a:t>
            </a:r>
          </a:p>
          <a:p>
            <a:r>
              <a:rPr lang="en-US" dirty="0" smtClean="0"/>
              <a:t>Image from http://previews.123rf.com/images/seamartini/seamartini1304/seamartini130400057/19089922-happy-smiling-young-student-in-cartoon-style.jpg</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37</a:t>
            </a:fld>
            <a:endParaRPr lang="en-US" dirty="0"/>
          </a:p>
        </p:txBody>
      </p:sp>
    </p:spTree>
    <p:extLst>
      <p:ext uri="{BB962C8B-B14F-4D97-AF65-F5344CB8AC3E}">
        <p14:creationId xmlns:p14="http://schemas.microsoft.com/office/powerpoint/2010/main" val="264527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Bullet points from </a:t>
            </a:r>
            <a:r>
              <a:rPr lang="en-US" baseline="0" dirty="0" err="1" smtClean="0"/>
              <a:t>Plous</a:t>
            </a:r>
            <a:r>
              <a:rPr lang="en-US" baseline="0" dirty="0" smtClean="0"/>
              <a:t>, “The Psychology of Judgment and Decision Making,” </a:t>
            </a:r>
            <a:r>
              <a:rPr lang="en-US" baseline="0" dirty="0" err="1" smtClean="0"/>
              <a:t>pg</a:t>
            </a:r>
            <a:r>
              <a:rPr lang="en-US" baseline="0" dirty="0" smtClean="0"/>
              <a:t> 114.  Also from </a:t>
            </a:r>
            <a:r>
              <a:rPr lang="en-US" dirty="0" smtClean="0"/>
              <a:t>http://psych.cornell.edu/sites/default/files/Gilo.Vallone.Tversky.pdf</a:t>
            </a:r>
          </a:p>
          <a:p>
            <a:r>
              <a:rPr lang="en-US" baseline="0" dirty="0" smtClean="0"/>
              <a:t>Andrew Toney image from http://i.cdn.turner.com/drp/nba/sixers/sites/default/files/styles/main_gallery_photo__480_tall/public/legacy/photos/130264250_10.jpg?itok=u5IQRHjx</a:t>
            </a:r>
          </a:p>
        </p:txBody>
      </p:sp>
      <p:sp>
        <p:nvSpPr>
          <p:cNvPr id="4" name="Slide Number Placeholder 3"/>
          <p:cNvSpPr>
            <a:spLocks noGrp="1"/>
          </p:cNvSpPr>
          <p:nvPr>
            <p:ph type="sldNum" sz="quarter" idx="10"/>
          </p:nvPr>
        </p:nvSpPr>
        <p:spPr/>
        <p:txBody>
          <a:bodyPr/>
          <a:lstStyle/>
          <a:p>
            <a:fld id="{C53EBCE3-096A-423C-93B0-16E657A58302}" type="slidenum">
              <a:rPr lang="en-US" smtClean="0"/>
              <a:t>38</a:t>
            </a:fld>
            <a:endParaRPr lang="en-US" dirty="0"/>
          </a:p>
        </p:txBody>
      </p:sp>
    </p:spTree>
    <p:extLst>
      <p:ext uri="{BB962C8B-B14F-4D97-AF65-F5344CB8AC3E}">
        <p14:creationId xmlns:p14="http://schemas.microsoft.com/office/powerpoint/2010/main" val="3693713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Bullet points from </a:t>
            </a:r>
            <a:r>
              <a:rPr lang="en-US" baseline="0" dirty="0" err="1" smtClean="0"/>
              <a:t>Plous</a:t>
            </a:r>
            <a:r>
              <a:rPr lang="en-US" baseline="0" dirty="0" smtClean="0"/>
              <a:t>, “The Psychology of Judgment and Decision Making,” </a:t>
            </a:r>
            <a:r>
              <a:rPr lang="en-US" baseline="0" dirty="0" err="1" smtClean="0"/>
              <a:t>pg</a:t>
            </a:r>
            <a:r>
              <a:rPr lang="en-US" baseline="0" dirty="0" smtClean="0"/>
              <a:t> 114.  Also from </a:t>
            </a:r>
            <a:r>
              <a:rPr lang="en-US" dirty="0" smtClean="0"/>
              <a:t>http://psych.cornell.edu/sites/default/files/Gilo.Vallone.Tversky.pdf</a:t>
            </a:r>
          </a:p>
          <a:p>
            <a:r>
              <a:rPr lang="en-US" baseline="0" dirty="0" smtClean="0"/>
              <a:t>Andrew Toney image from http://i.cdn.turner.com/drp/nba/sixers/sites/default/files/styles/main_gallery_photo__480_tall/public/legacy/photos/130264250_10.jpg?itok=u5IQRHjx</a:t>
            </a:r>
          </a:p>
        </p:txBody>
      </p:sp>
      <p:sp>
        <p:nvSpPr>
          <p:cNvPr id="4" name="Slide Number Placeholder 3"/>
          <p:cNvSpPr>
            <a:spLocks noGrp="1"/>
          </p:cNvSpPr>
          <p:nvPr>
            <p:ph type="sldNum" sz="quarter" idx="10"/>
          </p:nvPr>
        </p:nvSpPr>
        <p:spPr/>
        <p:txBody>
          <a:bodyPr/>
          <a:lstStyle/>
          <a:p>
            <a:fld id="{C53EBCE3-096A-423C-93B0-16E657A58302}" type="slidenum">
              <a:rPr lang="en-US" smtClean="0"/>
              <a:t>39</a:t>
            </a:fld>
            <a:endParaRPr lang="en-US" dirty="0"/>
          </a:p>
        </p:txBody>
      </p:sp>
    </p:spTree>
    <p:extLst>
      <p:ext uri="{BB962C8B-B14F-4D97-AF65-F5344CB8AC3E}">
        <p14:creationId xmlns:p14="http://schemas.microsoft.com/office/powerpoint/2010/main" val="3693713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bullet points from </a:t>
            </a:r>
            <a:r>
              <a:rPr lang="en-US" dirty="0" err="1" smtClean="0"/>
              <a:t>Plous</a:t>
            </a:r>
            <a:r>
              <a:rPr lang="en-US" dirty="0" smtClean="0"/>
              <a:t>, “The Psychology</a:t>
            </a:r>
            <a:r>
              <a:rPr lang="en-US" baseline="0" dirty="0" smtClean="0"/>
              <a:t> of Judgment and Decision Making,” pp 217, 219, and </a:t>
            </a:r>
            <a:r>
              <a:rPr lang="en-US" baseline="0" dirty="0" err="1" smtClean="0"/>
              <a:t>Kahneman</a:t>
            </a:r>
            <a:r>
              <a:rPr lang="en-US" baseline="0" dirty="0" smtClean="0"/>
              <a:t> and </a:t>
            </a:r>
            <a:r>
              <a:rPr lang="en-US" baseline="0" dirty="0" err="1" smtClean="0"/>
              <a:t>Tversky</a:t>
            </a:r>
            <a:r>
              <a:rPr lang="en-US" baseline="0" dirty="0" smtClean="0"/>
              <a:t>, “Judgment under uncertainty: Heuristics and biases,” pp 314-6</a:t>
            </a:r>
            <a:endParaRPr lang="en-US" dirty="0" smtClean="0"/>
          </a:p>
          <a:p>
            <a:r>
              <a:rPr lang="en-US" dirty="0" smtClean="0"/>
              <a:t>Overconfidence test from </a:t>
            </a:r>
            <a:r>
              <a:rPr lang="en-US" dirty="0" err="1" smtClean="0"/>
              <a:t>Plous</a:t>
            </a:r>
            <a:r>
              <a:rPr lang="en-US" dirty="0" smtClean="0"/>
              <a:t>, “The Psychology of Judgment and Decision</a:t>
            </a:r>
            <a:r>
              <a:rPr lang="en-US" baseline="0" dirty="0" smtClean="0"/>
              <a:t> Making,” </a:t>
            </a:r>
            <a:r>
              <a:rPr lang="en-US" baseline="0" dirty="0" err="1" smtClean="0"/>
              <a:t>pg</a:t>
            </a:r>
            <a:r>
              <a:rPr lang="en-US" baseline="0" dirty="0" smtClean="0"/>
              <a:t> 224</a:t>
            </a:r>
          </a:p>
          <a:p>
            <a:r>
              <a:rPr lang="en-US" baseline="0" dirty="0" smtClean="0"/>
              <a:t>Alpert / </a:t>
            </a:r>
            <a:r>
              <a:rPr lang="en-US" baseline="0" dirty="0" err="1" smtClean="0"/>
              <a:t>Raiffa</a:t>
            </a:r>
            <a:r>
              <a:rPr lang="en-US" baseline="0" dirty="0" smtClean="0"/>
              <a:t> quote from </a:t>
            </a:r>
            <a:r>
              <a:rPr lang="en-US" baseline="0" dirty="0" err="1" smtClean="0"/>
              <a:t>Kahneman</a:t>
            </a:r>
            <a:r>
              <a:rPr lang="en-US" baseline="0" dirty="0" smtClean="0"/>
              <a:t> and </a:t>
            </a:r>
            <a:r>
              <a:rPr lang="en-US" baseline="0" dirty="0" err="1" smtClean="0"/>
              <a:t>Tversky</a:t>
            </a:r>
            <a:r>
              <a:rPr lang="en-US" baseline="0" dirty="0" smtClean="0"/>
              <a:t>, “Judgment under uncertainty: Heuristics and biases,” </a:t>
            </a:r>
            <a:r>
              <a:rPr lang="en-US" baseline="0" dirty="0" err="1" smtClean="0"/>
              <a:t>pg</a:t>
            </a:r>
            <a:r>
              <a:rPr lang="en-US" baseline="0" dirty="0" smtClean="0"/>
              <a:t> 308</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40</a:t>
            </a:fld>
            <a:endParaRPr lang="en-US" dirty="0"/>
          </a:p>
        </p:txBody>
      </p:sp>
    </p:spTree>
    <p:extLst>
      <p:ext uri="{BB962C8B-B14F-4D97-AF65-F5344CB8AC3E}">
        <p14:creationId xmlns:p14="http://schemas.microsoft.com/office/powerpoint/2010/main" val="4048250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bullet points from </a:t>
            </a:r>
            <a:r>
              <a:rPr lang="en-US" dirty="0" err="1" smtClean="0"/>
              <a:t>Plous</a:t>
            </a:r>
            <a:r>
              <a:rPr lang="en-US" dirty="0" smtClean="0"/>
              <a:t>, “The Psychology</a:t>
            </a:r>
            <a:r>
              <a:rPr lang="en-US" baseline="0" dirty="0" smtClean="0"/>
              <a:t> of Judgment and Decision Making,” pp 217, 219, and </a:t>
            </a:r>
            <a:r>
              <a:rPr lang="en-US" baseline="0" dirty="0" err="1" smtClean="0"/>
              <a:t>Kahneman</a:t>
            </a:r>
            <a:r>
              <a:rPr lang="en-US" baseline="0" dirty="0" smtClean="0"/>
              <a:t> and </a:t>
            </a:r>
            <a:r>
              <a:rPr lang="en-US" baseline="0" dirty="0" err="1" smtClean="0"/>
              <a:t>Tversky</a:t>
            </a:r>
            <a:r>
              <a:rPr lang="en-US" baseline="0" dirty="0" smtClean="0"/>
              <a:t>, “Judgment under uncertainty: Heuristics and biases,” pp 314-6</a:t>
            </a:r>
            <a:endParaRPr lang="en-US" dirty="0" smtClean="0"/>
          </a:p>
          <a:p>
            <a:r>
              <a:rPr lang="en-US" dirty="0" smtClean="0"/>
              <a:t>Overconfidence test from </a:t>
            </a:r>
            <a:r>
              <a:rPr lang="en-US" dirty="0" err="1" smtClean="0"/>
              <a:t>Plous</a:t>
            </a:r>
            <a:r>
              <a:rPr lang="en-US" dirty="0" smtClean="0"/>
              <a:t>, “The Psychology of Judgment and Decision</a:t>
            </a:r>
            <a:r>
              <a:rPr lang="en-US" baseline="0" dirty="0" smtClean="0"/>
              <a:t> Making,” </a:t>
            </a:r>
            <a:r>
              <a:rPr lang="en-US" baseline="0" dirty="0" err="1" smtClean="0"/>
              <a:t>pg</a:t>
            </a:r>
            <a:r>
              <a:rPr lang="en-US" baseline="0" dirty="0" smtClean="0"/>
              <a:t> 224</a:t>
            </a:r>
          </a:p>
          <a:p>
            <a:r>
              <a:rPr lang="en-US" baseline="0" dirty="0" smtClean="0"/>
              <a:t>Alpert / </a:t>
            </a:r>
            <a:r>
              <a:rPr lang="en-US" baseline="0" dirty="0" err="1" smtClean="0"/>
              <a:t>Raiffa</a:t>
            </a:r>
            <a:r>
              <a:rPr lang="en-US" baseline="0" dirty="0" smtClean="0"/>
              <a:t> quote from </a:t>
            </a:r>
            <a:r>
              <a:rPr lang="en-US" baseline="0" dirty="0" err="1" smtClean="0"/>
              <a:t>Kahneman</a:t>
            </a:r>
            <a:r>
              <a:rPr lang="en-US" baseline="0" dirty="0" smtClean="0"/>
              <a:t> and </a:t>
            </a:r>
            <a:r>
              <a:rPr lang="en-US" baseline="0" dirty="0" err="1" smtClean="0"/>
              <a:t>Tversky</a:t>
            </a:r>
            <a:r>
              <a:rPr lang="en-US" baseline="0" dirty="0" smtClean="0"/>
              <a:t>, “Judgment under uncertainty: Heuristics and biases,” </a:t>
            </a:r>
            <a:r>
              <a:rPr lang="en-US" baseline="0" dirty="0" err="1" smtClean="0"/>
              <a:t>pg</a:t>
            </a:r>
            <a:r>
              <a:rPr lang="en-US" baseline="0" dirty="0" smtClean="0"/>
              <a:t> 308</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41</a:t>
            </a:fld>
            <a:endParaRPr lang="en-US" dirty="0"/>
          </a:p>
        </p:txBody>
      </p:sp>
    </p:spTree>
    <p:extLst>
      <p:ext uri="{BB962C8B-B14F-4D97-AF65-F5344CB8AC3E}">
        <p14:creationId xmlns:p14="http://schemas.microsoft.com/office/powerpoint/2010/main" val="40482509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point and graph from Silver,</a:t>
            </a:r>
            <a:r>
              <a:rPr lang="en-US" baseline="0" dirty="0" smtClean="0"/>
              <a:t> “The Signal and The Noise,” pp 181-2</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42</a:t>
            </a:fld>
            <a:endParaRPr lang="en-US" dirty="0"/>
          </a:p>
        </p:txBody>
      </p:sp>
    </p:spTree>
    <p:extLst>
      <p:ext uri="{BB962C8B-B14F-4D97-AF65-F5344CB8AC3E}">
        <p14:creationId xmlns:p14="http://schemas.microsoft.com/office/powerpoint/2010/main" val="888803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Bullet points and table from Bennett, “Logic Made Easy,” pp 130-2</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44</a:t>
            </a:fld>
            <a:endParaRPr lang="en-US" dirty="0"/>
          </a:p>
        </p:txBody>
      </p:sp>
    </p:spTree>
    <p:extLst>
      <p:ext uri="{BB962C8B-B14F-4D97-AF65-F5344CB8AC3E}">
        <p14:creationId xmlns:p14="http://schemas.microsoft.com/office/powerpoint/2010/main" val="25612789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points</a:t>
            </a:r>
            <a:r>
              <a:rPr lang="en-US" baseline="0" dirty="0" smtClean="0"/>
              <a:t> from </a:t>
            </a:r>
            <a:r>
              <a:rPr lang="en-US" baseline="0" dirty="0" err="1" smtClean="0"/>
              <a:t>Plous</a:t>
            </a:r>
            <a:r>
              <a:rPr lang="en-US" baseline="0" dirty="0" smtClean="0"/>
              <a:t>, “The Psychology of Judgment and Decision Making,” pp 231-2</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45</a:t>
            </a:fld>
            <a:endParaRPr lang="en-US" dirty="0"/>
          </a:p>
        </p:txBody>
      </p:sp>
    </p:spTree>
    <p:extLst>
      <p:ext uri="{BB962C8B-B14F-4D97-AF65-F5344CB8AC3E}">
        <p14:creationId xmlns:p14="http://schemas.microsoft.com/office/powerpoint/2010/main" val="2561278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bullet points</a:t>
            </a:r>
            <a:r>
              <a:rPr lang="en-US" baseline="0" dirty="0" smtClean="0"/>
              <a:t> from </a:t>
            </a:r>
            <a:r>
              <a:rPr lang="en-US" baseline="0" dirty="0" err="1" smtClean="0"/>
              <a:t>Plous</a:t>
            </a:r>
            <a:r>
              <a:rPr lang="en-US" baseline="0" dirty="0" smtClean="0"/>
              <a:t>, “The Psychology of Judgment and Decision Making,” pp 231-2</a:t>
            </a:r>
          </a:p>
          <a:p>
            <a:r>
              <a:rPr lang="en-US" baseline="0" dirty="0" smtClean="0"/>
              <a:t>Last bullet point from Bennett, “Logic Made Easy,” </a:t>
            </a:r>
            <a:r>
              <a:rPr lang="en-US" baseline="0" dirty="0" err="1" smtClean="0"/>
              <a:t>pg</a:t>
            </a:r>
            <a:r>
              <a:rPr lang="en-US" baseline="0" dirty="0" smtClean="0"/>
              <a:t> 128</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46</a:t>
            </a:fld>
            <a:endParaRPr lang="en-US" dirty="0"/>
          </a:p>
        </p:txBody>
      </p:sp>
    </p:spTree>
    <p:extLst>
      <p:ext uri="{BB962C8B-B14F-4D97-AF65-F5344CB8AC3E}">
        <p14:creationId xmlns:p14="http://schemas.microsoft.com/office/powerpoint/2010/main" val="2561278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reproduced from </a:t>
            </a:r>
            <a:r>
              <a:rPr lang="en-US" baseline="0" dirty="0" smtClean="0"/>
              <a:t>https://www.boundless.com/communications/textbooks/boundless-communications-textbook/methods-of-persuasive-speaking-15/logical-appeals-78/different-lines-of-reasoning-302-10651/</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6</a:t>
            </a:fld>
            <a:endParaRPr lang="en-US" dirty="0"/>
          </a:p>
        </p:txBody>
      </p:sp>
    </p:spTree>
    <p:extLst>
      <p:ext uri="{BB962C8B-B14F-4D97-AF65-F5344CB8AC3E}">
        <p14:creationId xmlns:p14="http://schemas.microsoft.com/office/powerpoint/2010/main" val="2082454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Bullet points and table from Bennett, “Logic Made Easy,” pp 130-2</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47</a:t>
            </a:fld>
            <a:endParaRPr lang="en-US" dirty="0"/>
          </a:p>
        </p:txBody>
      </p:sp>
    </p:spTree>
    <p:extLst>
      <p:ext uri="{BB962C8B-B14F-4D97-AF65-F5344CB8AC3E}">
        <p14:creationId xmlns:p14="http://schemas.microsoft.com/office/powerpoint/2010/main" val="25612789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Bullet points and table from Bennett, “Logic Made Easy,” pp 130-2</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48</a:t>
            </a:fld>
            <a:endParaRPr lang="en-US" dirty="0"/>
          </a:p>
        </p:txBody>
      </p:sp>
    </p:spTree>
    <p:extLst>
      <p:ext uri="{BB962C8B-B14F-4D97-AF65-F5344CB8AC3E}">
        <p14:creationId xmlns:p14="http://schemas.microsoft.com/office/powerpoint/2010/main" val="25612789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Bullet points and table from Bennett, “Logic Made Easy,” pp 130-2</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49</a:t>
            </a:fld>
            <a:endParaRPr lang="en-US" dirty="0"/>
          </a:p>
        </p:txBody>
      </p:sp>
    </p:spTree>
    <p:extLst>
      <p:ext uri="{BB962C8B-B14F-4D97-AF65-F5344CB8AC3E}">
        <p14:creationId xmlns:p14="http://schemas.microsoft.com/office/powerpoint/2010/main" val="25612789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Bullet points and table from Bennett, “Logic Made Easy,” pp 130-2</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50</a:t>
            </a:fld>
            <a:endParaRPr lang="en-US" dirty="0"/>
          </a:p>
        </p:txBody>
      </p:sp>
    </p:spTree>
    <p:extLst>
      <p:ext uri="{BB962C8B-B14F-4D97-AF65-F5344CB8AC3E}">
        <p14:creationId xmlns:p14="http://schemas.microsoft.com/office/powerpoint/2010/main" val="25612789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Chart</a:t>
            </a:r>
            <a:r>
              <a:rPr lang="en-US" baseline="0" dirty="0" smtClean="0"/>
              <a:t> from “School Violence Prevention: Strategies to Keep Schools </a:t>
            </a:r>
            <a:r>
              <a:rPr lang="en-US" baseline="0" smtClean="0"/>
              <a:t>Safe” from http</a:t>
            </a:r>
            <a:r>
              <a:rPr lang="en-US" baseline="0" dirty="0" smtClean="0"/>
              <a:t>://reason.org/files/7cf0d2cf04e3bc9a30bcd54ca2e924fc.pdf</a:t>
            </a:r>
          </a:p>
          <a:p>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51</a:t>
            </a:fld>
            <a:endParaRPr lang="en-US" dirty="0"/>
          </a:p>
        </p:txBody>
      </p:sp>
    </p:spTree>
    <p:extLst>
      <p:ext uri="{BB962C8B-B14F-4D97-AF65-F5344CB8AC3E}">
        <p14:creationId xmlns:p14="http://schemas.microsoft.com/office/powerpoint/2010/main" val="1871126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O’Neill, “The History of a Hoax,” New York Times Magazine 3/6/1994</a:t>
            </a:r>
          </a:p>
          <a:p>
            <a:r>
              <a:rPr lang="en-US" i="1" baseline="0" dirty="0" smtClean="0"/>
              <a:t>Wall Street Journal </a:t>
            </a:r>
            <a:r>
              <a:rPr lang="en-US" baseline="0" dirty="0" smtClean="0"/>
              <a:t>logo from http://www.aestheticagency.com/images/logos/wsj_logo3.jpeg</a:t>
            </a:r>
          </a:p>
          <a:p>
            <a:r>
              <a:rPr lang="en-US" i="1" baseline="0" dirty="0" smtClean="0"/>
              <a:t>US News &amp;World Report </a:t>
            </a:r>
            <a:r>
              <a:rPr lang="en-US" baseline="0" dirty="0" smtClean="0"/>
              <a:t>logo from http://cdn.phys.org/newman/gfx/news/hires/usnewsworldr.jpg</a:t>
            </a:r>
          </a:p>
          <a:p>
            <a:r>
              <a:rPr lang="en-US" i="1" baseline="0" dirty="0" smtClean="0"/>
              <a:t>Time Magazine </a:t>
            </a:r>
            <a:r>
              <a:rPr lang="en-US" baseline="0" dirty="0" smtClean="0"/>
              <a:t>logo from http://upload.wikimedia.org/wikipedia/commons/thumb/b/b3/Time_Magazine_logo.svg/2000px-Time_Magazine_logo.svg.png</a:t>
            </a:r>
          </a:p>
          <a:p>
            <a:r>
              <a:rPr lang="en-US" i="1" baseline="0" dirty="0" smtClean="0"/>
              <a:t>CBS News</a:t>
            </a:r>
            <a:r>
              <a:rPr lang="en-US" i="0" baseline="0" dirty="0" smtClean="0"/>
              <a:t> logo from http://upload.wikimedia.org/wikipedia/commons/5/52/CBS_News_logo.png</a:t>
            </a:r>
            <a:endParaRPr lang="en-US" i="1" baseline="0" dirty="0" smtClean="0"/>
          </a:p>
          <a:p>
            <a:r>
              <a:rPr lang="en-US" i="1" dirty="0" smtClean="0"/>
              <a:t>CQ Researcher</a:t>
            </a:r>
            <a:r>
              <a:rPr lang="en-US" i="1" baseline="0" dirty="0" smtClean="0"/>
              <a:t> </a:t>
            </a:r>
            <a:r>
              <a:rPr lang="en-US" baseline="0" dirty="0" smtClean="0"/>
              <a:t>logo from http://secure.surveymonkey.com/_resources/26904/39686904/bb5d3365-ea28-460c-aa1e-338b6b44ec3f.jpg</a:t>
            </a:r>
          </a:p>
          <a:p>
            <a:r>
              <a:rPr lang="en-US" baseline="0" dirty="0" smtClean="0"/>
              <a:t>“Just say no” logo from http://www.trademarkia.com/logo-images/the-money-source/just-say-no-85244579.jpg</a:t>
            </a:r>
          </a:p>
          <a:p>
            <a:r>
              <a:rPr lang="en-US" baseline="0" dirty="0" smtClean="0"/>
              <a:t>John Glenn image from http://upload.wikimedia.org/wikipedia/commons/e/e3/John_Glenn_Low_Res.jpg</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52</a:t>
            </a:fld>
            <a:endParaRPr lang="en-US" dirty="0"/>
          </a:p>
        </p:txBody>
      </p:sp>
    </p:spTree>
    <p:extLst>
      <p:ext uri="{BB962C8B-B14F-4D97-AF65-F5344CB8AC3E}">
        <p14:creationId xmlns:p14="http://schemas.microsoft.com/office/powerpoint/2010/main" val="13358718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O’Neill, “The History of a Hoax,” New York Times Magazine 3/6/1994</a:t>
            </a:r>
          </a:p>
          <a:p>
            <a:r>
              <a:rPr lang="en-US" baseline="0" dirty="0" smtClean="0"/>
              <a:t>California Department of Education logo from http://upload.wikimedia.org/wikipedia/commons/4/40/Seal_of_the_California_Department_of_Education.jpg</a:t>
            </a:r>
          </a:p>
          <a:p>
            <a:r>
              <a:rPr lang="en-US" i="1" baseline="0" dirty="0" smtClean="0"/>
              <a:t>Harper’s</a:t>
            </a:r>
            <a:r>
              <a:rPr lang="en-US" i="0" baseline="0" dirty="0" smtClean="0"/>
              <a:t> logo from http://harpers.org/wp-content/themes/harpers/images/logoBlack.png</a:t>
            </a:r>
          </a:p>
          <a:p>
            <a:r>
              <a:rPr lang="en-US" i="0" baseline="0" dirty="0" smtClean="0"/>
              <a:t>Fullerton police logo from http://upload.wikimedia.org/wikipedia/en/c/cb/Fullerton,_CA_Police.jpg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“Just say no” logo from http://www.trademarkia.com/logo-images/the-money-source/just-say-no-85244579.jpg</a:t>
            </a:r>
          </a:p>
          <a:p>
            <a:r>
              <a:rPr lang="en-US" i="0" baseline="0" dirty="0" smtClean="0"/>
              <a:t>George Deukmejian image from http://alexforpcc.com/wp-content/uploads/1346106846_Leacy11.jpg</a:t>
            </a:r>
          </a:p>
          <a:p>
            <a:endParaRPr lang="en-US" i="0" baseline="0" dirty="0" smtClean="0"/>
          </a:p>
          <a:p>
            <a:endParaRPr lang="en-US" i="1" baseline="0" dirty="0" smtClean="0"/>
          </a:p>
        </p:txBody>
      </p:sp>
      <p:sp>
        <p:nvSpPr>
          <p:cNvPr id="4" name="Slide Number Placeholder 3"/>
          <p:cNvSpPr>
            <a:spLocks noGrp="1"/>
          </p:cNvSpPr>
          <p:nvPr>
            <p:ph type="sldNum" sz="quarter" idx="10"/>
          </p:nvPr>
        </p:nvSpPr>
        <p:spPr/>
        <p:txBody>
          <a:bodyPr/>
          <a:lstStyle/>
          <a:p>
            <a:fld id="{C53EBCE3-096A-423C-93B0-16E657A58302}" type="slidenum">
              <a:rPr lang="en-US" smtClean="0"/>
              <a:t>53</a:t>
            </a:fld>
            <a:endParaRPr lang="en-US" dirty="0"/>
          </a:p>
        </p:txBody>
      </p:sp>
    </p:spTree>
    <p:extLst>
      <p:ext uri="{BB962C8B-B14F-4D97-AF65-F5344CB8AC3E}">
        <p14:creationId xmlns:p14="http://schemas.microsoft.com/office/powerpoint/2010/main" val="13358718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O’Neill, “The History of a Hoax,” New York Times Magazine 3/6/1994</a:t>
            </a:r>
          </a:p>
          <a:p>
            <a:r>
              <a:rPr lang="en-US" baseline="0" dirty="0" smtClean="0"/>
              <a:t>Image of Davis from http://i.cdn.turner.com/trutv/trutv.com/graphics/photos/notorious_murders/not_guilty/t_cullen_davis/10-2T-Cullen-Davis-2003.jpg</a:t>
            </a:r>
          </a:p>
          <a:p>
            <a:r>
              <a:rPr lang="en-US" baseline="0" dirty="0" smtClean="0"/>
              <a:t>Checklist items inspired by Huff, “How to Lie with Statistics,” pp 125-8</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54</a:t>
            </a:fld>
            <a:endParaRPr lang="en-US" dirty="0"/>
          </a:p>
        </p:txBody>
      </p:sp>
    </p:spTree>
    <p:extLst>
      <p:ext uri="{BB962C8B-B14F-4D97-AF65-F5344CB8AC3E}">
        <p14:creationId xmlns:p14="http://schemas.microsoft.com/office/powerpoint/2010/main" val="13358718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SRG history from Wallis,</a:t>
            </a:r>
            <a:r>
              <a:rPr lang="en-US" baseline="0" dirty="0" smtClean="0"/>
              <a:t> “The Statistical Research Group, 1942-1945”</a:t>
            </a:r>
            <a:endParaRPr lang="en-US" dirty="0" smtClean="0"/>
          </a:p>
          <a:p>
            <a:r>
              <a:rPr lang="en-US" dirty="0" smtClean="0"/>
              <a:t>Allied losses from http://www.rafinfo.org.uk/BCWW2Losses/BC-RoH-casstats.htm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Plane image from http://homepage.tinet.ie/~steven/images/lanc_sea.jpg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55</a:t>
            </a:fld>
            <a:endParaRPr lang="en-US" dirty="0"/>
          </a:p>
        </p:txBody>
      </p:sp>
    </p:spTree>
    <p:extLst>
      <p:ext uri="{BB962C8B-B14F-4D97-AF65-F5344CB8AC3E}">
        <p14:creationId xmlns:p14="http://schemas.microsoft.com/office/powerpoint/2010/main" val="14403666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Wald</a:t>
            </a:r>
            <a:r>
              <a:rPr lang="en-US" baseline="0" dirty="0" smtClean="0"/>
              <a:t> story from </a:t>
            </a:r>
            <a:r>
              <a:rPr lang="en-US" baseline="0" dirty="0" err="1" smtClean="0"/>
              <a:t>Ellenberg</a:t>
            </a:r>
            <a:r>
              <a:rPr lang="en-US" baseline="0" dirty="0" smtClean="0"/>
              <a:t>, “How Not To Be Wrong,” pp 5-9 and </a:t>
            </a:r>
            <a:r>
              <a:rPr lang="en-US" baseline="0" dirty="0" err="1" smtClean="0"/>
              <a:t>Wainer</a:t>
            </a:r>
            <a:r>
              <a:rPr lang="en-US" baseline="0" dirty="0" smtClean="0"/>
              <a:t>, “Graphic </a:t>
            </a:r>
            <a:r>
              <a:rPr lang="en-US" baseline="0" dirty="0" err="1" smtClean="0"/>
              <a:t>Diiscovery</a:t>
            </a:r>
            <a:r>
              <a:rPr lang="en-US" baseline="0" dirty="0" smtClean="0"/>
              <a:t>: A Trout in the Milk and Other Visual Adventures,” </a:t>
            </a:r>
            <a:r>
              <a:rPr lang="en-US" baseline="0" dirty="0" err="1" smtClean="0"/>
              <a:t>pg</a:t>
            </a:r>
            <a:r>
              <a:rPr lang="en-US" baseline="0" dirty="0" smtClean="0"/>
              <a:t> 148.  Data from </a:t>
            </a:r>
            <a:r>
              <a:rPr lang="en-US" baseline="0" dirty="0" err="1" smtClean="0"/>
              <a:t>Ellenberg</a:t>
            </a:r>
            <a:r>
              <a:rPr lang="en-US" baseline="0" dirty="0" smtClean="0"/>
              <a:t>, image from </a:t>
            </a:r>
            <a:r>
              <a:rPr lang="en-US" baseline="0" dirty="0" err="1" smtClean="0"/>
              <a:t>Wainer</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56</a:t>
            </a:fld>
            <a:endParaRPr lang="en-US" dirty="0"/>
          </a:p>
        </p:txBody>
      </p:sp>
    </p:spTree>
    <p:extLst>
      <p:ext uri="{BB962C8B-B14F-4D97-AF65-F5344CB8AC3E}">
        <p14:creationId xmlns:p14="http://schemas.microsoft.com/office/powerpoint/2010/main" val="1440366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Tables from </a:t>
            </a:r>
            <a:r>
              <a:rPr lang="en-US" dirty="0" err="1" smtClean="0"/>
              <a:t>Kahneman</a:t>
            </a:r>
            <a:r>
              <a:rPr lang="en-US" dirty="0" smtClean="0"/>
              <a:t>, “Thinking,</a:t>
            </a:r>
            <a:r>
              <a:rPr lang="en-US" baseline="0" dirty="0" smtClean="0"/>
              <a:t> Fast and Slow,” pp 21-2</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7</a:t>
            </a:fld>
            <a:endParaRPr lang="en-US" dirty="0"/>
          </a:p>
        </p:txBody>
      </p:sp>
    </p:spTree>
    <p:extLst>
      <p:ext uri="{BB962C8B-B14F-4D97-AF65-F5344CB8AC3E}">
        <p14:creationId xmlns:p14="http://schemas.microsoft.com/office/powerpoint/2010/main" val="1714273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Wald</a:t>
            </a:r>
            <a:r>
              <a:rPr lang="en-US" baseline="0" dirty="0" smtClean="0"/>
              <a:t> story from </a:t>
            </a:r>
            <a:r>
              <a:rPr lang="en-US" baseline="0" dirty="0" err="1" smtClean="0"/>
              <a:t>Ellenberg</a:t>
            </a:r>
            <a:r>
              <a:rPr lang="en-US" baseline="0" dirty="0" smtClean="0"/>
              <a:t>, “How Not To Be Wrong,” pp 5-9 and </a:t>
            </a:r>
            <a:r>
              <a:rPr lang="en-US" baseline="0" dirty="0" err="1" smtClean="0"/>
              <a:t>Wainer</a:t>
            </a:r>
            <a:r>
              <a:rPr lang="en-US" baseline="0" dirty="0" smtClean="0"/>
              <a:t>, “Graphic </a:t>
            </a:r>
            <a:r>
              <a:rPr lang="en-US" baseline="0" dirty="0" err="1" smtClean="0"/>
              <a:t>Diiscovery</a:t>
            </a:r>
            <a:r>
              <a:rPr lang="en-US" baseline="0" dirty="0" smtClean="0"/>
              <a:t>: A Trout in the Milk and Other Visual Adventures,” </a:t>
            </a:r>
            <a:r>
              <a:rPr lang="en-US" baseline="0" dirty="0" err="1" smtClean="0"/>
              <a:t>pg</a:t>
            </a:r>
            <a:r>
              <a:rPr lang="en-US" baseline="0" dirty="0" smtClean="0"/>
              <a:t> 148.  Data from </a:t>
            </a:r>
            <a:r>
              <a:rPr lang="en-US" baseline="0" dirty="0" err="1" smtClean="0"/>
              <a:t>Ellenberg</a:t>
            </a:r>
            <a:r>
              <a:rPr lang="en-US" baseline="0" dirty="0" smtClean="0"/>
              <a:t>, image from </a:t>
            </a:r>
            <a:r>
              <a:rPr lang="en-US" baseline="0" dirty="0" err="1" smtClean="0"/>
              <a:t>Wainer</a:t>
            </a:r>
            <a:r>
              <a:rPr lang="en-US" baseline="0" smtClean="0"/>
              <a:t>.</a:t>
            </a:r>
            <a:endParaRPr lang="en-US"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Checklist </a:t>
            </a:r>
            <a:r>
              <a:rPr lang="en-US" baseline="0" dirty="0" smtClean="0"/>
              <a:t>item inspired by Huff, “How to Lie with Statistics”, pp 129-132</a:t>
            </a:r>
            <a:endParaRPr lang="en-US" dirty="0" smtClean="0"/>
          </a:p>
          <a:p>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57</a:t>
            </a:fld>
            <a:endParaRPr lang="en-US" dirty="0"/>
          </a:p>
        </p:txBody>
      </p:sp>
    </p:spTree>
    <p:extLst>
      <p:ext uri="{BB962C8B-B14F-4D97-AF65-F5344CB8AC3E}">
        <p14:creationId xmlns:p14="http://schemas.microsoft.com/office/powerpoint/2010/main" val="14403666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points</a:t>
            </a:r>
            <a:r>
              <a:rPr lang="en-US" baseline="0" dirty="0" smtClean="0"/>
              <a:t> from </a:t>
            </a:r>
            <a:r>
              <a:rPr lang="en-US" baseline="0" dirty="0" err="1" smtClean="0"/>
              <a:t>Tetlock</a:t>
            </a:r>
            <a:r>
              <a:rPr lang="en-US" baseline="0" dirty="0" smtClean="0"/>
              <a:t>, “Expert Political Judgment: How Good Is It? How Can We Know?” pp 239-46</a:t>
            </a:r>
            <a:endParaRPr lang="en-US" dirty="0" smtClean="0"/>
          </a:p>
          <a:p>
            <a:r>
              <a:rPr lang="en-US" dirty="0" smtClean="0"/>
              <a:t>Hedgehog</a:t>
            </a:r>
            <a:r>
              <a:rPr lang="en-US" baseline="0" dirty="0" smtClean="0"/>
              <a:t> fox image from http://www.gwcwarranty.com/AboutGWC/CEOBlog/tabid/73/EntryId/15/Are-you-a-Hedgehog-or-a-Fox.aspx</a:t>
            </a:r>
          </a:p>
          <a:p>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59</a:t>
            </a:fld>
            <a:endParaRPr lang="en-US" dirty="0"/>
          </a:p>
        </p:txBody>
      </p:sp>
    </p:spTree>
    <p:extLst>
      <p:ext uri="{BB962C8B-B14F-4D97-AF65-F5344CB8AC3E}">
        <p14:creationId xmlns:p14="http://schemas.microsoft.com/office/powerpoint/2010/main" val="27894503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of estimates </a:t>
            </a:r>
            <a:r>
              <a:rPr lang="en-US" baseline="0" dirty="0" smtClean="0"/>
              <a:t>from </a:t>
            </a:r>
            <a:r>
              <a:rPr lang="en-US" baseline="0" dirty="0" err="1" smtClean="0"/>
              <a:t>Tetlock</a:t>
            </a:r>
            <a:r>
              <a:rPr lang="en-US" baseline="0" dirty="0" smtClean="0"/>
              <a:t>, “Expert Political Judgment: How Good Is It? How Can We Know?” </a:t>
            </a:r>
            <a:r>
              <a:rPr lang="en-US" baseline="0" dirty="0" err="1" smtClean="0"/>
              <a:t>pg</a:t>
            </a:r>
            <a:r>
              <a:rPr lang="en-US" baseline="0" dirty="0" smtClean="0"/>
              <a:t> 246</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Chart from </a:t>
            </a:r>
            <a:r>
              <a:rPr lang="en-US" baseline="0" dirty="0" err="1" smtClean="0"/>
              <a:t>Tetlock</a:t>
            </a:r>
            <a:r>
              <a:rPr lang="en-US" baseline="0" dirty="0" smtClean="0"/>
              <a:t>,  “Expert Political Judgment: How Good Is It? How Can We Know?” </a:t>
            </a:r>
            <a:r>
              <a:rPr lang="en-US" baseline="0" dirty="0" err="1" smtClean="0"/>
              <a:t>pg</a:t>
            </a:r>
            <a:r>
              <a:rPr lang="en-US" baseline="0" dirty="0" smtClean="0"/>
              <a:t> 78</a:t>
            </a:r>
            <a:endParaRPr lang="en-US" dirty="0" smtClean="0"/>
          </a:p>
          <a:p>
            <a:r>
              <a:rPr lang="en-US" dirty="0" smtClean="0"/>
              <a:t>Fox and hedgehog images from http://i.marketingprofs.com/assets/images/articles/lg/140430-Red-fox-and-hedgehog-lg.jpg</a:t>
            </a:r>
          </a:p>
        </p:txBody>
      </p:sp>
      <p:sp>
        <p:nvSpPr>
          <p:cNvPr id="4" name="Slide Number Placeholder 3"/>
          <p:cNvSpPr>
            <a:spLocks noGrp="1"/>
          </p:cNvSpPr>
          <p:nvPr>
            <p:ph type="sldNum" sz="quarter" idx="10"/>
          </p:nvPr>
        </p:nvSpPr>
        <p:spPr/>
        <p:txBody>
          <a:bodyPr/>
          <a:lstStyle/>
          <a:p>
            <a:fld id="{C53EBCE3-096A-423C-93B0-16E657A58302}" type="slidenum">
              <a:rPr lang="en-US" smtClean="0"/>
              <a:t>60</a:t>
            </a:fld>
            <a:endParaRPr lang="en-US" dirty="0"/>
          </a:p>
        </p:txBody>
      </p:sp>
    </p:spTree>
    <p:extLst>
      <p:ext uri="{BB962C8B-B14F-4D97-AF65-F5344CB8AC3E}">
        <p14:creationId xmlns:p14="http://schemas.microsoft.com/office/powerpoint/2010/main" val="27894503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Chart from</a:t>
            </a:r>
            <a:r>
              <a:rPr lang="en-US" baseline="0" dirty="0" smtClean="0"/>
              <a:t> Silver, “The Signal and The Noise,” </a:t>
            </a:r>
            <a:r>
              <a:rPr lang="en-US" baseline="0" dirty="0" err="1" smtClean="0"/>
              <a:t>pg</a:t>
            </a:r>
            <a:r>
              <a:rPr lang="en-US" baseline="0" dirty="0" smtClean="0"/>
              <a:t> 54</a:t>
            </a:r>
          </a:p>
          <a:p>
            <a:r>
              <a:rPr lang="en-US" baseline="0" dirty="0" err="1" smtClean="0"/>
              <a:t>Fivethirtyeight</a:t>
            </a:r>
            <a:r>
              <a:rPr lang="en-US" baseline="0" dirty="0" smtClean="0"/>
              <a:t> image from http://fivethirtyeight.com/</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53EBCE3-096A-423C-93B0-16E657A58302}" type="slidenum">
              <a:rPr lang="en-US" smtClean="0"/>
              <a:t>61</a:t>
            </a:fld>
            <a:endParaRPr lang="en-US" dirty="0"/>
          </a:p>
        </p:txBody>
      </p:sp>
    </p:spTree>
    <p:extLst>
      <p:ext uri="{BB962C8B-B14F-4D97-AF65-F5344CB8AC3E}">
        <p14:creationId xmlns:p14="http://schemas.microsoft.com/office/powerpoint/2010/main" val="27894503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a:t>
            </a:r>
            <a:r>
              <a:rPr lang="en-US" baseline="0" dirty="0" smtClean="0"/>
              <a:t>points from </a:t>
            </a:r>
            <a:r>
              <a:rPr lang="en-US" baseline="0" dirty="0" err="1" smtClean="0"/>
              <a:t>Rebonato</a:t>
            </a:r>
            <a:r>
              <a:rPr lang="en-US" baseline="0" dirty="0" smtClean="0"/>
              <a:t>, “Plight of the Fortune Tellers,” pp 59-64</a:t>
            </a:r>
            <a:endParaRPr lang="en-US" dirty="0" smtClean="0"/>
          </a:p>
          <a:p>
            <a:endParaRPr lang="en-US" dirty="0" smtClean="0"/>
          </a:p>
          <a:p>
            <a:r>
              <a:rPr lang="en-US" dirty="0" smtClean="0"/>
              <a:t>Image of Caravaggio, “The Cardsharps” from http://www.caravaggio.org/images/amazingcarousel/cardsharps.jpg.  Also serves</a:t>
            </a:r>
            <a:r>
              <a:rPr lang="en-US" baseline="0" dirty="0" smtClean="0"/>
              <a:t> as the cover to </a:t>
            </a:r>
            <a:r>
              <a:rPr lang="en-US" baseline="0" dirty="0" err="1" smtClean="0"/>
              <a:t>Rebonato</a:t>
            </a:r>
            <a:r>
              <a:rPr lang="en-US" baseline="0" dirty="0" smtClean="0"/>
              <a:t>, “Plight of the Fortune Tellers”</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62</a:t>
            </a:fld>
            <a:endParaRPr lang="en-US" dirty="0"/>
          </a:p>
        </p:txBody>
      </p:sp>
    </p:spTree>
    <p:extLst>
      <p:ext uri="{BB962C8B-B14F-4D97-AF65-F5344CB8AC3E}">
        <p14:creationId xmlns:p14="http://schemas.microsoft.com/office/powerpoint/2010/main" val="28914680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Bullet </a:t>
            </a:r>
            <a:r>
              <a:rPr lang="en-US" baseline="0" smtClean="0"/>
              <a:t>points </a:t>
            </a:r>
            <a:r>
              <a:rPr lang="en-US" baseline="0" dirty="0" smtClean="0"/>
              <a:t>from </a:t>
            </a:r>
            <a:r>
              <a:rPr lang="en-US" baseline="0" dirty="0" err="1" smtClean="0"/>
              <a:t>Rebonato</a:t>
            </a:r>
            <a:r>
              <a:rPr lang="en-US" baseline="0" dirty="0" smtClean="0"/>
              <a:t>, “Plight of the Fortune Tellers,” pp 59-64</a:t>
            </a:r>
            <a:endParaRPr lang="en-US" dirty="0" smtClean="0"/>
          </a:p>
          <a:p>
            <a:endParaRPr lang="en-US" dirty="0" smtClean="0"/>
          </a:p>
          <a:p>
            <a:r>
              <a:rPr lang="en-US" dirty="0" smtClean="0"/>
              <a:t>Image of Caravaggio, “The Cardsharps” from http://www.caravaggio.org/images/amazingcarousel/cardsharps.jpg.  Also serves</a:t>
            </a:r>
            <a:r>
              <a:rPr lang="en-US" baseline="0" dirty="0" smtClean="0"/>
              <a:t> as the cover to </a:t>
            </a:r>
            <a:r>
              <a:rPr lang="en-US" baseline="0" dirty="0" err="1" smtClean="0"/>
              <a:t>Rebonato</a:t>
            </a:r>
            <a:r>
              <a:rPr lang="en-US" baseline="0" dirty="0" smtClean="0"/>
              <a:t>, “Plight of the Fortune Tellers”</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63</a:t>
            </a:fld>
            <a:endParaRPr lang="en-US" dirty="0"/>
          </a:p>
        </p:txBody>
      </p:sp>
    </p:spTree>
    <p:extLst>
      <p:ext uri="{BB962C8B-B14F-4D97-AF65-F5344CB8AC3E}">
        <p14:creationId xmlns:p14="http://schemas.microsoft.com/office/powerpoint/2010/main" val="28914680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Bullet </a:t>
            </a:r>
            <a:r>
              <a:rPr lang="en-US" baseline="0" smtClean="0"/>
              <a:t>points </a:t>
            </a:r>
            <a:r>
              <a:rPr lang="en-US" baseline="0" dirty="0" smtClean="0"/>
              <a:t>from </a:t>
            </a:r>
            <a:r>
              <a:rPr lang="en-US" baseline="0" dirty="0" err="1" smtClean="0"/>
              <a:t>Rebonato</a:t>
            </a:r>
            <a:r>
              <a:rPr lang="en-US" baseline="0" dirty="0" smtClean="0"/>
              <a:t>, “Plight of the Fortune Tellers,” pp 59-64</a:t>
            </a:r>
            <a:endParaRPr lang="en-US" dirty="0" smtClean="0"/>
          </a:p>
          <a:p>
            <a:endParaRPr lang="en-US" dirty="0" smtClean="0"/>
          </a:p>
          <a:p>
            <a:r>
              <a:rPr lang="en-US" dirty="0" smtClean="0"/>
              <a:t>Image of Caravaggio, “The Cardsharps” from http://www.caravaggio.org/images/amazingcarousel/cardsharps.jpg.  Also serves</a:t>
            </a:r>
            <a:r>
              <a:rPr lang="en-US" baseline="0" dirty="0" smtClean="0"/>
              <a:t> as the cover to </a:t>
            </a:r>
            <a:r>
              <a:rPr lang="en-US" baseline="0" dirty="0" err="1" smtClean="0"/>
              <a:t>Rebonato</a:t>
            </a:r>
            <a:r>
              <a:rPr lang="en-US" baseline="0" dirty="0" smtClean="0"/>
              <a:t>, “Plight of the Fortune Tellers”</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64</a:t>
            </a:fld>
            <a:endParaRPr lang="en-US" dirty="0"/>
          </a:p>
        </p:txBody>
      </p:sp>
    </p:spTree>
    <p:extLst>
      <p:ext uri="{BB962C8B-B14F-4D97-AF65-F5344CB8AC3E}">
        <p14:creationId xmlns:p14="http://schemas.microsoft.com/office/powerpoint/2010/main" val="28914680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star items covered in main body of presentation.  All other items covered in appendix</a:t>
            </a:r>
            <a:r>
              <a:rPr lang="en-US" baseline="0" dirty="0" smtClean="0"/>
              <a:t> slides</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66</a:t>
            </a:fld>
            <a:endParaRPr lang="en-US" dirty="0"/>
          </a:p>
        </p:txBody>
      </p:sp>
    </p:spTree>
    <p:extLst>
      <p:ext uri="{BB962C8B-B14F-4D97-AF65-F5344CB8AC3E}">
        <p14:creationId xmlns:p14="http://schemas.microsoft.com/office/powerpoint/2010/main" val="35556804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t>
            </a:r>
            <a:r>
              <a:rPr lang="en-US" dirty="0" err="1" smtClean="0"/>
              <a:t>Rebonato</a:t>
            </a:r>
            <a:r>
              <a:rPr lang="en-US" smtClean="0"/>
              <a:t>,</a:t>
            </a:r>
            <a:r>
              <a:rPr lang="en-US" baseline="0" smtClean="0"/>
              <a:t> “Plight </a:t>
            </a:r>
            <a:r>
              <a:rPr lang="en-US" baseline="0" dirty="0" smtClean="0"/>
              <a:t>of </a:t>
            </a:r>
            <a:r>
              <a:rPr lang="en-US" baseline="0" smtClean="0"/>
              <a:t>the Fortune Tellers,” pp 40-2</a:t>
            </a:r>
            <a:endParaRPr lang="en-US"/>
          </a:p>
        </p:txBody>
      </p:sp>
      <p:sp>
        <p:nvSpPr>
          <p:cNvPr id="4" name="Slide Number Placeholder 3"/>
          <p:cNvSpPr>
            <a:spLocks noGrp="1"/>
          </p:cNvSpPr>
          <p:nvPr>
            <p:ph type="sldNum" sz="quarter" idx="10"/>
          </p:nvPr>
        </p:nvSpPr>
        <p:spPr/>
        <p:txBody>
          <a:bodyPr/>
          <a:lstStyle/>
          <a:p>
            <a:fld id="{C53EBCE3-096A-423C-93B0-16E657A58302}" type="slidenum">
              <a:rPr lang="en-US" smtClean="0"/>
              <a:t>69</a:t>
            </a:fld>
            <a:endParaRPr lang="en-US" dirty="0"/>
          </a:p>
        </p:txBody>
      </p:sp>
    </p:spTree>
    <p:extLst>
      <p:ext uri="{BB962C8B-B14F-4D97-AF65-F5344CB8AC3E}">
        <p14:creationId xmlns:p14="http://schemas.microsoft.com/office/powerpoint/2010/main" val="263698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Test for inductive</a:t>
            </a:r>
            <a:r>
              <a:rPr lang="en-US" baseline="0" dirty="0" smtClean="0"/>
              <a:t> reasoning adapted from </a:t>
            </a:r>
            <a:r>
              <a:rPr lang="en-US" dirty="0" smtClean="0"/>
              <a:t>Schulz,</a:t>
            </a:r>
            <a:r>
              <a:rPr lang="en-US" baseline="0" dirty="0" smtClean="0"/>
              <a:t> “Being Wrong,” pp 116-7</a:t>
            </a:r>
          </a:p>
          <a:p>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70</a:t>
            </a:fld>
            <a:endParaRPr lang="en-US" dirty="0"/>
          </a:p>
        </p:txBody>
      </p:sp>
    </p:spTree>
    <p:extLst>
      <p:ext uri="{BB962C8B-B14F-4D97-AF65-F5344CB8AC3E}">
        <p14:creationId xmlns:p14="http://schemas.microsoft.com/office/powerpoint/2010/main" val="801246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a:t>
            </a:r>
            <a:r>
              <a:rPr lang="en-US" baseline="0" dirty="0" smtClean="0"/>
              <a:t> of bullet points from </a:t>
            </a:r>
            <a:r>
              <a:rPr lang="en-US" baseline="0" dirty="0" err="1" smtClean="0"/>
              <a:t>Kahneman</a:t>
            </a:r>
            <a:r>
              <a:rPr lang="en-US" baseline="0" dirty="0" smtClean="0"/>
              <a:t>, “Thinking, Fast and Slow,” pp 27-8.</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Parietal</a:t>
            </a:r>
            <a:r>
              <a:rPr lang="en-US" baseline="0" dirty="0" smtClean="0"/>
              <a:t> lobe </a:t>
            </a:r>
            <a:r>
              <a:rPr lang="en-US" dirty="0" smtClean="0"/>
              <a:t>mage from http://www.skassellaw.com/brain-injuries/parietal-lobe-injury/</a:t>
            </a:r>
          </a:p>
          <a:p>
            <a:r>
              <a:rPr lang="en-US" dirty="0" smtClean="0"/>
              <a:t>Parietal</a:t>
            </a:r>
            <a:r>
              <a:rPr lang="en-US" baseline="0" dirty="0" smtClean="0"/>
              <a:t> bullet points from </a:t>
            </a:r>
            <a:r>
              <a:rPr lang="en-US" dirty="0" smtClean="0"/>
              <a:t>http://www.md-health.com/Lobes-Of-The-Brain.html</a:t>
            </a:r>
          </a:p>
        </p:txBody>
      </p:sp>
      <p:sp>
        <p:nvSpPr>
          <p:cNvPr id="4" name="Slide Number Placeholder 3"/>
          <p:cNvSpPr>
            <a:spLocks noGrp="1"/>
          </p:cNvSpPr>
          <p:nvPr>
            <p:ph type="sldNum" sz="quarter" idx="10"/>
          </p:nvPr>
        </p:nvSpPr>
        <p:spPr/>
        <p:txBody>
          <a:bodyPr/>
          <a:lstStyle/>
          <a:p>
            <a:fld id="{C53EBCE3-096A-423C-93B0-16E657A58302}" type="slidenum">
              <a:rPr lang="en-US" smtClean="0"/>
              <a:t>10</a:t>
            </a:fld>
            <a:endParaRPr lang="en-US" dirty="0"/>
          </a:p>
        </p:txBody>
      </p:sp>
    </p:spTree>
    <p:extLst>
      <p:ext uri="{BB962C8B-B14F-4D97-AF65-F5344CB8AC3E}">
        <p14:creationId xmlns:p14="http://schemas.microsoft.com/office/powerpoint/2010/main" val="2778928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Thousands</a:t>
            </a:r>
            <a:r>
              <a:rPr lang="en-US" baseline="0" dirty="0" smtClean="0"/>
              <a:t> of mental models from Schulz, “Being Wrong,” </a:t>
            </a:r>
            <a:r>
              <a:rPr lang="en-US" baseline="0" dirty="0" err="1" smtClean="0"/>
              <a:t>pg</a:t>
            </a:r>
            <a:r>
              <a:rPr lang="en-US" baseline="0" dirty="0" smtClean="0"/>
              <a:t> 90</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Mental models image from http://www.mentalmodelsgame.com/</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71</a:t>
            </a:fld>
            <a:endParaRPr lang="en-US" dirty="0"/>
          </a:p>
        </p:txBody>
      </p:sp>
    </p:spTree>
    <p:extLst>
      <p:ext uri="{BB962C8B-B14F-4D97-AF65-F5344CB8AC3E}">
        <p14:creationId xmlns:p14="http://schemas.microsoft.com/office/powerpoint/2010/main" val="8012461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Mental</a:t>
            </a:r>
            <a:r>
              <a:rPr lang="en-US" baseline="0" dirty="0" smtClean="0"/>
              <a:t> models from Colvin, ‘Talent is Overrated,” pp 122-4</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Car driver image from http://upload.wikimedia.org/wikipedia/commons/2/2f/Car_and_Driver.jpg</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Truck</a:t>
            </a:r>
            <a:r>
              <a:rPr lang="en-US" baseline="0" dirty="0" smtClean="0"/>
              <a:t> driver image from http://blog.gordontrucking.com/bid/132733/Professional-Truck-Driver-Trip-Planning-and-Time-Management</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72</a:t>
            </a:fld>
            <a:endParaRPr lang="en-US" dirty="0"/>
          </a:p>
        </p:txBody>
      </p:sp>
    </p:spTree>
    <p:extLst>
      <p:ext uri="{BB962C8B-B14F-4D97-AF65-F5344CB8AC3E}">
        <p14:creationId xmlns:p14="http://schemas.microsoft.com/office/powerpoint/2010/main" val="8012461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from </a:t>
            </a:r>
            <a:r>
              <a:rPr lang="en-US" dirty="0" err="1" smtClean="0"/>
              <a:t>Plous</a:t>
            </a:r>
            <a:r>
              <a:rPr lang="en-US" dirty="0" smtClean="0"/>
              <a:t>, “The Psychology of Judgment and Decision Making,” </a:t>
            </a:r>
            <a:r>
              <a:rPr lang="en-US" dirty="0" err="1" smtClean="0"/>
              <a:t>pg</a:t>
            </a:r>
            <a:r>
              <a:rPr lang="en-US" dirty="0" smtClean="0"/>
              <a:t> 26</a:t>
            </a:r>
          </a:p>
          <a:p>
            <a:r>
              <a:rPr lang="en-US" dirty="0" smtClean="0"/>
              <a:t>Image from http://www.missouriinjuryattorneysblog.com/121411%20overturned%20vehicle%20minnesota%20man%20killed.jpg</a:t>
            </a:r>
          </a:p>
          <a:p>
            <a:r>
              <a:rPr lang="en-US" dirty="0" smtClean="0"/>
              <a:t>Surgeon data from http://today.uconn.edu/blog/2014/02/fostering</a:t>
            </a:r>
            <a:r>
              <a:rPr lang="en-US" baseline="0" dirty="0" smtClean="0"/>
              <a:t>-more-women-surgeons/</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73</a:t>
            </a:fld>
            <a:endParaRPr lang="en-US" dirty="0"/>
          </a:p>
        </p:txBody>
      </p:sp>
    </p:spTree>
    <p:extLst>
      <p:ext uri="{BB962C8B-B14F-4D97-AF65-F5344CB8AC3E}">
        <p14:creationId xmlns:p14="http://schemas.microsoft.com/office/powerpoint/2010/main" val="8888036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from </a:t>
            </a:r>
            <a:r>
              <a:rPr lang="en-US" dirty="0" err="1" smtClean="0"/>
              <a:t>Plous</a:t>
            </a:r>
            <a:r>
              <a:rPr lang="en-US" dirty="0" smtClean="0"/>
              <a:t>, “The Psychology of Judgment and Decision Making,” </a:t>
            </a:r>
            <a:r>
              <a:rPr lang="en-US" dirty="0" err="1" smtClean="0"/>
              <a:t>pg</a:t>
            </a:r>
            <a:r>
              <a:rPr lang="en-US" smtClean="0"/>
              <a:t> 26</a:t>
            </a:r>
            <a:endParaRPr lang="en-US" dirty="0" smtClean="0"/>
          </a:p>
          <a:p>
            <a:r>
              <a:rPr lang="en-US" dirty="0" smtClean="0"/>
              <a:t>Image from http://www.missouriinjuryattorneysblog.com/121411%20overturned%20vehicle%20minnesota%20man%20killed.jpg</a:t>
            </a:r>
          </a:p>
          <a:p>
            <a:r>
              <a:rPr lang="en-US" dirty="0" smtClean="0"/>
              <a:t>Surgeon data from http://today.uconn.edu/blog/2014/02/fostering</a:t>
            </a:r>
            <a:r>
              <a:rPr lang="en-US" baseline="0" dirty="0" smtClean="0"/>
              <a:t>-more-women-surgeons/</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74</a:t>
            </a:fld>
            <a:endParaRPr lang="en-US" dirty="0"/>
          </a:p>
        </p:txBody>
      </p:sp>
    </p:spTree>
    <p:extLst>
      <p:ext uri="{BB962C8B-B14F-4D97-AF65-F5344CB8AC3E}">
        <p14:creationId xmlns:p14="http://schemas.microsoft.com/office/powerpoint/2010/main" val="8888036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a:t>
            </a:r>
            <a:r>
              <a:rPr lang="en-US" baseline="0" dirty="0" smtClean="0"/>
              <a:t> and first two bullet points from https://www.boundless.com/communications/textbooks/boundless-communications-textbook/methods-of-persuasive-speaking-15/logical-appeals-78/different-lines-of-reasoning-302-10651/</a:t>
            </a:r>
          </a:p>
          <a:p>
            <a:r>
              <a:rPr lang="en-US" baseline="0" dirty="0" smtClean="0"/>
              <a:t>Last bullet point from </a:t>
            </a:r>
            <a:r>
              <a:rPr lang="en-US" baseline="0" dirty="0" err="1" smtClean="0"/>
              <a:t>Kahneman</a:t>
            </a:r>
            <a:r>
              <a:rPr lang="en-US" baseline="0" dirty="0" smtClean="0"/>
              <a:t> and </a:t>
            </a:r>
            <a:r>
              <a:rPr lang="en-US" baseline="0" dirty="0" err="1" smtClean="0"/>
              <a:t>Tversky</a:t>
            </a:r>
            <a:r>
              <a:rPr lang="en-US" baseline="0" dirty="0" smtClean="0"/>
              <a:t>, ““Judgment under uncertainty: Heuristics and biases,” </a:t>
            </a:r>
            <a:r>
              <a:rPr lang="en-US" baseline="0" dirty="0" err="1" smtClean="0"/>
              <a:t>pg</a:t>
            </a:r>
            <a:r>
              <a:rPr lang="en-US" baseline="0" dirty="0" smtClean="0"/>
              <a:t> 272</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75</a:t>
            </a:fld>
            <a:endParaRPr lang="en-US" dirty="0"/>
          </a:p>
        </p:txBody>
      </p:sp>
    </p:spTree>
    <p:extLst>
      <p:ext uri="{BB962C8B-B14F-4D97-AF65-F5344CB8AC3E}">
        <p14:creationId xmlns:p14="http://schemas.microsoft.com/office/powerpoint/2010/main" val="6437870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Poll</a:t>
            </a:r>
            <a:r>
              <a:rPr lang="en-US" baseline="0" dirty="0" smtClean="0"/>
              <a:t> results and first bullet point from http://www.cnn.com/2015/02/26/us/blue-black-white-gold-dress/</a:t>
            </a:r>
          </a:p>
          <a:p>
            <a:r>
              <a:rPr lang="en-US" baseline="0" dirty="0" smtClean="0"/>
              <a:t>Image and quote from http://www.wired.com/2015/02/science-one-agrees-color-dress/</a:t>
            </a:r>
          </a:p>
          <a:p>
            <a:endParaRPr lang="en-US" baseline="0" dirty="0" smtClean="0"/>
          </a:p>
        </p:txBody>
      </p:sp>
      <p:sp>
        <p:nvSpPr>
          <p:cNvPr id="4" name="Slide Number Placeholder 3"/>
          <p:cNvSpPr>
            <a:spLocks noGrp="1"/>
          </p:cNvSpPr>
          <p:nvPr>
            <p:ph type="sldNum" sz="quarter" idx="10"/>
          </p:nvPr>
        </p:nvSpPr>
        <p:spPr/>
        <p:txBody>
          <a:bodyPr/>
          <a:lstStyle/>
          <a:p>
            <a:fld id="{C53EBCE3-096A-423C-93B0-16E657A58302}" type="slidenum">
              <a:rPr lang="en-US" smtClean="0"/>
              <a:t>76</a:t>
            </a:fld>
            <a:endParaRPr lang="en-US" dirty="0"/>
          </a:p>
        </p:txBody>
      </p:sp>
    </p:spTree>
    <p:extLst>
      <p:ext uri="{BB962C8B-B14F-4D97-AF65-F5344CB8AC3E}">
        <p14:creationId xmlns:p14="http://schemas.microsoft.com/office/powerpoint/2010/main" val="41830141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a:t>
            </a:r>
            <a:r>
              <a:rPr lang="en-US" baseline="0" dirty="0" smtClean="0"/>
              <a:t> bullet point from </a:t>
            </a:r>
            <a:r>
              <a:rPr lang="en-US" baseline="0" dirty="0" err="1" smtClean="0"/>
              <a:t>Kahneman</a:t>
            </a:r>
            <a:r>
              <a:rPr lang="en-US" baseline="0" dirty="0" smtClean="0"/>
              <a:t>, “Thinking, Fast and Slow,” </a:t>
            </a:r>
            <a:r>
              <a:rPr lang="en-US" baseline="0" dirty="0" err="1" smtClean="0"/>
              <a:t>pg</a:t>
            </a:r>
            <a:r>
              <a:rPr lang="en-US" baseline="0" dirty="0" smtClean="0"/>
              <a:t> 111</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78</a:t>
            </a:fld>
            <a:endParaRPr lang="en-US" dirty="0"/>
          </a:p>
        </p:txBody>
      </p:sp>
    </p:spTree>
    <p:extLst>
      <p:ext uri="{BB962C8B-B14F-4D97-AF65-F5344CB8AC3E}">
        <p14:creationId xmlns:p14="http://schemas.microsoft.com/office/powerpoint/2010/main" val="31463024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bullet point from </a:t>
            </a:r>
            <a:r>
              <a:rPr lang="en-US" dirty="0" err="1" smtClean="0"/>
              <a:t>Gawande</a:t>
            </a:r>
            <a:r>
              <a:rPr lang="en-US" dirty="0" smtClean="0"/>
              <a:t>, “The Checklist Manifesto,” pp</a:t>
            </a:r>
            <a:r>
              <a:rPr lang="en-US" baseline="0" dirty="0" smtClean="0"/>
              <a:t> 140-4</a:t>
            </a:r>
            <a:endParaRPr lang="en-US" dirty="0" smtClean="0"/>
          </a:p>
          <a:p>
            <a:r>
              <a:rPr lang="en-US" dirty="0" smtClean="0"/>
              <a:t>Surgical safety</a:t>
            </a:r>
            <a:r>
              <a:rPr lang="en-US" baseline="0" dirty="0" smtClean="0"/>
              <a:t> checklist from https://atpbio.files.wordpress.com/2013/04/surgical-safety-checklist-who.jpg</a:t>
            </a:r>
          </a:p>
          <a:p>
            <a:r>
              <a:rPr lang="en-US" baseline="0" dirty="0" smtClean="0"/>
              <a:t>Second bullet point from </a:t>
            </a:r>
            <a:r>
              <a:rPr lang="en-US" baseline="0" dirty="0" err="1" smtClean="0"/>
              <a:t>Gawande</a:t>
            </a:r>
            <a:r>
              <a:rPr lang="en-US" baseline="0" dirty="0" smtClean="0"/>
              <a:t>, “The Checklist Manifesto,” pp 154, 157</a:t>
            </a:r>
          </a:p>
          <a:p>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79</a:t>
            </a:fld>
            <a:endParaRPr lang="en-US" dirty="0"/>
          </a:p>
        </p:txBody>
      </p:sp>
    </p:spTree>
    <p:extLst>
      <p:ext uri="{BB962C8B-B14F-4D97-AF65-F5344CB8AC3E}">
        <p14:creationId xmlns:p14="http://schemas.microsoft.com/office/powerpoint/2010/main" val="7797512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set</a:t>
            </a:r>
            <a:r>
              <a:rPr lang="en-US" baseline="0" dirty="0" smtClean="0"/>
              <a:t> of </a:t>
            </a:r>
            <a:r>
              <a:rPr lang="en-US" dirty="0" smtClean="0"/>
              <a:t>bullet point</a:t>
            </a:r>
            <a:r>
              <a:rPr lang="en-US" baseline="0" dirty="0" smtClean="0"/>
              <a:t> from </a:t>
            </a:r>
            <a:r>
              <a:rPr lang="en-US" baseline="0" dirty="0" err="1" smtClean="0"/>
              <a:t>Kahneman</a:t>
            </a:r>
            <a:r>
              <a:rPr lang="en-US" baseline="0" dirty="0" smtClean="0"/>
              <a:t> and </a:t>
            </a:r>
            <a:r>
              <a:rPr lang="en-US" baseline="0" dirty="0" err="1" smtClean="0"/>
              <a:t>Tversky</a:t>
            </a:r>
            <a:r>
              <a:rPr lang="en-US" baseline="0" dirty="0" smtClean="0"/>
              <a:t>, ““Judgment under uncertainty: Heuristics and biases,” pg. 11</a:t>
            </a:r>
          </a:p>
          <a:p>
            <a:r>
              <a:rPr lang="en-US" baseline="0" dirty="0" smtClean="0"/>
              <a:t>Second set of bullet points from </a:t>
            </a:r>
            <a:r>
              <a:rPr lang="en-US" baseline="0" dirty="0" err="1" smtClean="0"/>
              <a:t>Plous</a:t>
            </a:r>
            <a:r>
              <a:rPr lang="en-US" baseline="0" dirty="0" smtClean="0"/>
              <a:t>, “The Psychology of Judgment and Decision Making” pg. 127-8, and http://web.stanford.edu/~gbower/1980/judgment_biases_differing.pdf </a:t>
            </a:r>
            <a:r>
              <a:rPr lang="en-US" baseline="0" dirty="0" err="1" smtClean="0"/>
              <a:t>pg</a:t>
            </a:r>
            <a:r>
              <a:rPr lang="en-US" baseline="0" dirty="0" smtClean="0"/>
              <a:t> 6.</a:t>
            </a:r>
          </a:p>
          <a:p>
            <a:r>
              <a:rPr lang="en-US" baseline="0" dirty="0" smtClean="0"/>
              <a:t>Guacamole image from https://fldpi.files.wordpress.com/2011/07/guac.jpg</a:t>
            </a:r>
          </a:p>
        </p:txBody>
      </p:sp>
      <p:sp>
        <p:nvSpPr>
          <p:cNvPr id="4" name="Slide Number Placeholder 3"/>
          <p:cNvSpPr>
            <a:spLocks noGrp="1"/>
          </p:cNvSpPr>
          <p:nvPr>
            <p:ph type="sldNum" sz="quarter" idx="10"/>
          </p:nvPr>
        </p:nvSpPr>
        <p:spPr/>
        <p:txBody>
          <a:bodyPr/>
          <a:lstStyle/>
          <a:p>
            <a:fld id="{C53EBCE3-096A-423C-93B0-16E657A58302}" type="slidenum">
              <a:rPr lang="en-US" smtClean="0"/>
              <a:t>80</a:t>
            </a:fld>
            <a:endParaRPr lang="en-US" dirty="0"/>
          </a:p>
        </p:txBody>
      </p:sp>
    </p:spTree>
    <p:extLst>
      <p:ext uri="{BB962C8B-B14F-4D97-AF65-F5344CB8AC3E}">
        <p14:creationId xmlns:p14="http://schemas.microsoft.com/office/powerpoint/2010/main" val="29723236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set</a:t>
            </a:r>
            <a:r>
              <a:rPr lang="en-US" baseline="0" dirty="0" smtClean="0"/>
              <a:t> of </a:t>
            </a:r>
            <a:r>
              <a:rPr lang="en-US" dirty="0" smtClean="0"/>
              <a:t>bullet point</a:t>
            </a:r>
            <a:r>
              <a:rPr lang="en-US" baseline="0" dirty="0" smtClean="0"/>
              <a:t> from </a:t>
            </a:r>
            <a:r>
              <a:rPr lang="en-US" baseline="0" dirty="0" err="1" smtClean="0"/>
              <a:t>Kahneman</a:t>
            </a:r>
            <a:r>
              <a:rPr lang="en-US" baseline="0" dirty="0" smtClean="0"/>
              <a:t> and </a:t>
            </a:r>
            <a:r>
              <a:rPr lang="en-US" baseline="0" dirty="0" err="1" smtClean="0"/>
              <a:t>Tversky</a:t>
            </a:r>
            <a:r>
              <a:rPr lang="en-US" baseline="0" dirty="0" smtClean="0"/>
              <a:t>, ““Judgment under uncertainty: Heuristics and biases,” </a:t>
            </a:r>
            <a:r>
              <a:rPr lang="en-US" baseline="0" dirty="0" err="1" smtClean="0"/>
              <a:t>pg</a:t>
            </a:r>
            <a:r>
              <a:rPr lang="en-US" baseline="0" dirty="0" smtClean="0"/>
              <a:t> 11</a:t>
            </a:r>
          </a:p>
          <a:p>
            <a:r>
              <a:rPr lang="en-US" baseline="0" dirty="0" smtClean="0"/>
              <a:t>Second set of bullet points from </a:t>
            </a:r>
            <a:r>
              <a:rPr lang="en-US" baseline="0" dirty="0" err="1" smtClean="0"/>
              <a:t>Plous</a:t>
            </a:r>
            <a:r>
              <a:rPr lang="en-US" baseline="0" dirty="0" smtClean="0"/>
              <a:t>, “The Psychology of Judgment and Decision Making,” pp 127-8, and http://web.stanford.edu/~gbower/1980/judgment_biases_differing.pdf, </a:t>
            </a:r>
            <a:r>
              <a:rPr lang="en-US" baseline="0" dirty="0" err="1" smtClean="0"/>
              <a:t>pg</a:t>
            </a:r>
            <a:r>
              <a:rPr lang="en-US" baseline="0" dirty="0" smtClean="0"/>
              <a:t> 6.</a:t>
            </a:r>
          </a:p>
          <a:p>
            <a:r>
              <a:rPr lang="en-US" baseline="0" dirty="0" smtClean="0"/>
              <a:t>Guacamole image from https://fldpi.files.wordpress.com/2011/07/guac.jpg</a:t>
            </a:r>
          </a:p>
        </p:txBody>
      </p:sp>
      <p:sp>
        <p:nvSpPr>
          <p:cNvPr id="4" name="Slide Number Placeholder 3"/>
          <p:cNvSpPr>
            <a:spLocks noGrp="1"/>
          </p:cNvSpPr>
          <p:nvPr>
            <p:ph type="sldNum" sz="quarter" idx="10"/>
          </p:nvPr>
        </p:nvSpPr>
        <p:spPr/>
        <p:txBody>
          <a:bodyPr/>
          <a:lstStyle/>
          <a:p>
            <a:fld id="{C53EBCE3-096A-423C-93B0-16E657A58302}" type="slidenum">
              <a:rPr lang="en-US" smtClean="0"/>
              <a:t>81</a:t>
            </a:fld>
            <a:endParaRPr lang="en-US" dirty="0"/>
          </a:p>
        </p:txBody>
      </p:sp>
    </p:spTree>
    <p:extLst>
      <p:ext uri="{BB962C8B-B14F-4D97-AF65-F5344CB8AC3E}">
        <p14:creationId xmlns:p14="http://schemas.microsoft.com/office/powerpoint/2010/main" val="2972323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Ebbinghaus</a:t>
            </a:r>
            <a:r>
              <a:rPr lang="en-US" baseline="0" dirty="0" smtClean="0"/>
              <a:t> illusion from http://en.wikipedia.org/wiki/Ebbinghaus_illusion</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11</a:t>
            </a:fld>
            <a:endParaRPr lang="en-US" dirty="0"/>
          </a:p>
        </p:txBody>
      </p:sp>
    </p:spTree>
    <p:extLst>
      <p:ext uri="{BB962C8B-B14F-4D97-AF65-F5344CB8AC3E}">
        <p14:creationId xmlns:p14="http://schemas.microsoft.com/office/powerpoint/2010/main" val="25489047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Conjunctive Fallacy bullet point from </a:t>
            </a:r>
            <a:r>
              <a:rPr lang="en-US" baseline="0" dirty="0" err="1" smtClean="0"/>
              <a:t>Kahneman</a:t>
            </a:r>
            <a:r>
              <a:rPr lang="en-US" baseline="0" dirty="0" smtClean="0"/>
              <a:t> and </a:t>
            </a:r>
            <a:r>
              <a:rPr lang="en-US" baseline="0" dirty="0" err="1" smtClean="0"/>
              <a:t>Tversky</a:t>
            </a:r>
            <a:r>
              <a:rPr lang="en-US" baseline="0" dirty="0" smtClean="0"/>
              <a:t>, “Judgment under uncertainty: Heuristics and biases,” pp 92-94</a:t>
            </a:r>
          </a:p>
          <a:p>
            <a:r>
              <a:rPr lang="en-US" baseline="0" dirty="0" smtClean="0"/>
              <a:t>Picture from  http://www.wikihow.com/images/a/a4/Get-a-Job-as-a-Bank-Teller-Step-10.jpg</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82</a:t>
            </a:fld>
            <a:endParaRPr lang="en-US" dirty="0"/>
          </a:p>
        </p:txBody>
      </p:sp>
    </p:spTree>
    <p:extLst>
      <p:ext uri="{BB962C8B-B14F-4D97-AF65-F5344CB8AC3E}">
        <p14:creationId xmlns:p14="http://schemas.microsoft.com/office/powerpoint/2010/main" val="20820735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Conjunctive Fallacy bullet point from </a:t>
            </a:r>
            <a:r>
              <a:rPr lang="en-US" baseline="0" dirty="0" err="1" smtClean="0"/>
              <a:t>Kahneman</a:t>
            </a:r>
            <a:r>
              <a:rPr lang="en-US" baseline="0" dirty="0" smtClean="0"/>
              <a:t> and </a:t>
            </a:r>
            <a:r>
              <a:rPr lang="en-US" baseline="0" dirty="0" err="1" smtClean="0"/>
              <a:t>Tversky</a:t>
            </a:r>
            <a:r>
              <a:rPr lang="en-US" baseline="0" dirty="0" smtClean="0"/>
              <a:t>, “Judgment under uncertainty: Heuristics and biases,” pp 92-94</a:t>
            </a:r>
          </a:p>
          <a:p>
            <a:r>
              <a:rPr lang="en-US" baseline="0" dirty="0" smtClean="0"/>
              <a:t>Picture from  http://www.wikihow.com/images/a/a4/Get-a-Job-as-a-Bank-Teller-Step-10.jpg</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83</a:t>
            </a:fld>
            <a:endParaRPr lang="en-US" dirty="0"/>
          </a:p>
        </p:txBody>
      </p:sp>
    </p:spTree>
    <p:extLst>
      <p:ext uri="{BB962C8B-B14F-4D97-AF65-F5344CB8AC3E}">
        <p14:creationId xmlns:p14="http://schemas.microsoft.com/office/powerpoint/2010/main" val="20820735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three bullet points</a:t>
            </a:r>
            <a:r>
              <a:rPr lang="en-US" baseline="0" dirty="0" smtClean="0"/>
              <a:t> and quote from </a:t>
            </a:r>
            <a:r>
              <a:rPr lang="en-US" baseline="0" dirty="0" err="1" smtClean="0"/>
              <a:t>Kahneman</a:t>
            </a:r>
            <a:r>
              <a:rPr lang="en-US" baseline="0" dirty="0" smtClean="0"/>
              <a:t> and </a:t>
            </a:r>
            <a:r>
              <a:rPr lang="en-US" baseline="0" dirty="0" err="1" smtClean="0"/>
              <a:t>Tversky</a:t>
            </a:r>
            <a:r>
              <a:rPr lang="en-US" baseline="0" dirty="0" smtClean="0"/>
              <a:t>, “Judgment under uncertainty: Heuristics and biases,” pp 25 and 6</a:t>
            </a:r>
          </a:p>
          <a:p>
            <a:r>
              <a:rPr lang="en-US" baseline="0" dirty="0" smtClean="0"/>
              <a:t>Bullet points on Ioannidis from http://journals.plos.org/plosmedicine/article?id=10.1371/journal.pmed.0020124</a:t>
            </a:r>
            <a:endParaRPr lang="en-US" dirty="0" smtClean="0"/>
          </a:p>
          <a:p>
            <a:r>
              <a:rPr lang="en-US" dirty="0" smtClean="0"/>
              <a:t>Baby image from  http://cdn.sheknows.com/articles/2011/12/Holiday_Gifts/newborn-baby-boy-sleeping.jpg</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84</a:t>
            </a:fld>
            <a:endParaRPr lang="en-US" dirty="0"/>
          </a:p>
        </p:txBody>
      </p:sp>
    </p:spTree>
    <p:extLst>
      <p:ext uri="{BB962C8B-B14F-4D97-AF65-F5344CB8AC3E}">
        <p14:creationId xmlns:p14="http://schemas.microsoft.com/office/powerpoint/2010/main" val="8318447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three bullet points</a:t>
            </a:r>
            <a:r>
              <a:rPr lang="en-US" baseline="0" dirty="0" smtClean="0"/>
              <a:t> and quote from </a:t>
            </a:r>
            <a:r>
              <a:rPr lang="en-US" baseline="0" dirty="0" err="1" smtClean="0"/>
              <a:t>Kahneman</a:t>
            </a:r>
            <a:r>
              <a:rPr lang="en-US" baseline="0" dirty="0" smtClean="0"/>
              <a:t> and </a:t>
            </a:r>
            <a:r>
              <a:rPr lang="en-US" baseline="0" dirty="0" err="1" smtClean="0"/>
              <a:t>Tversky</a:t>
            </a:r>
            <a:r>
              <a:rPr lang="en-US" baseline="0" dirty="0" smtClean="0"/>
              <a:t>, “Judgment under uncertainty: Heuristics and biases,” pp 25 and 6</a:t>
            </a:r>
          </a:p>
          <a:p>
            <a:r>
              <a:rPr lang="en-US" baseline="0" dirty="0" smtClean="0"/>
              <a:t>Bullet points on Ioannidis from http://journals.plos.org/plosmedicine/article?id=10.1371/journal.pmed.0020124</a:t>
            </a:r>
            <a:endParaRPr lang="en-US" dirty="0" smtClean="0"/>
          </a:p>
          <a:p>
            <a:r>
              <a:rPr lang="en-US" dirty="0" smtClean="0"/>
              <a:t>Baby image from  http://cdn.sheknows.com/articles/2011/12/Holiday_Gifts/newborn-baby-boy-sleeping.jpg</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85</a:t>
            </a:fld>
            <a:endParaRPr lang="en-US" dirty="0"/>
          </a:p>
        </p:txBody>
      </p:sp>
    </p:spTree>
    <p:extLst>
      <p:ext uri="{BB962C8B-B14F-4D97-AF65-F5344CB8AC3E}">
        <p14:creationId xmlns:p14="http://schemas.microsoft.com/office/powerpoint/2010/main" val="8318447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points from </a:t>
            </a:r>
            <a:r>
              <a:rPr lang="en-US" dirty="0" err="1" smtClean="0"/>
              <a:t>Kahneman</a:t>
            </a:r>
            <a:r>
              <a:rPr lang="en-US" dirty="0" smtClean="0"/>
              <a:t> and </a:t>
            </a:r>
            <a:r>
              <a:rPr lang="en-US" dirty="0" err="1" smtClean="0"/>
              <a:t>Tversky</a:t>
            </a:r>
            <a:r>
              <a:rPr lang="en-US" dirty="0" smtClean="0"/>
              <a:t>, “Judgment under uncertainty: Heuristics and biases” pp 53-6</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86</a:t>
            </a:fld>
            <a:endParaRPr lang="en-US" dirty="0"/>
          </a:p>
        </p:txBody>
      </p:sp>
    </p:spTree>
    <p:extLst>
      <p:ext uri="{BB962C8B-B14F-4D97-AF65-F5344CB8AC3E}">
        <p14:creationId xmlns:p14="http://schemas.microsoft.com/office/powerpoint/2010/main" val="2645271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from </a:t>
            </a:r>
            <a:r>
              <a:rPr lang="en-US" dirty="0" err="1" smtClean="0"/>
              <a:t>Plous</a:t>
            </a:r>
            <a:r>
              <a:rPr lang="en-US" dirty="0" smtClean="0"/>
              <a:t>, “The Psychology of Judgment and Decision Making,” </a:t>
            </a:r>
            <a:r>
              <a:rPr lang="en-US" dirty="0" err="1" smtClean="0"/>
              <a:t>pg</a:t>
            </a:r>
            <a:r>
              <a:rPr lang="en-US" dirty="0" smtClean="0"/>
              <a:t> 162</a:t>
            </a:r>
          </a:p>
          <a:p>
            <a:r>
              <a:rPr lang="en-US" dirty="0" smtClean="0"/>
              <a:t>Headache image from http://images.clipartpanda.com/headache-clipart-headache2.png</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87</a:t>
            </a:fld>
            <a:endParaRPr lang="en-US" dirty="0"/>
          </a:p>
        </p:txBody>
      </p:sp>
    </p:spTree>
    <p:extLst>
      <p:ext uri="{BB962C8B-B14F-4D97-AF65-F5344CB8AC3E}">
        <p14:creationId xmlns:p14="http://schemas.microsoft.com/office/powerpoint/2010/main" val="16510531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from </a:t>
            </a:r>
            <a:r>
              <a:rPr lang="en-US" dirty="0" err="1" smtClean="0"/>
              <a:t>Plous</a:t>
            </a:r>
            <a:r>
              <a:rPr lang="en-US" dirty="0" smtClean="0"/>
              <a:t>, “The Psychology of Judgment and Decision Making,” </a:t>
            </a:r>
            <a:r>
              <a:rPr lang="en-US" dirty="0" err="1" smtClean="0"/>
              <a:t>pg</a:t>
            </a:r>
            <a:r>
              <a:rPr lang="en-US" dirty="0" smtClean="0"/>
              <a:t> 162</a:t>
            </a:r>
          </a:p>
          <a:p>
            <a:r>
              <a:rPr lang="en-US" dirty="0" smtClean="0"/>
              <a:t>Headache image from http://images.clipartpanda.com/headache-clipart-headache2.png</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88</a:t>
            </a:fld>
            <a:endParaRPr lang="en-US" dirty="0"/>
          </a:p>
        </p:txBody>
      </p:sp>
    </p:spTree>
    <p:extLst>
      <p:ext uri="{BB962C8B-B14F-4D97-AF65-F5344CB8AC3E}">
        <p14:creationId xmlns:p14="http://schemas.microsoft.com/office/powerpoint/2010/main" val="16510531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of Alex Rodriguez</a:t>
            </a:r>
            <a:r>
              <a:rPr lang="en-US" baseline="0" dirty="0" smtClean="0"/>
              <a:t> from http://usdailyreview.com/wp-content/uploads/2013/08/Alex-Rodr%C3%ADguez.jpg</a:t>
            </a:r>
            <a:endParaRPr lang="en-US" dirty="0" smtClean="0"/>
          </a:p>
          <a:p>
            <a:r>
              <a:rPr lang="en-US" dirty="0" smtClean="0"/>
              <a:t>Image of Todd Helton from http://extras.mnginteractive.com/live/media/site36/2013/0914/20130914__todd-helton~p1.jpg</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89</a:t>
            </a:fld>
            <a:endParaRPr lang="en-US" dirty="0"/>
          </a:p>
        </p:txBody>
      </p:sp>
    </p:spTree>
    <p:extLst>
      <p:ext uri="{BB962C8B-B14F-4D97-AF65-F5344CB8AC3E}">
        <p14:creationId xmlns:p14="http://schemas.microsoft.com/office/powerpoint/2010/main" val="27437648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Bayes</a:t>
            </a:r>
            <a:r>
              <a:rPr lang="en-US" baseline="0" dirty="0" smtClean="0"/>
              <a:t> forms inspired by Silver, “The Signal and The Noise” pp 244-5</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90</a:t>
            </a:fld>
            <a:endParaRPr lang="en-US" dirty="0"/>
          </a:p>
        </p:txBody>
      </p:sp>
    </p:spTree>
    <p:extLst>
      <p:ext uri="{BB962C8B-B14F-4D97-AF65-F5344CB8AC3E}">
        <p14:creationId xmlns:p14="http://schemas.microsoft.com/office/powerpoint/2010/main" val="36433186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Bayes</a:t>
            </a:r>
            <a:r>
              <a:rPr lang="en-US" baseline="0" dirty="0" smtClean="0"/>
              <a:t> forms inspired by Silver, “The Signal and The Noise” pp 244-5</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Cromwell reference from </a:t>
            </a:r>
            <a:r>
              <a:rPr lang="en-US" baseline="0" dirty="0" err="1" smtClean="0"/>
              <a:t>McGrayne</a:t>
            </a:r>
            <a:r>
              <a:rPr lang="en-US" baseline="0" dirty="0" smtClean="0"/>
              <a:t>, “The Theory That Would Not Die”, </a:t>
            </a:r>
            <a:r>
              <a:rPr lang="en-US" baseline="0" dirty="0" err="1" smtClean="0"/>
              <a:t>pg</a:t>
            </a:r>
            <a:r>
              <a:rPr lang="en-US" baseline="0" dirty="0" smtClean="0"/>
              <a:t> 123</a:t>
            </a:r>
            <a:endParaRPr lang="en-US" dirty="0" smtClean="0"/>
          </a:p>
          <a:p>
            <a:r>
              <a:rPr lang="en-US" dirty="0" smtClean="0"/>
              <a:t>Cromwell</a:t>
            </a:r>
            <a:r>
              <a:rPr lang="en-US" baseline="0" dirty="0" smtClean="0"/>
              <a:t> image from http://historysheroes.e2bn.org/library/images/Cromwell/achievements/cromwell1640.jpg</a:t>
            </a:r>
          </a:p>
          <a:p>
            <a:r>
              <a:rPr lang="en-US" baseline="0" dirty="0" smtClean="0"/>
              <a:t>Cromwell quote from https://books.google.com/books?id=CZs9AAAAcAAJ&amp;pg=PR5&amp;dq=Cromwell%27s+Letters+and+Speeches+Volume+2&amp;hl=en&amp;sa=X&amp;ei=R8W-VIL7OejIsQSstoCgDw&amp;ved=0CCMQ6AEwAQ#v=snippet&amp;q=beseech&amp;f=false</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91</a:t>
            </a:fld>
            <a:endParaRPr lang="en-US" dirty="0"/>
          </a:p>
        </p:txBody>
      </p:sp>
    </p:spTree>
    <p:extLst>
      <p:ext uri="{BB962C8B-B14F-4D97-AF65-F5344CB8AC3E}">
        <p14:creationId xmlns:p14="http://schemas.microsoft.com/office/powerpoint/2010/main" val="3643318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Ebbinghaus</a:t>
            </a:r>
            <a:r>
              <a:rPr lang="en-US" baseline="0" dirty="0" smtClean="0"/>
              <a:t> illusion from http://en.wikipedia.org/wiki/Ebbinghaus_illusion</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12</a:t>
            </a:fld>
            <a:endParaRPr lang="en-US" dirty="0"/>
          </a:p>
        </p:txBody>
      </p:sp>
    </p:spTree>
    <p:extLst>
      <p:ext uri="{BB962C8B-B14F-4D97-AF65-F5344CB8AC3E}">
        <p14:creationId xmlns:p14="http://schemas.microsoft.com/office/powerpoint/2010/main" val="25489047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bullet point from http://mlb.mlb.com/mlb/news/drug_policy.jsp?content=timeline</a:t>
            </a:r>
          </a:p>
          <a:p>
            <a:r>
              <a:rPr lang="en-US" dirty="0" smtClean="0"/>
              <a:t>Picture of Manny</a:t>
            </a:r>
            <a:r>
              <a:rPr lang="en-US" baseline="0" dirty="0" smtClean="0"/>
              <a:t> Ramirez from http://www.boston.com/sports/blogs/thebuzz/07092008_cd09redsox10-6759139.jpg</a:t>
            </a:r>
            <a:endParaRPr lang="en-US" dirty="0" smtClean="0"/>
          </a:p>
          <a:p>
            <a:r>
              <a:rPr lang="en-US" dirty="0" smtClean="0"/>
              <a:t>Picture of David Ortiz</a:t>
            </a:r>
            <a:r>
              <a:rPr lang="en-US" baseline="0" dirty="0" smtClean="0"/>
              <a:t> from http://static.foxsports.com/content/fscom/img/2013/09/04/090413-MLB-Red-Sox-David-Ortiz-DG-PI_20130904235819152_660_320.JPG</a:t>
            </a:r>
          </a:p>
          <a:p>
            <a:r>
              <a:rPr lang="en-US" baseline="0" dirty="0" smtClean="0"/>
              <a:t>Accuracy of test estimated from data in http://press.endocrine.org/doi/pdf/10.1210/jc.2008-0218</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92</a:t>
            </a:fld>
            <a:endParaRPr lang="en-US" dirty="0"/>
          </a:p>
        </p:txBody>
      </p:sp>
    </p:spTree>
    <p:extLst>
      <p:ext uri="{BB962C8B-B14F-4D97-AF65-F5344CB8AC3E}">
        <p14:creationId xmlns:p14="http://schemas.microsoft.com/office/powerpoint/2010/main" val="28254412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points from Silver, ‘The Signal</a:t>
            </a:r>
            <a:r>
              <a:rPr lang="en-US" baseline="0" dirty="0" smtClean="0"/>
              <a:t> and The Noise,” pp 449-50</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93</a:t>
            </a:fld>
            <a:endParaRPr lang="en-US" dirty="0"/>
          </a:p>
        </p:txBody>
      </p:sp>
    </p:spTree>
    <p:extLst>
      <p:ext uri="{BB962C8B-B14F-4D97-AF65-F5344CB8AC3E}">
        <p14:creationId xmlns:p14="http://schemas.microsoft.com/office/powerpoint/2010/main" val="37437677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Stairway</a:t>
            </a:r>
            <a:r>
              <a:rPr lang="en-US" baseline="0" dirty="0" smtClean="0"/>
              <a:t> image from http://tytmb.files.wordpress.com/2012/02/nokidguy.jpg</a:t>
            </a:r>
          </a:p>
          <a:p>
            <a:r>
              <a:rPr lang="en-US" baseline="0" dirty="0" smtClean="0"/>
              <a:t>Second bullet point from  http://www.hansfagt.dk/Kahneman_and_Klein%282009%29.pdf, </a:t>
            </a:r>
            <a:r>
              <a:rPr lang="en-US" baseline="0" dirty="0" err="1" smtClean="0"/>
              <a:t>pg</a:t>
            </a:r>
            <a:r>
              <a:rPr lang="en-US" baseline="0" dirty="0" smtClean="0"/>
              <a:t> 520</a:t>
            </a:r>
          </a:p>
          <a:p>
            <a:r>
              <a:rPr lang="en-US" baseline="0" dirty="0" smtClean="0"/>
              <a:t>Anecdote from de Becker, “The Gift of Fear,” pp 1-15</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94</a:t>
            </a:fld>
            <a:endParaRPr lang="en-US" dirty="0"/>
          </a:p>
        </p:txBody>
      </p:sp>
    </p:spTree>
    <p:extLst>
      <p:ext uri="{BB962C8B-B14F-4D97-AF65-F5344CB8AC3E}">
        <p14:creationId xmlns:p14="http://schemas.microsoft.com/office/powerpoint/2010/main" val="11376134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Stairway</a:t>
            </a:r>
            <a:r>
              <a:rPr lang="en-US" baseline="0" dirty="0" smtClean="0"/>
              <a:t> image from http://tytmb.files.wordpress.com/2012/02/nokidguy.jpg</a:t>
            </a:r>
          </a:p>
          <a:p>
            <a:r>
              <a:rPr lang="en-US" baseline="0" dirty="0" smtClean="0"/>
              <a:t>Second bullet point from  http://www.hansfagt.dk/Kahneman_and_Klein%282009%29.pdf, </a:t>
            </a:r>
            <a:r>
              <a:rPr lang="en-US" baseline="0" dirty="0" err="1" smtClean="0"/>
              <a:t>pg</a:t>
            </a:r>
            <a:r>
              <a:rPr lang="en-US" baseline="0" dirty="0" smtClean="0"/>
              <a:t> 520</a:t>
            </a:r>
          </a:p>
          <a:p>
            <a:r>
              <a:rPr lang="en-US" baseline="0" dirty="0" smtClean="0"/>
              <a:t>Anecdote from de Becker, “The Gift of Fear,” pp 1-15</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95</a:t>
            </a:fld>
            <a:endParaRPr lang="en-US" dirty="0"/>
          </a:p>
        </p:txBody>
      </p:sp>
    </p:spTree>
    <p:extLst>
      <p:ext uri="{BB962C8B-B14F-4D97-AF65-F5344CB8AC3E}">
        <p14:creationId xmlns:p14="http://schemas.microsoft.com/office/powerpoint/2010/main" val="1137613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“1985</a:t>
            </a:r>
            <a:r>
              <a:rPr lang="en-US" baseline="0" dirty="0" smtClean="0"/>
              <a:t> Sports Illustrated College and Pro Football Spectacular”</a:t>
            </a:r>
            <a:endParaRPr lang="en-US" dirty="0"/>
          </a:p>
        </p:txBody>
      </p:sp>
      <p:sp>
        <p:nvSpPr>
          <p:cNvPr id="4" name="Slide Number Placeholder 3"/>
          <p:cNvSpPr>
            <a:spLocks noGrp="1"/>
          </p:cNvSpPr>
          <p:nvPr>
            <p:ph type="sldNum" sz="quarter" idx="10"/>
          </p:nvPr>
        </p:nvSpPr>
        <p:spPr/>
        <p:txBody>
          <a:bodyPr/>
          <a:lstStyle/>
          <a:p>
            <a:fld id="{C53EBCE3-096A-423C-93B0-16E657A58302}" type="slidenum">
              <a:rPr lang="en-US" smtClean="0"/>
              <a:t>13</a:t>
            </a:fld>
            <a:endParaRPr lang="en-US" dirty="0"/>
          </a:p>
        </p:txBody>
      </p:sp>
    </p:spTree>
    <p:extLst>
      <p:ext uri="{BB962C8B-B14F-4D97-AF65-F5344CB8AC3E}">
        <p14:creationId xmlns:p14="http://schemas.microsoft.com/office/powerpoint/2010/main" val="1501701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4983163"/>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9"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Tree>
    <p:extLst>
      <p:ext uri="{BB962C8B-B14F-4D97-AF65-F5344CB8AC3E}">
        <p14:creationId xmlns:p14="http://schemas.microsoft.com/office/powerpoint/2010/main" val="263884272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Blank">
    <p:spTree>
      <p:nvGrpSpPr>
        <p:cNvPr id="1" name=""/>
        <p:cNvGrpSpPr/>
        <p:nvPr/>
      </p:nvGrpSpPr>
      <p:grpSpPr>
        <a:xfrm>
          <a:off x="0" y="0"/>
          <a:ext cx="0" cy="0"/>
          <a:chOff x="0" y="0"/>
          <a:chExt cx="0" cy="0"/>
        </a:xfrm>
      </p:grpSpPr>
      <p:grpSp>
        <p:nvGrpSpPr>
          <p:cNvPr id="10" name="Group 9"/>
          <p:cNvGrpSpPr/>
          <p:nvPr userDrawn="1"/>
        </p:nvGrpSpPr>
        <p:grpSpPr>
          <a:xfrm>
            <a:off x="267166" y="1041622"/>
            <a:ext cx="2770109" cy="1306292"/>
            <a:chOff x="0" y="0"/>
            <a:chExt cx="6096000" cy="1269999"/>
          </a:xfrm>
          <a:solidFill>
            <a:srgbClr val="1052AC"/>
          </a:solidFill>
          <a:effectLst/>
          <a:scene3d>
            <a:camera prst="orthographicFront"/>
            <a:lightRig rig="flat" dir="t"/>
          </a:scene3d>
        </p:grpSpPr>
        <p:sp>
          <p:nvSpPr>
            <p:cNvPr id="11" name="Rounded Rectangle 12"/>
            <p:cNvSpPr/>
            <p:nvPr/>
          </p:nvSpPr>
          <p:spPr>
            <a:xfrm>
              <a:off x="0" y="0"/>
              <a:ext cx="6096000" cy="1269999"/>
            </a:xfrm>
            <a:prstGeom prst="homePlate">
              <a:avLst/>
            </a:prstGeom>
            <a:solidFill>
              <a:srgbClr val="124B8B"/>
            </a:solidFill>
            <a:ln>
              <a:noFill/>
            </a:ln>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1346200" y="0"/>
              <a:ext cx="4749800" cy="1269999"/>
            </a:xfrm>
            <a:prstGeom prst="homePlate">
              <a:avLst/>
            </a:prstGeom>
            <a:solidFill>
              <a:srgbClr val="124B8B"/>
            </a:solidFill>
            <a:ln>
              <a:noFill/>
            </a:ln>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p:txBody>
        </p:sp>
      </p:grpSp>
      <p:grpSp>
        <p:nvGrpSpPr>
          <p:cNvPr id="13" name="Group 12"/>
          <p:cNvGrpSpPr/>
          <p:nvPr userDrawn="1"/>
        </p:nvGrpSpPr>
        <p:grpSpPr>
          <a:xfrm>
            <a:off x="267166" y="2680916"/>
            <a:ext cx="2770109" cy="1306292"/>
            <a:chOff x="0" y="0"/>
            <a:chExt cx="6096000" cy="1269999"/>
          </a:xfrm>
          <a:solidFill>
            <a:srgbClr val="1052AC"/>
          </a:solidFill>
          <a:effectLst/>
          <a:scene3d>
            <a:camera prst="orthographicFront"/>
            <a:lightRig rig="flat" dir="t"/>
          </a:scene3d>
        </p:grpSpPr>
        <p:sp>
          <p:nvSpPr>
            <p:cNvPr id="14" name="Rounded Rectangle 12"/>
            <p:cNvSpPr/>
            <p:nvPr/>
          </p:nvSpPr>
          <p:spPr>
            <a:xfrm>
              <a:off x="0" y="0"/>
              <a:ext cx="6096000" cy="1269999"/>
            </a:xfrm>
            <a:prstGeom prst="homePlate">
              <a:avLst/>
            </a:prstGeom>
            <a:solidFill>
              <a:srgbClr val="124B8B"/>
            </a:solid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ounded Rectangle 4"/>
            <p:cNvSpPr/>
            <p:nvPr/>
          </p:nvSpPr>
          <p:spPr>
            <a:xfrm>
              <a:off x="1346200" y="0"/>
              <a:ext cx="4749800" cy="1269999"/>
            </a:xfrm>
            <a:prstGeom prst="homePlate">
              <a:avLst/>
            </a:prstGeom>
            <a:solidFill>
              <a:srgbClr val="124B8B"/>
            </a:solid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p:txBody>
        </p:sp>
      </p:grpSp>
      <p:grpSp>
        <p:nvGrpSpPr>
          <p:cNvPr id="16" name="Group 15"/>
          <p:cNvGrpSpPr/>
          <p:nvPr userDrawn="1"/>
        </p:nvGrpSpPr>
        <p:grpSpPr>
          <a:xfrm>
            <a:off x="267166" y="4334787"/>
            <a:ext cx="2770109" cy="1306292"/>
            <a:chOff x="0" y="0"/>
            <a:chExt cx="6096000" cy="1269999"/>
          </a:xfrm>
          <a:solidFill>
            <a:srgbClr val="1052AC"/>
          </a:solidFill>
          <a:effectLst/>
          <a:scene3d>
            <a:camera prst="orthographicFront"/>
            <a:lightRig rig="flat" dir="t"/>
          </a:scene3d>
        </p:grpSpPr>
        <p:sp>
          <p:nvSpPr>
            <p:cNvPr id="17" name="Rounded Rectangle 12"/>
            <p:cNvSpPr/>
            <p:nvPr/>
          </p:nvSpPr>
          <p:spPr>
            <a:xfrm>
              <a:off x="0" y="0"/>
              <a:ext cx="6096000" cy="1269999"/>
            </a:xfrm>
            <a:prstGeom prst="homePlate">
              <a:avLst/>
            </a:prstGeom>
            <a:solidFill>
              <a:srgbClr val="124B8B"/>
            </a:solid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Rounded Rectangle 4"/>
            <p:cNvSpPr/>
            <p:nvPr/>
          </p:nvSpPr>
          <p:spPr>
            <a:xfrm>
              <a:off x="1346200" y="0"/>
              <a:ext cx="4749800" cy="1269999"/>
            </a:xfrm>
            <a:prstGeom prst="homePlate">
              <a:avLst/>
            </a:prstGeom>
            <a:solidFill>
              <a:srgbClr val="124B8B"/>
            </a:solid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p:txBody>
        </p:sp>
      </p:grpSp>
      <p:sp>
        <p:nvSpPr>
          <p:cNvPr id="4"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22" name="Content Placeholder 32"/>
          <p:cNvSpPr>
            <a:spLocks noGrp="1"/>
          </p:cNvSpPr>
          <p:nvPr>
            <p:ph sz="quarter" idx="12"/>
          </p:nvPr>
        </p:nvSpPr>
        <p:spPr>
          <a:xfrm>
            <a:off x="3152775" y="1041621"/>
            <a:ext cx="5267325" cy="1246761"/>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3" name="Content Placeholder 32"/>
          <p:cNvSpPr>
            <a:spLocks noGrp="1"/>
          </p:cNvSpPr>
          <p:nvPr>
            <p:ph sz="quarter" idx="15"/>
          </p:nvPr>
        </p:nvSpPr>
        <p:spPr>
          <a:xfrm>
            <a:off x="477426" y="1174237"/>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4" name="Content Placeholder 32"/>
          <p:cNvSpPr>
            <a:spLocks noGrp="1"/>
          </p:cNvSpPr>
          <p:nvPr>
            <p:ph sz="quarter" idx="16"/>
          </p:nvPr>
        </p:nvSpPr>
        <p:spPr>
          <a:xfrm>
            <a:off x="3152774" y="2531270"/>
            <a:ext cx="5267325" cy="1576388"/>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5" name="Content Placeholder 32"/>
          <p:cNvSpPr>
            <a:spLocks noGrp="1"/>
          </p:cNvSpPr>
          <p:nvPr>
            <p:ph sz="quarter" idx="18"/>
          </p:nvPr>
        </p:nvSpPr>
        <p:spPr>
          <a:xfrm>
            <a:off x="3152775" y="4350545"/>
            <a:ext cx="5267325" cy="1576388"/>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9" name="Content Placeholder 32"/>
          <p:cNvSpPr>
            <a:spLocks noGrp="1"/>
          </p:cNvSpPr>
          <p:nvPr>
            <p:ph sz="quarter" idx="22"/>
          </p:nvPr>
        </p:nvSpPr>
        <p:spPr>
          <a:xfrm>
            <a:off x="477426" y="2813531"/>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34" name="Content Placeholder 32"/>
          <p:cNvSpPr>
            <a:spLocks noGrp="1"/>
          </p:cNvSpPr>
          <p:nvPr>
            <p:ph sz="quarter" idx="23"/>
          </p:nvPr>
        </p:nvSpPr>
        <p:spPr>
          <a:xfrm>
            <a:off x="477426" y="4467402"/>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35"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4279473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Header, Content-Centere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12" name="Content Placeholder 2"/>
          <p:cNvSpPr>
            <a:spLocks noGrp="1"/>
          </p:cNvSpPr>
          <p:nvPr>
            <p:ph idx="1"/>
          </p:nvPr>
        </p:nvSpPr>
        <p:spPr>
          <a:xfrm>
            <a:off x="1600200" y="1180213"/>
            <a:ext cx="5943600" cy="5061099"/>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5"/>
          <p:cNvSpPr>
            <a:spLocks noGrp="1"/>
          </p:cNvSpPr>
          <p:nvPr>
            <p:ph type="body" sz="quarter" idx="10"/>
          </p:nvPr>
        </p:nvSpPr>
        <p:spPr>
          <a:xfrm>
            <a:off x="1600200" y="641535"/>
            <a:ext cx="5943600"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6"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143621789"/>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ubtitle, 2 Content-Vertica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12" name="Content Placeholder 2"/>
          <p:cNvSpPr>
            <a:spLocks noGrp="1"/>
          </p:cNvSpPr>
          <p:nvPr>
            <p:ph idx="1"/>
          </p:nvPr>
        </p:nvSpPr>
        <p:spPr>
          <a:xfrm>
            <a:off x="171450" y="1063259"/>
            <a:ext cx="4023360" cy="5178053"/>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2"/>
          </p:nvPr>
        </p:nvSpPr>
        <p:spPr>
          <a:xfrm>
            <a:off x="4354068" y="1063259"/>
            <a:ext cx="4023360" cy="5178053"/>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9" name="Content Placeholder 7"/>
          <p:cNvSpPr>
            <a:spLocks noGrp="1"/>
          </p:cNvSpPr>
          <p:nvPr>
            <p:ph sz="quarter" idx="13"/>
          </p:nvPr>
        </p:nvSpPr>
        <p:spPr>
          <a:xfrm>
            <a:off x="152399" y="652132"/>
            <a:ext cx="8412480" cy="304800"/>
          </a:xfrm>
          <a:prstGeom prst="rect">
            <a:avLst/>
          </a:prstGeom>
        </p:spPr>
        <p:txBody>
          <a:bodyPr/>
          <a:lstStyle>
            <a:lvl1pPr marL="0" indent="0" algn="l">
              <a:buNone/>
              <a:defRPr sz="1200">
                <a:latin typeface="Book Antiqua" pitchFamily="18" charset="0"/>
                <a:ea typeface="Tahoma" pitchFamily="34" charset="0"/>
                <a:cs typeface="Tahoma"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802912864"/>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Header, 2 Content-Vertica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12" name="Content Placeholder 2"/>
          <p:cNvSpPr>
            <a:spLocks noGrp="1"/>
          </p:cNvSpPr>
          <p:nvPr>
            <p:ph idx="1"/>
          </p:nvPr>
        </p:nvSpPr>
        <p:spPr>
          <a:xfrm>
            <a:off x="171450" y="1167143"/>
            <a:ext cx="4023360" cy="512064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2"/>
          </p:nvPr>
        </p:nvSpPr>
        <p:spPr>
          <a:xfrm>
            <a:off x="4354068" y="1167143"/>
            <a:ext cx="4023360" cy="512064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5"/>
          <p:cNvSpPr>
            <a:spLocks noGrp="1"/>
          </p:cNvSpPr>
          <p:nvPr>
            <p:ph type="body" sz="quarter" idx="10"/>
          </p:nvPr>
        </p:nvSpPr>
        <p:spPr>
          <a:xfrm>
            <a:off x="152399" y="641535"/>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7"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2269666488"/>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Header, Callout, 2 Content-Vertica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12" name="Content Placeholder 2"/>
          <p:cNvSpPr>
            <a:spLocks noGrp="1"/>
          </p:cNvSpPr>
          <p:nvPr>
            <p:ph idx="1"/>
          </p:nvPr>
        </p:nvSpPr>
        <p:spPr>
          <a:xfrm>
            <a:off x="152399" y="1813520"/>
            <a:ext cx="4023360" cy="4406527"/>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2"/>
          </p:nvPr>
        </p:nvSpPr>
        <p:spPr>
          <a:xfrm>
            <a:off x="4392168" y="1813520"/>
            <a:ext cx="4023360" cy="4406527"/>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5"/>
          <p:cNvSpPr>
            <a:spLocks noGrp="1"/>
          </p:cNvSpPr>
          <p:nvPr>
            <p:ph type="body" sz="quarter" idx="13"/>
          </p:nvPr>
        </p:nvSpPr>
        <p:spPr>
          <a:xfrm>
            <a:off x="152399" y="1206611"/>
            <a:ext cx="4023360" cy="495300"/>
          </a:xfrm>
          <a:prstGeom prst="rect">
            <a:avLst/>
          </a:prstGeom>
        </p:spPr>
        <p:txBody>
          <a:bodyPr vert="horz" anchor="ctr"/>
          <a:lstStyle>
            <a:lvl1pPr marL="0" indent="0" algn="ctr">
              <a:buNone/>
              <a:defRPr sz="135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8" name="Text Placeholder 5"/>
          <p:cNvSpPr>
            <a:spLocks noGrp="1"/>
          </p:cNvSpPr>
          <p:nvPr>
            <p:ph type="body" sz="quarter" idx="14"/>
          </p:nvPr>
        </p:nvSpPr>
        <p:spPr>
          <a:xfrm>
            <a:off x="4392168" y="1206611"/>
            <a:ext cx="4023360" cy="495300"/>
          </a:xfrm>
          <a:prstGeom prst="rect">
            <a:avLst/>
          </a:prstGeom>
        </p:spPr>
        <p:txBody>
          <a:bodyPr vert="horz" anchor="ctr"/>
          <a:lstStyle>
            <a:lvl1pPr marL="0" indent="0" algn="ctr">
              <a:buNone/>
              <a:defRPr sz="135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1" name="Text Placeholder 5"/>
          <p:cNvSpPr>
            <a:spLocks noGrp="1"/>
          </p:cNvSpPr>
          <p:nvPr>
            <p:ph type="body" sz="quarter" idx="10"/>
          </p:nvPr>
        </p:nvSpPr>
        <p:spPr>
          <a:xfrm>
            <a:off x="152399" y="652168"/>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0"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15" name="Line 13"/>
          <p:cNvSpPr>
            <a:spLocks noChangeShapeType="1"/>
          </p:cNvSpPr>
          <p:nvPr userDrawn="1"/>
        </p:nvSpPr>
        <p:spPr bwMode="auto">
          <a:xfrm>
            <a:off x="163403" y="1701911"/>
            <a:ext cx="4005072"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
        <p:nvSpPr>
          <p:cNvPr id="16" name="Line 13"/>
          <p:cNvSpPr>
            <a:spLocks noChangeShapeType="1"/>
          </p:cNvSpPr>
          <p:nvPr userDrawn="1"/>
        </p:nvSpPr>
        <p:spPr bwMode="auto">
          <a:xfrm>
            <a:off x="4394822" y="1701911"/>
            <a:ext cx="4005072"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Tree>
    <p:extLst>
      <p:ext uri="{BB962C8B-B14F-4D97-AF65-F5344CB8AC3E}">
        <p14:creationId xmlns:p14="http://schemas.microsoft.com/office/powerpoint/2010/main" val="1205360812"/>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Callout, 2 Content-Vertical">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160020" y="635772"/>
            <a:ext cx="4002405"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6" name="Text Placeholder 5"/>
          <p:cNvSpPr>
            <a:spLocks noGrp="1"/>
          </p:cNvSpPr>
          <p:nvPr>
            <p:ph type="body" sz="quarter" idx="11"/>
          </p:nvPr>
        </p:nvSpPr>
        <p:spPr>
          <a:xfrm>
            <a:off x="4389121" y="635772"/>
            <a:ext cx="4030979"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8"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9" name="Content Placeholder 2"/>
          <p:cNvSpPr>
            <a:spLocks noGrp="1"/>
          </p:cNvSpPr>
          <p:nvPr>
            <p:ph idx="1"/>
          </p:nvPr>
        </p:nvSpPr>
        <p:spPr>
          <a:xfrm>
            <a:off x="160020" y="1244216"/>
            <a:ext cx="4001447" cy="4954565"/>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3"/>
          </p:nvPr>
        </p:nvSpPr>
        <p:spPr>
          <a:xfrm>
            <a:off x="4418653" y="1244216"/>
            <a:ext cx="4001447" cy="4954565"/>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8"/>
          <p:cNvSpPr>
            <a:spLocks noGrp="1"/>
          </p:cNvSpPr>
          <p:nvPr>
            <p:ph type="body" sz="quarter" idx="14"/>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12" name="Line 13"/>
          <p:cNvSpPr>
            <a:spLocks noChangeShapeType="1"/>
          </p:cNvSpPr>
          <p:nvPr userDrawn="1"/>
        </p:nvSpPr>
        <p:spPr bwMode="auto">
          <a:xfrm>
            <a:off x="163402" y="1130152"/>
            <a:ext cx="3995129"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
        <p:nvSpPr>
          <p:cNvPr id="13" name="Line 13"/>
          <p:cNvSpPr>
            <a:spLocks noChangeShapeType="1"/>
          </p:cNvSpPr>
          <p:nvPr userDrawn="1"/>
        </p:nvSpPr>
        <p:spPr bwMode="auto">
          <a:xfrm>
            <a:off x="4410724" y="1130152"/>
            <a:ext cx="3995129"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Tree>
    <p:extLst>
      <p:ext uri="{BB962C8B-B14F-4D97-AF65-F5344CB8AC3E}">
        <p14:creationId xmlns:p14="http://schemas.microsoft.com/office/powerpoint/2010/main" val="2242022696"/>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2 Content-Horizonta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52399" y="135148"/>
            <a:ext cx="8823960" cy="381000"/>
          </a:xfrm>
          <a:prstGeom prst="rect">
            <a:avLst/>
          </a:prstGeom>
          <a:noFill/>
          <a:ln>
            <a:noFill/>
          </a:ln>
          <a:extLst/>
        </p:spPr>
        <p:txBody>
          <a:bodyPr/>
          <a:lstStyle/>
          <a:p>
            <a:pPr lvl="0"/>
            <a:r>
              <a:rPr lang="en-US" dirty="0" smtClean="0"/>
              <a:t>Click to edit Master title style</a:t>
            </a:r>
          </a:p>
        </p:txBody>
      </p:sp>
      <p:sp>
        <p:nvSpPr>
          <p:cNvPr id="7"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9" name="Content Placeholder 2"/>
          <p:cNvSpPr>
            <a:spLocks noGrp="1"/>
          </p:cNvSpPr>
          <p:nvPr>
            <p:ph idx="1"/>
          </p:nvPr>
        </p:nvSpPr>
        <p:spPr>
          <a:xfrm>
            <a:off x="152399" y="652792"/>
            <a:ext cx="8229600" cy="274320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2"/>
          </p:nvPr>
        </p:nvSpPr>
        <p:spPr>
          <a:xfrm>
            <a:off x="152399" y="3508078"/>
            <a:ext cx="8229600" cy="274320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79284266"/>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Header, 2 Content-Horizonta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52399" y="135148"/>
            <a:ext cx="8823960" cy="381000"/>
          </a:xfrm>
          <a:prstGeom prst="rect">
            <a:avLst/>
          </a:prstGeom>
          <a:noFill/>
          <a:ln>
            <a:noFill/>
          </a:ln>
          <a:extLst/>
        </p:spPr>
        <p:txBody>
          <a:bodyPr/>
          <a:lstStyle/>
          <a:p>
            <a:pPr lvl="0"/>
            <a:r>
              <a:rPr lang="en-US" dirty="0" smtClean="0"/>
              <a:t>Click to edit Master title style</a:t>
            </a:r>
          </a:p>
        </p:txBody>
      </p:sp>
      <p:sp>
        <p:nvSpPr>
          <p:cNvPr id="8" name="Text Placeholder 5"/>
          <p:cNvSpPr>
            <a:spLocks noGrp="1"/>
          </p:cNvSpPr>
          <p:nvPr>
            <p:ph type="body" sz="quarter" idx="10"/>
          </p:nvPr>
        </p:nvSpPr>
        <p:spPr>
          <a:xfrm>
            <a:off x="152399" y="641535"/>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7"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9" name="Content Placeholder 2"/>
          <p:cNvSpPr>
            <a:spLocks noGrp="1"/>
          </p:cNvSpPr>
          <p:nvPr>
            <p:ph idx="1"/>
          </p:nvPr>
        </p:nvSpPr>
        <p:spPr>
          <a:xfrm>
            <a:off x="152399" y="1185085"/>
            <a:ext cx="8229600" cy="2440615"/>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2"/>
          </p:nvPr>
        </p:nvSpPr>
        <p:spPr>
          <a:xfrm>
            <a:off x="152399" y="3750640"/>
            <a:ext cx="8229600" cy="2441448"/>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0906709"/>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3 Arrow Highlight">
    <p:spTree>
      <p:nvGrpSpPr>
        <p:cNvPr id="1" name=""/>
        <p:cNvGrpSpPr/>
        <p:nvPr/>
      </p:nvGrpSpPr>
      <p:grpSpPr>
        <a:xfrm>
          <a:off x="0" y="0"/>
          <a:ext cx="0" cy="0"/>
          <a:chOff x="0" y="0"/>
          <a:chExt cx="0" cy="0"/>
        </a:xfrm>
      </p:grpSpPr>
      <p:grpSp>
        <p:nvGrpSpPr>
          <p:cNvPr id="10" name="Group 9"/>
          <p:cNvGrpSpPr/>
          <p:nvPr userDrawn="1"/>
        </p:nvGrpSpPr>
        <p:grpSpPr>
          <a:xfrm>
            <a:off x="267166" y="1041622"/>
            <a:ext cx="2770109" cy="1306292"/>
            <a:chOff x="0" y="0"/>
            <a:chExt cx="6096000" cy="1269999"/>
          </a:xfrm>
          <a:solidFill>
            <a:srgbClr val="1052AC"/>
          </a:solidFill>
          <a:effectLst/>
          <a:scene3d>
            <a:camera prst="orthographicFront"/>
            <a:lightRig rig="flat" dir="t"/>
          </a:scene3d>
        </p:grpSpPr>
        <p:sp>
          <p:nvSpPr>
            <p:cNvPr id="11" name="Rounded Rectangle 12"/>
            <p:cNvSpPr/>
            <p:nvPr/>
          </p:nvSpPr>
          <p:spPr>
            <a:xfrm>
              <a:off x="0" y="0"/>
              <a:ext cx="6096000" cy="1269999"/>
            </a:xfrm>
            <a:prstGeom prst="homePlate">
              <a:avLst/>
            </a:prstGeom>
            <a:solidFill>
              <a:srgbClr val="124B8B"/>
            </a:solidFill>
            <a:ln>
              <a:noFill/>
            </a:ln>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1346200" y="0"/>
              <a:ext cx="4749800" cy="1269999"/>
            </a:xfrm>
            <a:prstGeom prst="homePlate">
              <a:avLst/>
            </a:prstGeom>
            <a:solidFill>
              <a:srgbClr val="124B8B"/>
            </a:solidFill>
            <a:ln>
              <a:noFill/>
            </a:ln>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grpSp>
      <p:grpSp>
        <p:nvGrpSpPr>
          <p:cNvPr id="13" name="Group 12"/>
          <p:cNvGrpSpPr/>
          <p:nvPr userDrawn="1"/>
        </p:nvGrpSpPr>
        <p:grpSpPr>
          <a:xfrm>
            <a:off x="267166" y="2680916"/>
            <a:ext cx="2770109" cy="1306292"/>
            <a:chOff x="0" y="0"/>
            <a:chExt cx="6096000" cy="1269999"/>
          </a:xfrm>
          <a:solidFill>
            <a:srgbClr val="1052AC"/>
          </a:solidFill>
          <a:effectLst/>
          <a:scene3d>
            <a:camera prst="orthographicFront"/>
            <a:lightRig rig="flat" dir="t"/>
          </a:scene3d>
        </p:grpSpPr>
        <p:sp>
          <p:nvSpPr>
            <p:cNvPr id="14" name="Rounded Rectangle 12"/>
            <p:cNvSpPr/>
            <p:nvPr/>
          </p:nvSpPr>
          <p:spPr>
            <a:xfrm>
              <a:off x="0" y="0"/>
              <a:ext cx="6096000" cy="1269999"/>
            </a:xfrm>
            <a:prstGeom prst="homePlate">
              <a:avLst/>
            </a:prstGeom>
            <a:solidFill>
              <a:srgbClr val="124B8B"/>
            </a:solid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ounded Rectangle 4"/>
            <p:cNvSpPr/>
            <p:nvPr/>
          </p:nvSpPr>
          <p:spPr>
            <a:xfrm>
              <a:off x="1346200" y="0"/>
              <a:ext cx="4749800" cy="1269999"/>
            </a:xfrm>
            <a:prstGeom prst="homePlate">
              <a:avLst/>
            </a:prstGeom>
            <a:solidFill>
              <a:srgbClr val="124B8B"/>
            </a:solid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grpSp>
      <p:grpSp>
        <p:nvGrpSpPr>
          <p:cNvPr id="16" name="Group 15"/>
          <p:cNvGrpSpPr/>
          <p:nvPr userDrawn="1"/>
        </p:nvGrpSpPr>
        <p:grpSpPr>
          <a:xfrm>
            <a:off x="267166" y="4334787"/>
            <a:ext cx="2770109" cy="1306292"/>
            <a:chOff x="0" y="0"/>
            <a:chExt cx="6096000" cy="1269999"/>
          </a:xfrm>
          <a:solidFill>
            <a:srgbClr val="1052AC"/>
          </a:solidFill>
          <a:effectLst/>
          <a:scene3d>
            <a:camera prst="orthographicFront"/>
            <a:lightRig rig="flat" dir="t"/>
          </a:scene3d>
        </p:grpSpPr>
        <p:sp>
          <p:nvSpPr>
            <p:cNvPr id="17" name="Rounded Rectangle 12"/>
            <p:cNvSpPr/>
            <p:nvPr/>
          </p:nvSpPr>
          <p:spPr>
            <a:xfrm>
              <a:off x="0" y="0"/>
              <a:ext cx="6096000" cy="1269999"/>
            </a:xfrm>
            <a:prstGeom prst="homePlate">
              <a:avLst/>
            </a:prstGeom>
            <a:solidFill>
              <a:srgbClr val="124B8B"/>
            </a:solid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Rounded Rectangle 4"/>
            <p:cNvSpPr/>
            <p:nvPr/>
          </p:nvSpPr>
          <p:spPr>
            <a:xfrm>
              <a:off x="1346200" y="0"/>
              <a:ext cx="4749800" cy="1269999"/>
            </a:xfrm>
            <a:prstGeom prst="homePlate">
              <a:avLst/>
            </a:prstGeom>
            <a:solidFill>
              <a:srgbClr val="124B8B"/>
            </a:solid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grpSp>
      <p:sp>
        <p:nvSpPr>
          <p:cNvPr id="4"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22" name="Content Placeholder 32"/>
          <p:cNvSpPr>
            <a:spLocks noGrp="1"/>
          </p:cNvSpPr>
          <p:nvPr>
            <p:ph sz="quarter" idx="12"/>
          </p:nvPr>
        </p:nvSpPr>
        <p:spPr>
          <a:xfrm>
            <a:off x="3152775" y="1041621"/>
            <a:ext cx="5267325" cy="1246761"/>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3" name="Content Placeholder 32"/>
          <p:cNvSpPr>
            <a:spLocks noGrp="1"/>
          </p:cNvSpPr>
          <p:nvPr>
            <p:ph sz="quarter" idx="15"/>
          </p:nvPr>
        </p:nvSpPr>
        <p:spPr>
          <a:xfrm>
            <a:off x="477426" y="1174237"/>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4" name="Content Placeholder 32"/>
          <p:cNvSpPr>
            <a:spLocks noGrp="1"/>
          </p:cNvSpPr>
          <p:nvPr>
            <p:ph sz="quarter" idx="16"/>
          </p:nvPr>
        </p:nvSpPr>
        <p:spPr>
          <a:xfrm>
            <a:off x="3152774" y="2531270"/>
            <a:ext cx="5267325" cy="1576388"/>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5" name="Content Placeholder 32"/>
          <p:cNvSpPr>
            <a:spLocks noGrp="1"/>
          </p:cNvSpPr>
          <p:nvPr>
            <p:ph sz="quarter" idx="18"/>
          </p:nvPr>
        </p:nvSpPr>
        <p:spPr>
          <a:xfrm>
            <a:off x="3152775" y="4350545"/>
            <a:ext cx="5267325" cy="1576388"/>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9" name="Content Placeholder 32"/>
          <p:cNvSpPr>
            <a:spLocks noGrp="1"/>
          </p:cNvSpPr>
          <p:nvPr>
            <p:ph sz="quarter" idx="22"/>
          </p:nvPr>
        </p:nvSpPr>
        <p:spPr>
          <a:xfrm>
            <a:off x="477426" y="2813531"/>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34" name="Content Placeholder 32"/>
          <p:cNvSpPr>
            <a:spLocks noGrp="1"/>
          </p:cNvSpPr>
          <p:nvPr>
            <p:ph sz="quarter" idx="23"/>
          </p:nvPr>
        </p:nvSpPr>
        <p:spPr>
          <a:xfrm>
            <a:off x="477426" y="4467402"/>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35"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802574579"/>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Header, 3 Arrow Highlight">
    <p:spTree>
      <p:nvGrpSpPr>
        <p:cNvPr id="1" name=""/>
        <p:cNvGrpSpPr/>
        <p:nvPr/>
      </p:nvGrpSpPr>
      <p:grpSpPr>
        <a:xfrm>
          <a:off x="0" y="0"/>
          <a:ext cx="0" cy="0"/>
          <a:chOff x="0" y="0"/>
          <a:chExt cx="0" cy="0"/>
        </a:xfrm>
      </p:grpSpPr>
      <p:grpSp>
        <p:nvGrpSpPr>
          <p:cNvPr id="10" name="Group 9"/>
          <p:cNvGrpSpPr/>
          <p:nvPr userDrawn="1"/>
        </p:nvGrpSpPr>
        <p:grpSpPr>
          <a:xfrm>
            <a:off x="267166" y="1346422"/>
            <a:ext cx="2770109" cy="1306292"/>
            <a:chOff x="0" y="0"/>
            <a:chExt cx="6096000" cy="1269999"/>
          </a:xfrm>
          <a:solidFill>
            <a:srgbClr val="1052AC"/>
          </a:solidFill>
          <a:effectLst/>
          <a:scene3d>
            <a:camera prst="orthographicFront"/>
            <a:lightRig rig="flat" dir="t"/>
          </a:scene3d>
        </p:grpSpPr>
        <p:sp>
          <p:nvSpPr>
            <p:cNvPr id="11" name="Rounded Rectangle 12"/>
            <p:cNvSpPr/>
            <p:nvPr/>
          </p:nvSpPr>
          <p:spPr>
            <a:xfrm>
              <a:off x="0" y="0"/>
              <a:ext cx="6096000" cy="1269999"/>
            </a:xfrm>
            <a:prstGeom prst="homePlate">
              <a:avLst/>
            </a:prstGeom>
            <a:solidFill>
              <a:srgbClr val="124B8B"/>
            </a:solidFill>
            <a:ln>
              <a:noFill/>
            </a:ln>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1346200" y="0"/>
              <a:ext cx="4749800" cy="1269999"/>
            </a:xfrm>
            <a:prstGeom prst="homePlate">
              <a:avLst/>
            </a:prstGeom>
            <a:solidFill>
              <a:srgbClr val="124B8B"/>
            </a:solidFill>
            <a:ln>
              <a:noFill/>
            </a:ln>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grpSp>
      <p:grpSp>
        <p:nvGrpSpPr>
          <p:cNvPr id="13" name="Group 12"/>
          <p:cNvGrpSpPr/>
          <p:nvPr userDrawn="1"/>
        </p:nvGrpSpPr>
        <p:grpSpPr>
          <a:xfrm>
            <a:off x="267166" y="2985716"/>
            <a:ext cx="2770109" cy="1306292"/>
            <a:chOff x="0" y="0"/>
            <a:chExt cx="6096000" cy="1269999"/>
          </a:xfrm>
          <a:solidFill>
            <a:srgbClr val="1052AC"/>
          </a:solidFill>
          <a:effectLst/>
          <a:scene3d>
            <a:camera prst="orthographicFront"/>
            <a:lightRig rig="flat" dir="t"/>
          </a:scene3d>
        </p:grpSpPr>
        <p:sp>
          <p:nvSpPr>
            <p:cNvPr id="14" name="Rounded Rectangle 12"/>
            <p:cNvSpPr/>
            <p:nvPr/>
          </p:nvSpPr>
          <p:spPr>
            <a:xfrm>
              <a:off x="0" y="0"/>
              <a:ext cx="6096000" cy="1269999"/>
            </a:xfrm>
            <a:prstGeom prst="homePlate">
              <a:avLst/>
            </a:prstGeom>
            <a:solidFill>
              <a:srgbClr val="124B8B"/>
            </a:solid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ounded Rectangle 4"/>
            <p:cNvSpPr/>
            <p:nvPr/>
          </p:nvSpPr>
          <p:spPr>
            <a:xfrm>
              <a:off x="1346200" y="0"/>
              <a:ext cx="4749800" cy="1269999"/>
            </a:xfrm>
            <a:prstGeom prst="homePlate">
              <a:avLst/>
            </a:prstGeom>
            <a:solidFill>
              <a:srgbClr val="124B8B"/>
            </a:solid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grpSp>
      <p:grpSp>
        <p:nvGrpSpPr>
          <p:cNvPr id="16" name="Group 15"/>
          <p:cNvGrpSpPr/>
          <p:nvPr userDrawn="1"/>
        </p:nvGrpSpPr>
        <p:grpSpPr>
          <a:xfrm>
            <a:off x="267166" y="4782514"/>
            <a:ext cx="2770109" cy="1306292"/>
            <a:chOff x="0" y="0"/>
            <a:chExt cx="6096000" cy="1269999"/>
          </a:xfrm>
          <a:solidFill>
            <a:srgbClr val="1052AC"/>
          </a:solidFill>
          <a:effectLst/>
          <a:scene3d>
            <a:camera prst="orthographicFront"/>
            <a:lightRig rig="flat" dir="t"/>
          </a:scene3d>
        </p:grpSpPr>
        <p:sp>
          <p:nvSpPr>
            <p:cNvPr id="17" name="Rounded Rectangle 12"/>
            <p:cNvSpPr/>
            <p:nvPr/>
          </p:nvSpPr>
          <p:spPr>
            <a:xfrm>
              <a:off x="0" y="0"/>
              <a:ext cx="6096000" cy="1269999"/>
            </a:xfrm>
            <a:prstGeom prst="homePlate">
              <a:avLst/>
            </a:prstGeom>
            <a:solidFill>
              <a:srgbClr val="124B8B"/>
            </a:solid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Rounded Rectangle 4"/>
            <p:cNvSpPr/>
            <p:nvPr/>
          </p:nvSpPr>
          <p:spPr>
            <a:xfrm>
              <a:off x="1346200" y="0"/>
              <a:ext cx="4749800" cy="1269999"/>
            </a:xfrm>
            <a:prstGeom prst="homePlate">
              <a:avLst/>
            </a:prstGeom>
            <a:solidFill>
              <a:srgbClr val="124B8B"/>
            </a:solid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grpSp>
      <p:sp>
        <p:nvSpPr>
          <p:cNvPr id="4"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22" name="Content Placeholder 32"/>
          <p:cNvSpPr>
            <a:spLocks noGrp="1"/>
          </p:cNvSpPr>
          <p:nvPr>
            <p:ph sz="quarter" idx="12"/>
          </p:nvPr>
        </p:nvSpPr>
        <p:spPr>
          <a:xfrm>
            <a:off x="3152775" y="1346421"/>
            <a:ext cx="5267325" cy="1246761"/>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3" name="Content Placeholder 32"/>
          <p:cNvSpPr>
            <a:spLocks noGrp="1"/>
          </p:cNvSpPr>
          <p:nvPr>
            <p:ph sz="quarter" idx="15"/>
          </p:nvPr>
        </p:nvSpPr>
        <p:spPr>
          <a:xfrm>
            <a:off x="477426" y="1479037"/>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4" name="Content Placeholder 32"/>
          <p:cNvSpPr>
            <a:spLocks noGrp="1"/>
          </p:cNvSpPr>
          <p:nvPr>
            <p:ph sz="quarter" idx="16"/>
          </p:nvPr>
        </p:nvSpPr>
        <p:spPr>
          <a:xfrm>
            <a:off x="3152774" y="2836070"/>
            <a:ext cx="5267325" cy="1576388"/>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5" name="Content Placeholder 32"/>
          <p:cNvSpPr>
            <a:spLocks noGrp="1"/>
          </p:cNvSpPr>
          <p:nvPr>
            <p:ph sz="quarter" idx="18"/>
          </p:nvPr>
        </p:nvSpPr>
        <p:spPr>
          <a:xfrm>
            <a:off x="3152775" y="4647466"/>
            <a:ext cx="5267325" cy="1576388"/>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9" name="Content Placeholder 32"/>
          <p:cNvSpPr>
            <a:spLocks noGrp="1"/>
          </p:cNvSpPr>
          <p:nvPr>
            <p:ph sz="quarter" idx="22"/>
          </p:nvPr>
        </p:nvSpPr>
        <p:spPr>
          <a:xfrm>
            <a:off x="477426" y="3118331"/>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34" name="Content Placeholder 32"/>
          <p:cNvSpPr>
            <a:spLocks noGrp="1"/>
          </p:cNvSpPr>
          <p:nvPr>
            <p:ph sz="quarter" idx="23"/>
          </p:nvPr>
        </p:nvSpPr>
        <p:spPr>
          <a:xfrm>
            <a:off x="477426" y="4915130"/>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35"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19" name="Text Placeholder 5"/>
          <p:cNvSpPr>
            <a:spLocks noGrp="1"/>
          </p:cNvSpPr>
          <p:nvPr>
            <p:ph type="body" sz="quarter" idx="10"/>
          </p:nvPr>
        </p:nvSpPr>
        <p:spPr>
          <a:xfrm>
            <a:off x="152399" y="662801"/>
            <a:ext cx="8286751"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Tree>
    <p:extLst>
      <p:ext uri="{BB962C8B-B14F-4D97-AF65-F5344CB8AC3E}">
        <p14:creationId xmlns:p14="http://schemas.microsoft.com/office/powerpoint/2010/main" val="1776592488"/>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Header, 6 Arrow Highlight">
    <p:spTree>
      <p:nvGrpSpPr>
        <p:cNvPr id="1" name=""/>
        <p:cNvGrpSpPr/>
        <p:nvPr/>
      </p:nvGrpSpPr>
      <p:grpSpPr>
        <a:xfrm>
          <a:off x="0" y="0"/>
          <a:ext cx="0" cy="0"/>
          <a:chOff x="0" y="0"/>
          <a:chExt cx="0" cy="0"/>
        </a:xfrm>
      </p:grpSpPr>
      <p:grpSp>
        <p:nvGrpSpPr>
          <p:cNvPr id="17" name="Group 16"/>
          <p:cNvGrpSpPr/>
          <p:nvPr userDrawn="1"/>
        </p:nvGrpSpPr>
        <p:grpSpPr>
          <a:xfrm>
            <a:off x="230265" y="1515144"/>
            <a:ext cx="2935201" cy="484632"/>
            <a:chOff x="0" y="0"/>
            <a:chExt cx="6096000" cy="1269999"/>
          </a:xfrm>
          <a:solidFill>
            <a:srgbClr val="124B8B"/>
          </a:solidFill>
          <a:effectLst/>
          <a:scene3d>
            <a:camera prst="orthographicFront"/>
            <a:lightRig rig="flat" dir="t"/>
          </a:scene3d>
        </p:grpSpPr>
        <p:sp>
          <p:nvSpPr>
            <p:cNvPr id="18"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sp>
          <p:nvSpPr>
            <p:cNvPr id="19"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0" name="Group 19"/>
          <p:cNvGrpSpPr/>
          <p:nvPr userDrawn="1"/>
        </p:nvGrpSpPr>
        <p:grpSpPr>
          <a:xfrm>
            <a:off x="230265" y="2242854"/>
            <a:ext cx="2935201" cy="484632"/>
            <a:chOff x="0" y="0"/>
            <a:chExt cx="6096000" cy="1269999"/>
          </a:xfrm>
          <a:solidFill>
            <a:srgbClr val="124B8B"/>
          </a:solidFill>
          <a:effectLst/>
          <a:scene3d>
            <a:camera prst="orthographicFront"/>
            <a:lightRig rig="flat" dir="t"/>
          </a:scene3d>
        </p:grpSpPr>
        <p:sp>
          <p:nvSpPr>
            <p:cNvPr id="21"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sp>
          <p:nvSpPr>
            <p:cNvPr id="22"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3" name="Group 22"/>
          <p:cNvGrpSpPr/>
          <p:nvPr userDrawn="1"/>
        </p:nvGrpSpPr>
        <p:grpSpPr>
          <a:xfrm>
            <a:off x="230265" y="3016189"/>
            <a:ext cx="2935201" cy="484632"/>
            <a:chOff x="0" y="0"/>
            <a:chExt cx="6096000" cy="1269999"/>
          </a:xfrm>
          <a:solidFill>
            <a:srgbClr val="124B8B"/>
          </a:solidFill>
          <a:effectLst/>
          <a:scene3d>
            <a:camera prst="orthographicFront"/>
            <a:lightRig rig="flat" dir="t"/>
          </a:scene3d>
        </p:grpSpPr>
        <p:sp>
          <p:nvSpPr>
            <p:cNvPr id="24"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sp>
          <p:nvSpPr>
            <p:cNvPr id="25"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6" name="Group 25"/>
          <p:cNvGrpSpPr/>
          <p:nvPr userDrawn="1"/>
        </p:nvGrpSpPr>
        <p:grpSpPr>
          <a:xfrm>
            <a:off x="230265" y="3793524"/>
            <a:ext cx="2935201" cy="484632"/>
            <a:chOff x="0" y="0"/>
            <a:chExt cx="6096000" cy="1269999"/>
          </a:xfrm>
          <a:solidFill>
            <a:srgbClr val="124B8B"/>
          </a:solidFill>
          <a:effectLst/>
          <a:scene3d>
            <a:camera prst="orthographicFront"/>
            <a:lightRig rig="flat" dir="t"/>
          </a:scene3d>
        </p:grpSpPr>
        <p:sp>
          <p:nvSpPr>
            <p:cNvPr id="27"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sp>
          <p:nvSpPr>
            <p:cNvPr id="28"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9" name="Group 28"/>
          <p:cNvGrpSpPr/>
          <p:nvPr userDrawn="1"/>
        </p:nvGrpSpPr>
        <p:grpSpPr>
          <a:xfrm>
            <a:off x="230265" y="4568859"/>
            <a:ext cx="2935201" cy="484632"/>
            <a:chOff x="0" y="0"/>
            <a:chExt cx="6096000" cy="1269999"/>
          </a:xfrm>
          <a:solidFill>
            <a:srgbClr val="124B8B"/>
          </a:solidFill>
          <a:effectLst/>
          <a:scene3d>
            <a:camera prst="orthographicFront"/>
            <a:lightRig rig="flat" dir="t"/>
          </a:scene3d>
        </p:grpSpPr>
        <p:sp>
          <p:nvSpPr>
            <p:cNvPr id="30"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sp>
          <p:nvSpPr>
            <p:cNvPr id="31"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32" name="Group 31"/>
          <p:cNvGrpSpPr/>
          <p:nvPr userDrawn="1"/>
        </p:nvGrpSpPr>
        <p:grpSpPr>
          <a:xfrm>
            <a:off x="230265" y="5344194"/>
            <a:ext cx="2935224" cy="484632"/>
            <a:chOff x="0" y="0"/>
            <a:chExt cx="6096000" cy="1269999"/>
          </a:xfrm>
          <a:solidFill>
            <a:srgbClr val="124B8B"/>
          </a:solidFill>
          <a:effectLst/>
          <a:scene3d>
            <a:camera prst="orthographicFront"/>
            <a:lightRig rig="flat" dir="t"/>
          </a:scene3d>
        </p:grpSpPr>
        <p:sp>
          <p:nvSpPr>
            <p:cNvPr id="34"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sp>
          <p:nvSpPr>
            <p:cNvPr id="35"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sp>
        <p:nvSpPr>
          <p:cNvPr id="4"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33" name="Content Placeholder 32"/>
          <p:cNvSpPr>
            <a:spLocks noGrp="1"/>
          </p:cNvSpPr>
          <p:nvPr>
            <p:ph sz="quarter" idx="12"/>
          </p:nvPr>
        </p:nvSpPr>
        <p:spPr>
          <a:xfrm>
            <a:off x="3448050" y="151514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21" name="Text Placeholder 5"/>
          <p:cNvSpPr>
            <a:spLocks noGrp="1"/>
          </p:cNvSpPr>
          <p:nvPr>
            <p:ph type="body" sz="quarter" idx="10"/>
          </p:nvPr>
        </p:nvSpPr>
        <p:spPr>
          <a:xfrm>
            <a:off x="152399" y="662801"/>
            <a:ext cx="8286751"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27" name="Content Placeholder 32"/>
          <p:cNvSpPr>
            <a:spLocks noGrp="1"/>
          </p:cNvSpPr>
          <p:nvPr>
            <p:ph sz="quarter" idx="18"/>
          </p:nvPr>
        </p:nvSpPr>
        <p:spPr>
          <a:xfrm>
            <a:off x="370232" y="1602680"/>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4" name="Content Placeholder 32"/>
          <p:cNvSpPr>
            <a:spLocks noGrp="1"/>
          </p:cNvSpPr>
          <p:nvPr>
            <p:ph sz="quarter" idx="24"/>
          </p:nvPr>
        </p:nvSpPr>
        <p:spPr>
          <a:xfrm>
            <a:off x="3448050" y="227057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5" name="Content Placeholder 32"/>
          <p:cNvSpPr>
            <a:spLocks noGrp="1"/>
          </p:cNvSpPr>
          <p:nvPr>
            <p:ph sz="quarter" idx="25"/>
          </p:nvPr>
        </p:nvSpPr>
        <p:spPr>
          <a:xfrm>
            <a:off x="3448050" y="3016189"/>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6" name="Content Placeholder 32"/>
          <p:cNvSpPr>
            <a:spLocks noGrp="1"/>
          </p:cNvSpPr>
          <p:nvPr>
            <p:ph sz="quarter" idx="26"/>
          </p:nvPr>
        </p:nvSpPr>
        <p:spPr>
          <a:xfrm>
            <a:off x="3448050" y="379352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7" name="Content Placeholder 32"/>
          <p:cNvSpPr>
            <a:spLocks noGrp="1"/>
          </p:cNvSpPr>
          <p:nvPr>
            <p:ph sz="quarter" idx="27"/>
          </p:nvPr>
        </p:nvSpPr>
        <p:spPr>
          <a:xfrm>
            <a:off x="3448050" y="4568859"/>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8" name="Content Placeholder 32"/>
          <p:cNvSpPr>
            <a:spLocks noGrp="1"/>
          </p:cNvSpPr>
          <p:nvPr>
            <p:ph sz="quarter" idx="28"/>
          </p:nvPr>
        </p:nvSpPr>
        <p:spPr>
          <a:xfrm>
            <a:off x="3448050" y="534419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44" name="Content Placeholder 32"/>
          <p:cNvSpPr>
            <a:spLocks noGrp="1"/>
          </p:cNvSpPr>
          <p:nvPr>
            <p:ph sz="quarter" idx="29"/>
          </p:nvPr>
        </p:nvSpPr>
        <p:spPr>
          <a:xfrm>
            <a:off x="370232" y="2358965"/>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48" name="Content Placeholder 32"/>
          <p:cNvSpPr>
            <a:spLocks noGrp="1"/>
          </p:cNvSpPr>
          <p:nvPr>
            <p:ph sz="quarter" idx="30"/>
          </p:nvPr>
        </p:nvSpPr>
        <p:spPr>
          <a:xfrm>
            <a:off x="370232" y="3132300"/>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52" name="Content Placeholder 32"/>
          <p:cNvSpPr>
            <a:spLocks noGrp="1"/>
          </p:cNvSpPr>
          <p:nvPr>
            <p:ph sz="quarter" idx="31"/>
          </p:nvPr>
        </p:nvSpPr>
        <p:spPr>
          <a:xfrm>
            <a:off x="370232" y="3909635"/>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56" name="Content Placeholder 32"/>
          <p:cNvSpPr>
            <a:spLocks noGrp="1"/>
          </p:cNvSpPr>
          <p:nvPr>
            <p:ph sz="quarter" idx="32"/>
          </p:nvPr>
        </p:nvSpPr>
        <p:spPr>
          <a:xfrm>
            <a:off x="370232" y="4684970"/>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60" name="Content Placeholder 32"/>
          <p:cNvSpPr>
            <a:spLocks noGrp="1"/>
          </p:cNvSpPr>
          <p:nvPr>
            <p:ph sz="quarter" idx="33"/>
          </p:nvPr>
        </p:nvSpPr>
        <p:spPr>
          <a:xfrm>
            <a:off x="370232" y="5460305"/>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64"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82862185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Header, Blank">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5" name="Text Placeholder 5"/>
          <p:cNvSpPr>
            <a:spLocks noGrp="1"/>
          </p:cNvSpPr>
          <p:nvPr>
            <p:ph type="body" sz="quarter" idx="10"/>
          </p:nvPr>
        </p:nvSpPr>
        <p:spPr>
          <a:xfrm>
            <a:off x="152399" y="662801"/>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6"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268564195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160020" y="667671"/>
            <a:ext cx="2602230"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8"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9" name="Content Placeholder 2"/>
          <p:cNvSpPr>
            <a:spLocks noGrp="1"/>
          </p:cNvSpPr>
          <p:nvPr>
            <p:ph idx="1"/>
          </p:nvPr>
        </p:nvSpPr>
        <p:spPr>
          <a:xfrm>
            <a:off x="160020" y="1262159"/>
            <a:ext cx="2592705" cy="4623759"/>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8"/>
          <p:cNvSpPr>
            <a:spLocks noGrp="1"/>
          </p:cNvSpPr>
          <p:nvPr>
            <p:ph type="body" sz="quarter" idx="14"/>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10" name="Text Placeholder 5"/>
          <p:cNvSpPr>
            <a:spLocks noGrp="1"/>
          </p:cNvSpPr>
          <p:nvPr>
            <p:ph type="body" sz="quarter" idx="15"/>
          </p:nvPr>
        </p:nvSpPr>
        <p:spPr>
          <a:xfrm>
            <a:off x="2980786" y="667671"/>
            <a:ext cx="2602230"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1" name="Content Placeholder 2"/>
          <p:cNvSpPr>
            <a:spLocks noGrp="1"/>
          </p:cNvSpPr>
          <p:nvPr>
            <p:ph idx="16"/>
          </p:nvPr>
        </p:nvSpPr>
        <p:spPr>
          <a:xfrm>
            <a:off x="2974658" y="1262159"/>
            <a:ext cx="2592705" cy="4623759"/>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7"/>
          </p:nvPr>
        </p:nvSpPr>
        <p:spPr>
          <a:xfrm>
            <a:off x="5828057" y="667671"/>
            <a:ext cx="2602230"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3" name="Content Placeholder 2"/>
          <p:cNvSpPr>
            <a:spLocks noGrp="1"/>
          </p:cNvSpPr>
          <p:nvPr>
            <p:ph idx="18"/>
          </p:nvPr>
        </p:nvSpPr>
        <p:spPr>
          <a:xfrm>
            <a:off x="5817871" y="1262159"/>
            <a:ext cx="2592705" cy="4623759"/>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Line 13"/>
          <p:cNvSpPr>
            <a:spLocks noChangeShapeType="1"/>
          </p:cNvSpPr>
          <p:nvPr userDrawn="1"/>
        </p:nvSpPr>
        <p:spPr bwMode="auto">
          <a:xfrm>
            <a:off x="163403" y="1164537"/>
            <a:ext cx="2596942"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
        <p:nvSpPr>
          <p:cNvPr id="19" name="Line 13"/>
          <p:cNvSpPr>
            <a:spLocks noChangeShapeType="1"/>
          </p:cNvSpPr>
          <p:nvPr userDrawn="1"/>
        </p:nvSpPr>
        <p:spPr bwMode="auto">
          <a:xfrm>
            <a:off x="2983430" y="1164537"/>
            <a:ext cx="2596942"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
        <p:nvSpPr>
          <p:cNvPr id="20" name="Line 13"/>
          <p:cNvSpPr>
            <a:spLocks noChangeShapeType="1"/>
          </p:cNvSpPr>
          <p:nvPr userDrawn="1"/>
        </p:nvSpPr>
        <p:spPr bwMode="auto">
          <a:xfrm>
            <a:off x="5830701" y="1164537"/>
            <a:ext cx="2596942"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Tree>
    <p:extLst>
      <p:ext uri="{BB962C8B-B14F-4D97-AF65-F5344CB8AC3E}">
        <p14:creationId xmlns:p14="http://schemas.microsoft.com/office/powerpoint/2010/main" val="1410740737"/>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Qua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4"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cxnSp>
        <p:nvCxnSpPr>
          <p:cNvPr id="3" name="Straight Connector 2"/>
          <p:cNvCxnSpPr/>
          <p:nvPr userDrawn="1"/>
        </p:nvCxnSpPr>
        <p:spPr>
          <a:xfrm>
            <a:off x="4572000" y="690563"/>
            <a:ext cx="0" cy="5476875"/>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H="1">
            <a:off x="375047" y="3076575"/>
            <a:ext cx="8393906" cy="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3380781"/>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Header, Qua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4"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cxnSp>
        <p:nvCxnSpPr>
          <p:cNvPr id="3" name="Straight Connector 2"/>
          <p:cNvCxnSpPr/>
          <p:nvPr userDrawn="1"/>
        </p:nvCxnSpPr>
        <p:spPr>
          <a:xfrm>
            <a:off x="4572000" y="1339702"/>
            <a:ext cx="0" cy="4827736"/>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H="1">
            <a:off x="457200" y="3466490"/>
            <a:ext cx="8229600" cy="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7" name="Text Placeholder 5"/>
          <p:cNvSpPr>
            <a:spLocks noGrp="1"/>
          </p:cNvSpPr>
          <p:nvPr>
            <p:ph type="body" sz="quarter" idx="10"/>
          </p:nvPr>
        </p:nvSpPr>
        <p:spPr>
          <a:xfrm>
            <a:off x="152399" y="662801"/>
            <a:ext cx="8286751"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Tree>
    <p:extLst>
      <p:ext uri="{BB962C8B-B14F-4D97-AF65-F5344CB8AC3E}">
        <p14:creationId xmlns:p14="http://schemas.microsoft.com/office/powerpoint/2010/main" val="3638834142"/>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Header, Blank">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5" name="Text Placeholder 5"/>
          <p:cNvSpPr>
            <a:spLocks noGrp="1"/>
          </p:cNvSpPr>
          <p:nvPr>
            <p:ph type="body" sz="quarter" idx="10"/>
          </p:nvPr>
        </p:nvSpPr>
        <p:spPr>
          <a:xfrm>
            <a:off x="152399" y="662801"/>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6"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307666881"/>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ubtitle, Blank">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160020" y="609600"/>
            <a:ext cx="8284464" cy="304800"/>
          </a:xfrm>
          <a:prstGeom prst="rect">
            <a:avLst/>
          </a:prstGeom>
        </p:spPr>
        <p:txBody>
          <a:bodyPr/>
          <a:lstStyle>
            <a:lvl1pPr marL="0" indent="0" algn="l">
              <a:buNone/>
              <a:defRPr sz="1200">
                <a:latin typeface="Book Antiqua" pitchFamily="18" charset="0"/>
                <a:ea typeface="Tahoma" pitchFamily="34" charset="0"/>
                <a:cs typeface="Tahoma" pitchFamily="34" charset="0"/>
              </a:defRPr>
            </a:lvl1pPr>
          </a:lstStyle>
          <a:p>
            <a:pPr lvl="0"/>
            <a:r>
              <a:rPr lang="en-US" dirty="0" smtClean="0"/>
              <a:t>Click to edit Master text styles</a:t>
            </a:r>
          </a:p>
        </p:txBody>
      </p:sp>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lvl1pPr>
              <a:defRPr>
                <a:latin typeface="Book Antiqua" pitchFamily="18" charset="0"/>
                <a:ea typeface="Tahoma" pitchFamily="34" charset="0"/>
                <a:cs typeface="Tahoma" pitchFamily="34" charset="0"/>
              </a:defRPr>
            </a:lvl1pPr>
          </a:lstStyle>
          <a:p>
            <a:pPr lvl="0"/>
            <a:r>
              <a:rPr lang="en-US" dirty="0" smtClean="0"/>
              <a:t>Click to edit Master title style</a:t>
            </a:r>
          </a:p>
        </p:txBody>
      </p:sp>
      <p:sp>
        <p:nvSpPr>
          <p:cNvPr id="11"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1119262007"/>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cxnSp>
        <p:nvCxnSpPr>
          <p:cNvPr id="4" name="Straight Connector 3"/>
          <p:cNvCxnSpPr/>
          <p:nvPr userDrawn="1"/>
        </p:nvCxnSpPr>
        <p:spPr bwMode="auto">
          <a:xfrm>
            <a:off x="2514600" y="4876800"/>
            <a:ext cx="0" cy="684213"/>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itle 10"/>
          <p:cNvSpPr>
            <a:spLocks noGrp="1"/>
          </p:cNvSpPr>
          <p:nvPr>
            <p:ph type="title"/>
          </p:nvPr>
        </p:nvSpPr>
        <p:spPr>
          <a:xfrm>
            <a:off x="2647950" y="4816739"/>
            <a:ext cx="5334000" cy="381000"/>
          </a:xfrm>
          <a:prstGeom prst="rect">
            <a:avLst/>
          </a:prstGeom>
        </p:spPr>
        <p:txBody>
          <a:bodyPr anchor="ctr"/>
          <a:lstStyle>
            <a:lvl1pPr algn="l">
              <a:defRPr sz="2600" b="1">
                <a:solidFill>
                  <a:schemeClr val="tx1"/>
                </a:solidFill>
                <a:latin typeface="Book Antiqua" pitchFamily="18" charset="0"/>
                <a:cs typeface="Arial" pitchFamily="34" charset="0"/>
              </a:defRPr>
            </a:lvl1pPr>
          </a:lstStyle>
          <a:p>
            <a:r>
              <a:rPr lang="en-US" dirty="0" smtClean="0"/>
              <a:t>Click to edit Master title style</a:t>
            </a:r>
            <a:endParaRPr lang="en-US" dirty="0"/>
          </a:p>
        </p:txBody>
      </p:sp>
      <p:sp>
        <p:nvSpPr>
          <p:cNvPr id="7" name="Content Placeholder 16"/>
          <p:cNvSpPr>
            <a:spLocks noGrp="1"/>
          </p:cNvSpPr>
          <p:nvPr>
            <p:ph sz="quarter" idx="10"/>
          </p:nvPr>
        </p:nvSpPr>
        <p:spPr>
          <a:xfrm>
            <a:off x="2647949" y="5273939"/>
            <a:ext cx="5341925" cy="304800"/>
          </a:xfrm>
          <a:prstGeom prst="rect">
            <a:avLst/>
          </a:prstGeom>
        </p:spPr>
        <p:txBody>
          <a:bodyPr/>
          <a:lstStyle>
            <a:lvl1pPr algn="l">
              <a:buNone/>
              <a:defRPr sz="1600" b="1" cap="none" baseline="0">
                <a:solidFill>
                  <a:schemeClr val="tx1"/>
                </a:solidFill>
                <a:latin typeface="Book Antiqua"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676415499"/>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cxnSp>
        <p:nvCxnSpPr>
          <p:cNvPr id="4" name="Straight Connector 3"/>
          <p:cNvCxnSpPr/>
          <p:nvPr userDrawn="1"/>
        </p:nvCxnSpPr>
        <p:spPr bwMode="auto">
          <a:xfrm>
            <a:off x="2514600" y="4876800"/>
            <a:ext cx="0" cy="684213"/>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itle 10"/>
          <p:cNvSpPr>
            <a:spLocks noGrp="1"/>
          </p:cNvSpPr>
          <p:nvPr>
            <p:ph type="title"/>
          </p:nvPr>
        </p:nvSpPr>
        <p:spPr>
          <a:xfrm>
            <a:off x="2647950" y="5028406"/>
            <a:ext cx="5334000" cy="381000"/>
          </a:xfrm>
          <a:prstGeom prst="rect">
            <a:avLst/>
          </a:prstGeom>
        </p:spPr>
        <p:txBody>
          <a:bodyPr anchor="ctr"/>
          <a:lstStyle>
            <a:lvl1pPr algn="l">
              <a:defRPr sz="2600" b="1">
                <a:solidFill>
                  <a:schemeClr val="tx1"/>
                </a:solidFill>
                <a:latin typeface="Book Antiqua" pitchFamily="18"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67760375"/>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10" name="Rectangle 9"/>
          <p:cNvSpPr/>
          <p:nvPr userDrawn="1"/>
        </p:nvSpPr>
        <p:spPr>
          <a:xfrm>
            <a:off x="0" y="5273277"/>
            <a:ext cx="9144000" cy="1584723"/>
          </a:xfrm>
          <a:prstGeom prst="rect">
            <a:avLst/>
          </a:prstGeom>
          <a:solidFill>
            <a:srgbClr val="0F2444">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12" name="Content Placeholder 16"/>
          <p:cNvSpPr>
            <a:spLocks noGrp="1"/>
          </p:cNvSpPr>
          <p:nvPr>
            <p:ph sz="quarter" idx="10"/>
          </p:nvPr>
        </p:nvSpPr>
        <p:spPr>
          <a:xfrm>
            <a:off x="3362324" y="6139655"/>
            <a:ext cx="4637074" cy="304800"/>
          </a:xfrm>
          <a:prstGeom prst="rect">
            <a:avLst/>
          </a:prstGeom>
        </p:spPr>
        <p:txBody>
          <a:bodyPr/>
          <a:lstStyle>
            <a:lvl1pPr algn="l">
              <a:buNone/>
              <a:defRPr sz="1500" b="1" cap="none" baseline="0">
                <a:solidFill>
                  <a:schemeClr val="bg1"/>
                </a:solidFill>
                <a:latin typeface="Book Antiqua" pitchFamily="18" charset="0"/>
                <a:cs typeface="Arial" pitchFamily="34" charset="0"/>
              </a:defRPr>
            </a:lvl1pPr>
          </a:lstStyle>
          <a:p>
            <a:pPr lvl="0"/>
            <a:r>
              <a:rPr lang="en-US" dirty="0" smtClean="0"/>
              <a:t>Click to edit Master text styles</a:t>
            </a:r>
          </a:p>
        </p:txBody>
      </p:sp>
      <p:cxnSp>
        <p:nvCxnSpPr>
          <p:cNvPr id="15" name="Straight Connector 14"/>
          <p:cNvCxnSpPr/>
          <p:nvPr userDrawn="1"/>
        </p:nvCxnSpPr>
        <p:spPr bwMode="auto">
          <a:xfrm>
            <a:off x="3095625" y="5723532"/>
            <a:ext cx="0" cy="684213"/>
          </a:xfrm>
          <a:prstGeom prst="line">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itle 10"/>
          <p:cNvSpPr>
            <a:spLocks noGrp="1"/>
          </p:cNvSpPr>
          <p:nvPr>
            <p:ph type="title"/>
          </p:nvPr>
        </p:nvSpPr>
        <p:spPr>
          <a:xfrm>
            <a:off x="3362324" y="5701504"/>
            <a:ext cx="4905375" cy="381000"/>
          </a:xfrm>
          <a:prstGeom prst="rect">
            <a:avLst/>
          </a:prstGeom>
        </p:spPr>
        <p:txBody>
          <a:bodyPr anchor="ctr"/>
          <a:lstStyle>
            <a:lvl1pPr algn="l">
              <a:defRPr sz="2000" b="1">
                <a:solidFill>
                  <a:schemeClr val="bg1"/>
                </a:solidFill>
                <a:latin typeface="Book Antiqua" pitchFamily="18"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7441389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Header, Blank">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4"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179577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cxnSp>
        <p:nvCxnSpPr>
          <p:cNvPr id="4" name="Straight Connector 3"/>
          <p:cNvCxnSpPr/>
          <p:nvPr userDrawn="1"/>
        </p:nvCxnSpPr>
        <p:spPr bwMode="auto">
          <a:xfrm rot="5400000">
            <a:off x="1901825" y="6175375"/>
            <a:ext cx="922338" cy="1588"/>
          </a:xfrm>
          <a:prstGeom prst="line">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a:xfrm>
            <a:off x="2514600" y="5715000"/>
            <a:ext cx="5334000" cy="381000"/>
          </a:xfrm>
          <a:prstGeom prst="rect">
            <a:avLst/>
          </a:prstGeom>
        </p:spPr>
        <p:txBody>
          <a:bodyPr anchor="ctr"/>
          <a:lstStyle>
            <a:lvl1pPr algn="l">
              <a:defRPr sz="2600" b="0">
                <a:solidFill>
                  <a:schemeClr val="bg1"/>
                </a:solidFill>
                <a:latin typeface="Book Antiqua" pitchFamily="18" charset="0"/>
                <a:cs typeface="Arial" pitchFamily="34" charset="0"/>
              </a:defRPr>
            </a:lvl1pPr>
          </a:lstStyle>
          <a:p>
            <a:r>
              <a:rPr lang="en-US" dirty="0" smtClean="0"/>
              <a:t>Click to edit Master title style</a:t>
            </a:r>
            <a:endParaRPr lang="en-US" dirty="0"/>
          </a:p>
        </p:txBody>
      </p:sp>
      <p:sp>
        <p:nvSpPr>
          <p:cNvPr id="17" name="Content Placeholder 16"/>
          <p:cNvSpPr>
            <a:spLocks noGrp="1"/>
          </p:cNvSpPr>
          <p:nvPr>
            <p:ph sz="quarter" idx="10"/>
          </p:nvPr>
        </p:nvSpPr>
        <p:spPr>
          <a:xfrm>
            <a:off x="2514599" y="6172200"/>
            <a:ext cx="5341925" cy="304800"/>
          </a:xfrm>
          <a:prstGeom prst="rect">
            <a:avLst/>
          </a:prstGeom>
        </p:spPr>
        <p:txBody>
          <a:bodyPr/>
          <a:lstStyle>
            <a:lvl1pPr algn="l">
              <a:buNone/>
              <a:defRPr sz="1600" b="0" cap="none" baseline="0">
                <a:solidFill>
                  <a:schemeClr val="bg1"/>
                </a:solidFill>
                <a:latin typeface="Book Antiqua"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7341684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2 Content-Horizonta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52399" y="135148"/>
            <a:ext cx="8823960" cy="381000"/>
          </a:xfrm>
          <a:prstGeom prst="rect">
            <a:avLst/>
          </a:prstGeom>
          <a:noFill/>
          <a:ln>
            <a:noFill/>
          </a:ln>
          <a:extLst/>
        </p:spPr>
        <p:txBody>
          <a:bodyPr/>
          <a:lstStyle/>
          <a:p>
            <a:pPr lvl="0"/>
            <a:r>
              <a:rPr lang="en-US" smtClean="0"/>
              <a:t>Click to edit Master title style</a:t>
            </a:r>
            <a:endParaRPr lang="en-US" dirty="0" smtClean="0"/>
          </a:p>
        </p:txBody>
      </p:sp>
      <p:sp>
        <p:nvSpPr>
          <p:cNvPr id="7"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smtClean="0"/>
              <a:t>Click to edit Master text styles</a:t>
            </a:r>
          </a:p>
        </p:txBody>
      </p:sp>
      <p:sp>
        <p:nvSpPr>
          <p:cNvPr id="9" name="Content Placeholder 2"/>
          <p:cNvSpPr>
            <a:spLocks noGrp="1"/>
          </p:cNvSpPr>
          <p:nvPr>
            <p:ph idx="1"/>
          </p:nvPr>
        </p:nvSpPr>
        <p:spPr>
          <a:xfrm>
            <a:off x="152399" y="652792"/>
            <a:ext cx="8229600" cy="274320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2"/>
          </p:nvPr>
        </p:nvSpPr>
        <p:spPr>
          <a:xfrm>
            <a:off x="152399" y="3508078"/>
            <a:ext cx="8229600" cy="274320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18629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Header, 3 Arrow Highlight">
    <p:spTree>
      <p:nvGrpSpPr>
        <p:cNvPr id="1" name=""/>
        <p:cNvGrpSpPr/>
        <p:nvPr/>
      </p:nvGrpSpPr>
      <p:grpSpPr>
        <a:xfrm>
          <a:off x="0" y="0"/>
          <a:ext cx="0" cy="0"/>
          <a:chOff x="0" y="0"/>
          <a:chExt cx="0" cy="0"/>
        </a:xfrm>
      </p:grpSpPr>
      <p:grpSp>
        <p:nvGrpSpPr>
          <p:cNvPr id="10" name="Group 9"/>
          <p:cNvGrpSpPr/>
          <p:nvPr userDrawn="1"/>
        </p:nvGrpSpPr>
        <p:grpSpPr>
          <a:xfrm>
            <a:off x="267166" y="1832197"/>
            <a:ext cx="2770109" cy="1306292"/>
            <a:chOff x="0" y="0"/>
            <a:chExt cx="6096000" cy="1269999"/>
          </a:xfrm>
          <a:solidFill>
            <a:srgbClr val="1052AC"/>
          </a:solidFill>
          <a:effectLst/>
          <a:scene3d>
            <a:camera prst="orthographicFront"/>
            <a:lightRig rig="flat" dir="t"/>
          </a:scene3d>
        </p:grpSpPr>
        <p:sp>
          <p:nvSpPr>
            <p:cNvPr id="11" name="Rounded Rectangle 12"/>
            <p:cNvSpPr/>
            <p:nvPr/>
          </p:nvSpPr>
          <p:spPr>
            <a:xfrm>
              <a:off x="0" y="0"/>
              <a:ext cx="6096000" cy="1269999"/>
            </a:xfrm>
            <a:prstGeom prst="homePlate">
              <a:avLst/>
            </a:prstGeom>
            <a:solidFill>
              <a:srgbClr val="124B8B"/>
            </a:solidFill>
            <a:ln>
              <a:noFill/>
            </a:ln>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1346200" y="0"/>
              <a:ext cx="4749800" cy="1269999"/>
            </a:xfrm>
            <a:prstGeom prst="homePlate">
              <a:avLst/>
            </a:prstGeom>
            <a:solidFill>
              <a:srgbClr val="124B8B"/>
            </a:solidFill>
            <a:ln>
              <a:noFill/>
            </a:ln>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p:txBody>
        </p:sp>
      </p:grpSp>
      <p:grpSp>
        <p:nvGrpSpPr>
          <p:cNvPr id="13" name="Group 12"/>
          <p:cNvGrpSpPr/>
          <p:nvPr userDrawn="1"/>
        </p:nvGrpSpPr>
        <p:grpSpPr>
          <a:xfrm>
            <a:off x="267166" y="4071566"/>
            <a:ext cx="2770109" cy="1306292"/>
            <a:chOff x="0" y="0"/>
            <a:chExt cx="6096000" cy="1269999"/>
          </a:xfrm>
          <a:solidFill>
            <a:srgbClr val="1052AC"/>
          </a:solidFill>
          <a:effectLst/>
          <a:scene3d>
            <a:camera prst="orthographicFront"/>
            <a:lightRig rig="flat" dir="t"/>
          </a:scene3d>
        </p:grpSpPr>
        <p:sp>
          <p:nvSpPr>
            <p:cNvPr id="14" name="Rounded Rectangle 12"/>
            <p:cNvSpPr/>
            <p:nvPr/>
          </p:nvSpPr>
          <p:spPr>
            <a:xfrm>
              <a:off x="0" y="0"/>
              <a:ext cx="6096000" cy="1269999"/>
            </a:xfrm>
            <a:prstGeom prst="homePlate">
              <a:avLst/>
            </a:prstGeom>
            <a:solidFill>
              <a:srgbClr val="124B8B"/>
            </a:solid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ounded Rectangle 4"/>
            <p:cNvSpPr/>
            <p:nvPr/>
          </p:nvSpPr>
          <p:spPr>
            <a:xfrm>
              <a:off x="1346200" y="0"/>
              <a:ext cx="4749800" cy="1269999"/>
            </a:xfrm>
            <a:prstGeom prst="homePlate">
              <a:avLst/>
            </a:prstGeom>
            <a:solidFill>
              <a:srgbClr val="124B8B"/>
            </a:solid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p:txBody>
        </p:sp>
      </p:grpSp>
      <p:sp>
        <p:nvSpPr>
          <p:cNvPr id="4"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22" name="Content Placeholder 32"/>
          <p:cNvSpPr>
            <a:spLocks noGrp="1"/>
          </p:cNvSpPr>
          <p:nvPr>
            <p:ph sz="quarter" idx="12"/>
          </p:nvPr>
        </p:nvSpPr>
        <p:spPr>
          <a:xfrm>
            <a:off x="3152775" y="1832196"/>
            <a:ext cx="5267325" cy="1246761"/>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3" name="Content Placeholder 32"/>
          <p:cNvSpPr>
            <a:spLocks noGrp="1"/>
          </p:cNvSpPr>
          <p:nvPr>
            <p:ph sz="quarter" idx="15"/>
          </p:nvPr>
        </p:nvSpPr>
        <p:spPr>
          <a:xfrm>
            <a:off x="477426" y="1964812"/>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4" name="Content Placeholder 32"/>
          <p:cNvSpPr>
            <a:spLocks noGrp="1"/>
          </p:cNvSpPr>
          <p:nvPr>
            <p:ph sz="quarter" idx="16"/>
          </p:nvPr>
        </p:nvSpPr>
        <p:spPr>
          <a:xfrm>
            <a:off x="3152774" y="4407695"/>
            <a:ext cx="5267325" cy="1576388"/>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9" name="Content Placeholder 32"/>
          <p:cNvSpPr>
            <a:spLocks noGrp="1"/>
          </p:cNvSpPr>
          <p:nvPr>
            <p:ph sz="quarter" idx="22"/>
          </p:nvPr>
        </p:nvSpPr>
        <p:spPr>
          <a:xfrm>
            <a:off x="477426" y="4204181"/>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35"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19" name="Text Placeholder 5"/>
          <p:cNvSpPr>
            <a:spLocks noGrp="1"/>
          </p:cNvSpPr>
          <p:nvPr>
            <p:ph type="body" sz="quarter" idx="10"/>
          </p:nvPr>
        </p:nvSpPr>
        <p:spPr>
          <a:xfrm>
            <a:off x="152399" y="662801"/>
            <a:ext cx="8286751"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Tree>
    <p:extLst>
      <p:ext uri="{BB962C8B-B14F-4D97-AF65-F5344CB8AC3E}">
        <p14:creationId xmlns:p14="http://schemas.microsoft.com/office/powerpoint/2010/main" val="146148607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cxnSp>
        <p:nvCxnSpPr>
          <p:cNvPr id="4" name="Straight Connector 3"/>
          <p:cNvCxnSpPr/>
          <p:nvPr userDrawn="1"/>
        </p:nvCxnSpPr>
        <p:spPr bwMode="auto">
          <a:xfrm>
            <a:off x="2514600" y="4876800"/>
            <a:ext cx="0" cy="684213"/>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itle 10"/>
          <p:cNvSpPr>
            <a:spLocks noGrp="1"/>
          </p:cNvSpPr>
          <p:nvPr>
            <p:ph type="title"/>
          </p:nvPr>
        </p:nvSpPr>
        <p:spPr>
          <a:xfrm>
            <a:off x="2647950" y="5028406"/>
            <a:ext cx="5334000" cy="381000"/>
          </a:xfrm>
          <a:prstGeom prst="rect">
            <a:avLst/>
          </a:prstGeom>
        </p:spPr>
        <p:txBody>
          <a:bodyPr anchor="ctr"/>
          <a:lstStyle>
            <a:lvl1pPr algn="l">
              <a:defRPr sz="2600" b="1">
                <a:solidFill>
                  <a:schemeClr val="tx1"/>
                </a:solidFill>
                <a:latin typeface="Book Antiqua" pitchFamily="18"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6776037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2" name="Content Placeholder 16"/>
          <p:cNvSpPr>
            <a:spLocks noGrp="1"/>
          </p:cNvSpPr>
          <p:nvPr>
            <p:ph sz="quarter" idx="10"/>
          </p:nvPr>
        </p:nvSpPr>
        <p:spPr>
          <a:xfrm>
            <a:off x="3362324" y="6139655"/>
            <a:ext cx="4637074" cy="304800"/>
          </a:xfrm>
          <a:prstGeom prst="rect">
            <a:avLst/>
          </a:prstGeom>
        </p:spPr>
        <p:txBody>
          <a:bodyPr/>
          <a:lstStyle>
            <a:lvl1pPr algn="l">
              <a:buNone/>
              <a:defRPr sz="1500" b="1" cap="none" baseline="0">
                <a:solidFill>
                  <a:schemeClr val="bg1"/>
                </a:solidFill>
                <a:latin typeface="Book Antiqua" pitchFamily="18" charset="0"/>
                <a:cs typeface="Arial" pitchFamily="34" charset="0"/>
              </a:defRPr>
            </a:lvl1pPr>
          </a:lstStyle>
          <a:p>
            <a:pPr lvl="0"/>
            <a:r>
              <a:rPr lang="en-US" dirty="0" smtClean="0"/>
              <a:t>Click to edit Master text styles</a:t>
            </a:r>
          </a:p>
        </p:txBody>
      </p:sp>
      <p:cxnSp>
        <p:nvCxnSpPr>
          <p:cNvPr id="15" name="Straight Connector 14"/>
          <p:cNvCxnSpPr/>
          <p:nvPr userDrawn="1"/>
        </p:nvCxnSpPr>
        <p:spPr bwMode="auto">
          <a:xfrm>
            <a:off x="3095625" y="5723532"/>
            <a:ext cx="0" cy="684213"/>
          </a:xfrm>
          <a:prstGeom prst="line">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itle 10"/>
          <p:cNvSpPr>
            <a:spLocks noGrp="1"/>
          </p:cNvSpPr>
          <p:nvPr>
            <p:ph type="title"/>
          </p:nvPr>
        </p:nvSpPr>
        <p:spPr>
          <a:xfrm>
            <a:off x="3362324" y="5701504"/>
            <a:ext cx="4905375" cy="381000"/>
          </a:xfrm>
          <a:prstGeom prst="rect">
            <a:avLst/>
          </a:prstGeom>
        </p:spPr>
        <p:txBody>
          <a:bodyPr anchor="ctr"/>
          <a:lstStyle>
            <a:lvl1pPr algn="l">
              <a:defRPr sz="2000" b="1">
                <a:solidFill>
                  <a:schemeClr val="bg1"/>
                </a:solidFill>
                <a:latin typeface="Book Antiqua" pitchFamily="18"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6554609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cxnSp>
        <p:nvCxnSpPr>
          <p:cNvPr id="15" name="Straight Connector 14"/>
          <p:cNvCxnSpPr/>
          <p:nvPr userDrawn="1"/>
        </p:nvCxnSpPr>
        <p:spPr bwMode="auto">
          <a:xfrm>
            <a:off x="3095625" y="5723532"/>
            <a:ext cx="0" cy="684213"/>
          </a:xfrm>
          <a:prstGeom prst="line">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Title 10"/>
          <p:cNvSpPr>
            <a:spLocks noGrp="1"/>
          </p:cNvSpPr>
          <p:nvPr>
            <p:ph type="title"/>
          </p:nvPr>
        </p:nvSpPr>
        <p:spPr>
          <a:xfrm>
            <a:off x="3362324" y="5834854"/>
            <a:ext cx="4905375" cy="381000"/>
          </a:xfrm>
          <a:prstGeom prst="rect">
            <a:avLst/>
          </a:prstGeom>
        </p:spPr>
        <p:txBody>
          <a:bodyPr anchor="ctr"/>
          <a:lstStyle>
            <a:lvl1pPr algn="l">
              <a:defRPr sz="2000" b="1">
                <a:solidFill>
                  <a:schemeClr val="bg1"/>
                </a:solidFill>
                <a:latin typeface="Book Antiqua" pitchFamily="18"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68665871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650713"/>
            <a:ext cx="8503920" cy="557784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smtClean="0"/>
              <a:t>Click to edit Master text styles</a:t>
            </a:r>
          </a:p>
        </p:txBody>
      </p:sp>
      <p:sp>
        <p:nvSpPr>
          <p:cNvPr id="9"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60518352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Header, Content">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7" name="Content Placeholder 2"/>
          <p:cNvSpPr>
            <a:spLocks noGrp="1"/>
          </p:cNvSpPr>
          <p:nvPr>
            <p:ph idx="1"/>
          </p:nvPr>
        </p:nvSpPr>
        <p:spPr>
          <a:xfrm>
            <a:off x="152399" y="1200150"/>
            <a:ext cx="8229600" cy="481655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5"/>
          <p:cNvSpPr>
            <a:spLocks noGrp="1"/>
          </p:cNvSpPr>
          <p:nvPr>
            <p:ph type="body" sz="quarter" idx="10"/>
          </p:nvPr>
        </p:nvSpPr>
        <p:spPr>
          <a:xfrm>
            <a:off x="152399" y="662801"/>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0"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196343477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Header, Content">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152399" y="135148"/>
            <a:ext cx="8823960" cy="381000"/>
          </a:xfrm>
          <a:prstGeom prst="rect">
            <a:avLst/>
          </a:prstGeom>
          <a:noFill/>
          <a:ln>
            <a:noFill/>
          </a:ln>
          <a:extLst/>
        </p:spPr>
        <p:txBody>
          <a:bodyPr/>
          <a:lstStyle/>
          <a:p>
            <a:pPr lvl="0"/>
            <a:r>
              <a:rPr lang="en-US" smtClean="0"/>
              <a:t>Click to edit Master title style</a:t>
            </a:r>
            <a:endParaRPr lang="en-US" dirty="0" smtClean="0"/>
          </a:p>
        </p:txBody>
      </p:sp>
      <p:sp>
        <p:nvSpPr>
          <p:cNvPr id="7" name="Content Placeholder 2"/>
          <p:cNvSpPr>
            <a:spLocks noGrp="1"/>
          </p:cNvSpPr>
          <p:nvPr>
            <p:ph idx="1"/>
          </p:nvPr>
        </p:nvSpPr>
        <p:spPr>
          <a:xfrm>
            <a:off x="152399" y="1189517"/>
            <a:ext cx="8412480" cy="5083692"/>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5"/>
          <p:cNvSpPr>
            <a:spLocks noGrp="1"/>
          </p:cNvSpPr>
          <p:nvPr>
            <p:ph type="body" sz="quarter" idx="10"/>
          </p:nvPr>
        </p:nvSpPr>
        <p:spPr>
          <a:xfrm>
            <a:off x="152399" y="652168"/>
            <a:ext cx="8412480"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smtClean="0"/>
              <a:t>Click to edit Master text styles</a:t>
            </a:r>
          </a:p>
        </p:txBody>
      </p:sp>
      <p:sp>
        <p:nvSpPr>
          <p:cNvPr id="10" name="Text Placeholder 8"/>
          <p:cNvSpPr>
            <a:spLocks noGrp="1"/>
          </p:cNvSpPr>
          <p:nvPr>
            <p:ph type="body" sz="quarter" idx="11"/>
          </p:nvPr>
        </p:nvSpPr>
        <p:spPr>
          <a:xfrm>
            <a:off x="15239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smtClean="0"/>
              <a:t>Click to edit Master text styles</a:t>
            </a:r>
          </a:p>
        </p:txBody>
      </p:sp>
    </p:spTree>
    <p:extLst>
      <p:ext uri="{BB962C8B-B14F-4D97-AF65-F5344CB8AC3E}">
        <p14:creationId xmlns:p14="http://schemas.microsoft.com/office/powerpoint/2010/main" val="181423350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ubtitle, Content-Centered">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160020" y="652132"/>
            <a:ext cx="8284464" cy="304800"/>
          </a:xfrm>
          <a:prstGeom prst="rect">
            <a:avLst/>
          </a:prstGeom>
        </p:spPr>
        <p:txBody>
          <a:bodyPr/>
          <a:lstStyle>
            <a:lvl1pPr marL="0" indent="0" algn="l">
              <a:buNone/>
              <a:defRPr sz="1200">
                <a:latin typeface="Book Antiqua" pitchFamily="18" charset="0"/>
                <a:ea typeface="Tahoma" pitchFamily="34" charset="0"/>
                <a:cs typeface="Tahoma" pitchFamily="34" charset="0"/>
              </a:defRPr>
            </a:lvl1pPr>
          </a:lstStyle>
          <a:p>
            <a:pPr lvl="0"/>
            <a:r>
              <a:rPr lang="en-US" smtClean="0"/>
              <a:t>Click to edit Master text styles</a:t>
            </a:r>
          </a:p>
        </p:txBody>
      </p:sp>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lvl1pPr>
              <a:defRPr>
                <a:latin typeface="Book Antiqua" pitchFamily="18" charset="0"/>
                <a:ea typeface="Tahoma" pitchFamily="34" charset="0"/>
                <a:cs typeface="Tahoma" pitchFamily="34" charset="0"/>
              </a:defRPr>
            </a:lvl1pPr>
          </a:lstStyle>
          <a:p>
            <a:pPr lvl="0"/>
            <a:r>
              <a:rPr lang="en-US" smtClean="0"/>
              <a:t>Click to edit Master title style</a:t>
            </a:r>
            <a:endParaRPr lang="en-US" dirty="0" smtClean="0"/>
          </a:p>
        </p:txBody>
      </p:sp>
      <p:sp>
        <p:nvSpPr>
          <p:cNvPr id="9" name="Content Placeholder 2"/>
          <p:cNvSpPr>
            <a:spLocks noGrp="1"/>
          </p:cNvSpPr>
          <p:nvPr>
            <p:ph idx="1"/>
          </p:nvPr>
        </p:nvSpPr>
        <p:spPr>
          <a:xfrm>
            <a:off x="1600200" y="1066753"/>
            <a:ext cx="5943600" cy="5217091"/>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smtClean="0"/>
              <a:t>Click to edit Master text styles</a:t>
            </a:r>
          </a:p>
        </p:txBody>
      </p:sp>
    </p:spTree>
    <p:extLst>
      <p:ext uri="{BB962C8B-B14F-4D97-AF65-F5344CB8AC3E}">
        <p14:creationId xmlns:p14="http://schemas.microsoft.com/office/powerpoint/2010/main" val="381355627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Content-Centere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smtClean="0"/>
              <a:t>Click to edit Master title style</a:t>
            </a:r>
            <a:endParaRPr lang="en-US" dirty="0" smtClean="0"/>
          </a:p>
        </p:txBody>
      </p:sp>
      <p:sp>
        <p:nvSpPr>
          <p:cNvPr id="12" name="Content Placeholder 2"/>
          <p:cNvSpPr>
            <a:spLocks noGrp="1"/>
          </p:cNvSpPr>
          <p:nvPr>
            <p:ph idx="1"/>
          </p:nvPr>
        </p:nvSpPr>
        <p:spPr>
          <a:xfrm>
            <a:off x="1600200" y="1180213"/>
            <a:ext cx="5943600" cy="5061099"/>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5"/>
          <p:cNvSpPr>
            <a:spLocks noGrp="1"/>
          </p:cNvSpPr>
          <p:nvPr>
            <p:ph type="body" sz="quarter" idx="10"/>
          </p:nvPr>
        </p:nvSpPr>
        <p:spPr>
          <a:xfrm>
            <a:off x="1600200" y="641535"/>
            <a:ext cx="5943600"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smtClean="0"/>
              <a:t>Click to edit Master text styles</a:t>
            </a:r>
          </a:p>
        </p:txBody>
      </p:sp>
      <p:sp>
        <p:nvSpPr>
          <p:cNvPr id="6"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smtClean="0"/>
              <a:t>Click to edit Master text styles</a:t>
            </a:r>
          </a:p>
        </p:txBody>
      </p:sp>
    </p:spTree>
    <p:extLst>
      <p:ext uri="{BB962C8B-B14F-4D97-AF65-F5344CB8AC3E}">
        <p14:creationId xmlns:p14="http://schemas.microsoft.com/office/powerpoint/2010/main" val="28634150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ubtitle, 2 Content-Vertica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smtClean="0"/>
              <a:t>Click to edit Master title style</a:t>
            </a:r>
            <a:endParaRPr lang="en-US" dirty="0" smtClean="0"/>
          </a:p>
        </p:txBody>
      </p:sp>
      <p:sp>
        <p:nvSpPr>
          <p:cNvPr id="12" name="Content Placeholder 2"/>
          <p:cNvSpPr>
            <a:spLocks noGrp="1"/>
          </p:cNvSpPr>
          <p:nvPr>
            <p:ph idx="1"/>
          </p:nvPr>
        </p:nvSpPr>
        <p:spPr>
          <a:xfrm>
            <a:off x="171450" y="1063259"/>
            <a:ext cx="4023360" cy="5178053"/>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2"/>
          </p:nvPr>
        </p:nvSpPr>
        <p:spPr>
          <a:xfrm>
            <a:off x="4354068" y="1063259"/>
            <a:ext cx="4023360" cy="5178053"/>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smtClean="0"/>
              <a:t>Click to edit Master text styles</a:t>
            </a:r>
          </a:p>
        </p:txBody>
      </p:sp>
      <p:sp>
        <p:nvSpPr>
          <p:cNvPr id="9" name="Content Placeholder 7"/>
          <p:cNvSpPr>
            <a:spLocks noGrp="1"/>
          </p:cNvSpPr>
          <p:nvPr>
            <p:ph sz="quarter" idx="13"/>
          </p:nvPr>
        </p:nvSpPr>
        <p:spPr>
          <a:xfrm>
            <a:off x="152399" y="652132"/>
            <a:ext cx="8412480" cy="304800"/>
          </a:xfrm>
          <a:prstGeom prst="rect">
            <a:avLst/>
          </a:prstGeom>
        </p:spPr>
        <p:txBody>
          <a:bodyPr/>
          <a:lstStyle>
            <a:lvl1pPr marL="0" indent="0" algn="l">
              <a:buNone/>
              <a:defRPr sz="1200">
                <a:latin typeface="Book Antiqua" pitchFamily="18" charset="0"/>
                <a:ea typeface="Tahoma" pitchFamily="34" charset="0"/>
                <a:cs typeface="Tahoma" pitchFamily="34" charset="0"/>
              </a:defRPr>
            </a:lvl1pPr>
          </a:lstStyle>
          <a:p>
            <a:pPr lvl="0"/>
            <a:r>
              <a:rPr lang="en-US" smtClean="0"/>
              <a:t>Click to edit Master text styles</a:t>
            </a:r>
          </a:p>
        </p:txBody>
      </p:sp>
    </p:spTree>
    <p:extLst>
      <p:ext uri="{BB962C8B-B14F-4D97-AF65-F5344CB8AC3E}">
        <p14:creationId xmlns:p14="http://schemas.microsoft.com/office/powerpoint/2010/main" val="43656681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Header, 2 Content-Vertica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smtClean="0"/>
              <a:t>Click to edit Master title style</a:t>
            </a:r>
            <a:endParaRPr lang="en-US" dirty="0" smtClean="0"/>
          </a:p>
        </p:txBody>
      </p:sp>
      <p:sp>
        <p:nvSpPr>
          <p:cNvPr id="12" name="Content Placeholder 2"/>
          <p:cNvSpPr>
            <a:spLocks noGrp="1"/>
          </p:cNvSpPr>
          <p:nvPr>
            <p:ph idx="1"/>
          </p:nvPr>
        </p:nvSpPr>
        <p:spPr>
          <a:xfrm>
            <a:off x="171450" y="1167143"/>
            <a:ext cx="4023360" cy="512064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2"/>
          </p:nvPr>
        </p:nvSpPr>
        <p:spPr>
          <a:xfrm>
            <a:off x="4354068" y="1167143"/>
            <a:ext cx="4023360" cy="512064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5"/>
          <p:cNvSpPr>
            <a:spLocks noGrp="1"/>
          </p:cNvSpPr>
          <p:nvPr>
            <p:ph type="body" sz="quarter" idx="10"/>
          </p:nvPr>
        </p:nvSpPr>
        <p:spPr>
          <a:xfrm>
            <a:off x="152399" y="641535"/>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smtClean="0"/>
              <a:t>Click to edit Master text styles</a:t>
            </a:r>
          </a:p>
        </p:txBody>
      </p:sp>
      <p:sp>
        <p:nvSpPr>
          <p:cNvPr id="7"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smtClean="0"/>
              <a:t>Click to edit Master text styles</a:t>
            </a:r>
          </a:p>
        </p:txBody>
      </p:sp>
    </p:spTree>
    <p:extLst>
      <p:ext uri="{BB962C8B-B14F-4D97-AF65-F5344CB8AC3E}">
        <p14:creationId xmlns:p14="http://schemas.microsoft.com/office/powerpoint/2010/main" val="188141541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Header, Callout, 2 Content-Vertica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smtClean="0"/>
              <a:t>Click to edit Master title style</a:t>
            </a:r>
            <a:endParaRPr lang="en-US" dirty="0" smtClean="0"/>
          </a:p>
        </p:txBody>
      </p:sp>
      <p:sp>
        <p:nvSpPr>
          <p:cNvPr id="12" name="Content Placeholder 2"/>
          <p:cNvSpPr>
            <a:spLocks noGrp="1"/>
          </p:cNvSpPr>
          <p:nvPr>
            <p:ph idx="1"/>
          </p:nvPr>
        </p:nvSpPr>
        <p:spPr>
          <a:xfrm>
            <a:off x="152399" y="1813520"/>
            <a:ext cx="4023360" cy="4406527"/>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2"/>
          </p:nvPr>
        </p:nvSpPr>
        <p:spPr>
          <a:xfrm>
            <a:off x="4392168" y="1813520"/>
            <a:ext cx="4023360" cy="4406527"/>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5"/>
          <p:cNvSpPr>
            <a:spLocks noGrp="1"/>
          </p:cNvSpPr>
          <p:nvPr>
            <p:ph type="body" sz="quarter" idx="13"/>
          </p:nvPr>
        </p:nvSpPr>
        <p:spPr>
          <a:xfrm>
            <a:off x="152399" y="1206611"/>
            <a:ext cx="4023360" cy="495300"/>
          </a:xfrm>
          <a:prstGeom prst="rect">
            <a:avLst/>
          </a:prstGeom>
        </p:spPr>
        <p:txBody>
          <a:bodyPr vert="horz" anchor="ctr"/>
          <a:lstStyle>
            <a:lvl1pPr marL="0" indent="0" algn="ctr">
              <a:buNone/>
              <a:defRPr sz="135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smtClean="0"/>
              <a:t>Click to edit Master text styles</a:t>
            </a:r>
          </a:p>
        </p:txBody>
      </p:sp>
      <p:sp>
        <p:nvSpPr>
          <p:cNvPr id="8" name="Text Placeholder 5"/>
          <p:cNvSpPr>
            <a:spLocks noGrp="1"/>
          </p:cNvSpPr>
          <p:nvPr>
            <p:ph type="body" sz="quarter" idx="14"/>
          </p:nvPr>
        </p:nvSpPr>
        <p:spPr>
          <a:xfrm>
            <a:off x="4392168" y="1206611"/>
            <a:ext cx="4023360" cy="495300"/>
          </a:xfrm>
          <a:prstGeom prst="rect">
            <a:avLst/>
          </a:prstGeom>
        </p:spPr>
        <p:txBody>
          <a:bodyPr vert="horz" anchor="ctr"/>
          <a:lstStyle>
            <a:lvl1pPr marL="0" indent="0" algn="ctr">
              <a:buNone/>
              <a:defRPr sz="135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smtClean="0"/>
              <a:t>Click to edit Master text styles</a:t>
            </a:r>
          </a:p>
        </p:txBody>
      </p:sp>
      <p:sp>
        <p:nvSpPr>
          <p:cNvPr id="11" name="Text Placeholder 5"/>
          <p:cNvSpPr>
            <a:spLocks noGrp="1"/>
          </p:cNvSpPr>
          <p:nvPr>
            <p:ph type="body" sz="quarter" idx="10"/>
          </p:nvPr>
        </p:nvSpPr>
        <p:spPr>
          <a:xfrm>
            <a:off x="152399" y="652168"/>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smtClean="0"/>
              <a:t>Click to edit Master text styles</a:t>
            </a:r>
          </a:p>
        </p:txBody>
      </p:sp>
      <p:sp>
        <p:nvSpPr>
          <p:cNvPr id="10"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smtClean="0"/>
              <a:t>Click to edit Master text styles</a:t>
            </a:r>
          </a:p>
        </p:txBody>
      </p:sp>
      <p:sp>
        <p:nvSpPr>
          <p:cNvPr id="15" name="Line 13"/>
          <p:cNvSpPr>
            <a:spLocks noChangeShapeType="1"/>
          </p:cNvSpPr>
          <p:nvPr/>
        </p:nvSpPr>
        <p:spPr bwMode="auto">
          <a:xfrm>
            <a:off x="163403" y="1701911"/>
            <a:ext cx="4005072"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prstClr val="black"/>
              </a:solidFill>
            </a:endParaRPr>
          </a:p>
        </p:txBody>
      </p:sp>
      <p:sp>
        <p:nvSpPr>
          <p:cNvPr id="16" name="Line 13"/>
          <p:cNvSpPr>
            <a:spLocks noChangeShapeType="1"/>
          </p:cNvSpPr>
          <p:nvPr/>
        </p:nvSpPr>
        <p:spPr bwMode="auto">
          <a:xfrm>
            <a:off x="4394822" y="1701911"/>
            <a:ext cx="4005072"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prstClr val="black"/>
              </a:solidFill>
            </a:endParaRPr>
          </a:p>
        </p:txBody>
      </p:sp>
    </p:spTree>
    <p:extLst>
      <p:ext uri="{BB962C8B-B14F-4D97-AF65-F5344CB8AC3E}">
        <p14:creationId xmlns:p14="http://schemas.microsoft.com/office/powerpoint/2010/main" val="371228835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Callout, 2 Content-Vertical">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160020" y="635772"/>
            <a:ext cx="4002405"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smtClean="0"/>
              <a:t>Click to edit Master text styles</a:t>
            </a:r>
          </a:p>
        </p:txBody>
      </p:sp>
      <p:sp>
        <p:nvSpPr>
          <p:cNvPr id="6" name="Text Placeholder 5"/>
          <p:cNvSpPr>
            <a:spLocks noGrp="1"/>
          </p:cNvSpPr>
          <p:nvPr>
            <p:ph type="body" sz="quarter" idx="11"/>
          </p:nvPr>
        </p:nvSpPr>
        <p:spPr>
          <a:xfrm>
            <a:off x="4389121" y="635772"/>
            <a:ext cx="4030979"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smtClean="0"/>
              <a:t>Click to edit Master text styles</a:t>
            </a:r>
          </a:p>
        </p:txBody>
      </p:sp>
      <p:sp>
        <p:nvSpPr>
          <p:cNvPr id="8"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smtClean="0"/>
              <a:t>Click to edit Master title style</a:t>
            </a:r>
            <a:endParaRPr lang="en-US" dirty="0" smtClean="0"/>
          </a:p>
        </p:txBody>
      </p:sp>
      <p:sp>
        <p:nvSpPr>
          <p:cNvPr id="9" name="Content Placeholder 2"/>
          <p:cNvSpPr>
            <a:spLocks noGrp="1"/>
          </p:cNvSpPr>
          <p:nvPr>
            <p:ph idx="1"/>
          </p:nvPr>
        </p:nvSpPr>
        <p:spPr>
          <a:xfrm>
            <a:off x="160020" y="1244216"/>
            <a:ext cx="4001447" cy="4954565"/>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2"/>
          <p:cNvSpPr>
            <a:spLocks noGrp="1"/>
          </p:cNvSpPr>
          <p:nvPr>
            <p:ph idx="13"/>
          </p:nvPr>
        </p:nvSpPr>
        <p:spPr>
          <a:xfrm>
            <a:off x="4418653" y="1244216"/>
            <a:ext cx="4001447" cy="4954565"/>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8"/>
          <p:cNvSpPr>
            <a:spLocks noGrp="1"/>
          </p:cNvSpPr>
          <p:nvPr>
            <p:ph type="body" sz="quarter" idx="14"/>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smtClean="0"/>
              <a:t>Click to edit Master text styles</a:t>
            </a:r>
          </a:p>
        </p:txBody>
      </p:sp>
      <p:sp>
        <p:nvSpPr>
          <p:cNvPr id="12" name="Line 13"/>
          <p:cNvSpPr>
            <a:spLocks noChangeShapeType="1"/>
          </p:cNvSpPr>
          <p:nvPr/>
        </p:nvSpPr>
        <p:spPr bwMode="auto">
          <a:xfrm>
            <a:off x="163402" y="1130152"/>
            <a:ext cx="3995129"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prstClr val="black"/>
              </a:solidFill>
            </a:endParaRPr>
          </a:p>
        </p:txBody>
      </p:sp>
      <p:sp>
        <p:nvSpPr>
          <p:cNvPr id="13" name="Line 13"/>
          <p:cNvSpPr>
            <a:spLocks noChangeShapeType="1"/>
          </p:cNvSpPr>
          <p:nvPr/>
        </p:nvSpPr>
        <p:spPr bwMode="auto">
          <a:xfrm>
            <a:off x="4410724" y="1130152"/>
            <a:ext cx="3995129"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prstClr val="black"/>
              </a:solidFill>
            </a:endParaRPr>
          </a:p>
        </p:txBody>
      </p:sp>
    </p:spTree>
    <p:extLst>
      <p:ext uri="{BB962C8B-B14F-4D97-AF65-F5344CB8AC3E}">
        <p14:creationId xmlns:p14="http://schemas.microsoft.com/office/powerpoint/2010/main" val="196814170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2 Content-Horizonta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52399" y="135148"/>
            <a:ext cx="8823960" cy="381000"/>
          </a:xfrm>
          <a:prstGeom prst="rect">
            <a:avLst/>
          </a:prstGeom>
          <a:noFill/>
          <a:ln>
            <a:noFill/>
          </a:ln>
          <a:extLst/>
        </p:spPr>
        <p:txBody>
          <a:bodyPr/>
          <a:lstStyle/>
          <a:p>
            <a:pPr lvl="0"/>
            <a:r>
              <a:rPr lang="en-US" smtClean="0"/>
              <a:t>Click to edit Master title style</a:t>
            </a:r>
            <a:endParaRPr lang="en-US" dirty="0" smtClean="0"/>
          </a:p>
        </p:txBody>
      </p:sp>
      <p:sp>
        <p:nvSpPr>
          <p:cNvPr id="7"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smtClean="0"/>
              <a:t>Click to edit Master text styles</a:t>
            </a:r>
          </a:p>
        </p:txBody>
      </p:sp>
      <p:sp>
        <p:nvSpPr>
          <p:cNvPr id="9" name="Content Placeholder 2"/>
          <p:cNvSpPr>
            <a:spLocks noGrp="1"/>
          </p:cNvSpPr>
          <p:nvPr>
            <p:ph idx="1"/>
          </p:nvPr>
        </p:nvSpPr>
        <p:spPr>
          <a:xfrm>
            <a:off x="152399" y="652792"/>
            <a:ext cx="8229600" cy="274320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2"/>
          </p:nvPr>
        </p:nvSpPr>
        <p:spPr>
          <a:xfrm>
            <a:off x="152399" y="3508078"/>
            <a:ext cx="8229600" cy="274320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892295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Header, 2 Content-Horizonta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52399" y="135148"/>
            <a:ext cx="8823960" cy="381000"/>
          </a:xfrm>
          <a:prstGeom prst="rect">
            <a:avLst/>
          </a:prstGeom>
          <a:noFill/>
          <a:ln>
            <a:noFill/>
          </a:ln>
          <a:extLst/>
        </p:spPr>
        <p:txBody>
          <a:bodyPr/>
          <a:lstStyle/>
          <a:p>
            <a:pPr lvl="0"/>
            <a:r>
              <a:rPr lang="en-US" smtClean="0"/>
              <a:t>Click to edit Master title style</a:t>
            </a:r>
            <a:endParaRPr lang="en-US" dirty="0" smtClean="0"/>
          </a:p>
        </p:txBody>
      </p:sp>
      <p:sp>
        <p:nvSpPr>
          <p:cNvPr id="8" name="Text Placeholder 5"/>
          <p:cNvSpPr>
            <a:spLocks noGrp="1"/>
          </p:cNvSpPr>
          <p:nvPr>
            <p:ph type="body" sz="quarter" idx="10"/>
          </p:nvPr>
        </p:nvSpPr>
        <p:spPr>
          <a:xfrm>
            <a:off x="152399" y="641535"/>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smtClean="0"/>
              <a:t>Click to edit Master text styles</a:t>
            </a:r>
          </a:p>
        </p:txBody>
      </p:sp>
      <p:sp>
        <p:nvSpPr>
          <p:cNvPr id="7"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smtClean="0"/>
              <a:t>Click to edit Master text styles</a:t>
            </a:r>
          </a:p>
        </p:txBody>
      </p:sp>
      <p:sp>
        <p:nvSpPr>
          <p:cNvPr id="9" name="Content Placeholder 2"/>
          <p:cNvSpPr>
            <a:spLocks noGrp="1"/>
          </p:cNvSpPr>
          <p:nvPr>
            <p:ph idx="1"/>
          </p:nvPr>
        </p:nvSpPr>
        <p:spPr>
          <a:xfrm>
            <a:off x="152399" y="1185085"/>
            <a:ext cx="8229600" cy="2440615"/>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2"/>
          </p:nvPr>
        </p:nvSpPr>
        <p:spPr>
          <a:xfrm>
            <a:off x="152399" y="3750640"/>
            <a:ext cx="8229600" cy="2441448"/>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6384683"/>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3 Arrow Highlight">
    <p:spTree>
      <p:nvGrpSpPr>
        <p:cNvPr id="1" name=""/>
        <p:cNvGrpSpPr/>
        <p:nvPr/>
      </p:nvGrpSpPr>
      <p:grpSpPr>
        <a:xfrm>
          <a:off x="0" y="0"/>
          <a:ext cx="0" cy="0"/>
          <a:chOff x="0" y="0"/>
          <a:chExt cx="0" cy="0"/>
        </a:xfrm>
      </p:grpSpPr>
      <p:grpSp>
        <p:nvGrpSpPr>
          <p:cNvPr id="10" name="Group 9"/>
          <p:cNvGrpSpPr/>
          <p:nvPr/>
        </p:nvGrpSpPr>
        <p:grpSpPr>
          <a:xfrm>
            <a:off x="267166" y="1041622"/>
            <a:ext cx="2770109" cy="1306292"/>
            <a:chOff x="0" y="0"/>
            <a:chExt cx="6096000" cy="1269999"/>
          </a:xfrm>
          <a:solidFill>
            <a:srgbClr val="1052AC"/>
          </a:solidFill>
          <a:effectLst/>
          <a:scene3d>
            <a:camera prst="orthographicFront"/>
            <a:lightRig rig="flat" dir="t"/>
          </a:scene3d>
        </p:grpSpPr>
        <p:sp>
          <p:nvSpPr>
            <p:cNvPr id="11" name="Rounded Rectangle 12"/>
            <p:cNvSpPr/>
            <p:nvPr/>
          </p:nvSpPr>
          <p:spPr>
            <a:xfrm>
              <a:off x="0" y="0"/>
              <a:ext cx="6096000" cy="1269999"/>
            </a:xfrm>
            <a:prstGeom prst="homePlate">
              <a:avLst/>
            </a:prstGeom>
            <a:solidFill>
              <a:srgbClr val="124B8B"/>
            </a:solidFill>
            <a:ln>
              <a:noFill/>
            </a:ln>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1346200" y="0"/>
              <a:ext cx="4749800" cy="1269999"/>
            </a:xfrm>
            <a:prstGeom prst="homePlate">
              <a:avLst/>
            </a:prstGeom>
            <a:solidFill>
              <a:srgbClr val="124B8B"/>
            </a:solidFill>
            <a:ln>
              <a:noFill/>
            </a:ln>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a:lnSpc>
                  <a:spcPct val="90000"/>
                </a:lnSpc>
                <a:spcAft>
                  <a:spcPct val="35000"/>
                </a:spcAft>
                <a:defRPr/>
              </a:pPr>
              <a:endParaRPr lang="en-US" sz="26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p:txBody>
        </p:sp>
      </p:grpSp>
      <p:grpSp>
        <p:nvGrpSpPr>
          <p:cNvPr id="13" name="Group 12"/>
          <p:cNvGrpSpPr/>
          <p:nvPr/>
        </p:nvGrpSpPr>
        <p:grpSpPr>
          <a:xfrm>
            <a:off x="267166" y="2680916"/>
            <a:ext cx="2770109" cy="1306292"/>
            <a:chOff x="0" y="0"/>
            <a:chExt cx="6096000" cy="1269999"/>
          </a:xfrm>
          <a:solidFill>
            <a:srgbClr val="1052AC"/>
          </a:solidFill>
          <a:effectLst/>
          <a:scene3d>
            <a:camera prst="orthographicFront"/>
            <a:lightRig rig="flat" dir="t"/>
          </a:scene3d>
        </p:grpSpPr>
        <p:sp>
          <p:nvSpPr>
            <p:cNvPr id="14" name="Rounded Rectangle 12"/>
            <p:cNvSpPr/>
            <p:nvPr/>
          </p:nvSpPr>
          <p:spPr>
            <a:xfrm>
              <a:off x="0" y="0"/>
              <a:ext cx="6096000" cy="1269999"/>
            </a:xfrm>
            <a:prstGeom prst="homePlate">
              <a:avLst/>
            </a:prstGeom>
            <a:solidFill>
              <a:srgbClr val="124B8B"/>
            </a:solid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ounded Rectangle 4"/>
            <p:cNvSpPr/>
            <p:nvPr/>
          </p:nvSpPr>
          <p:spPr>
            <a:xfrm>
              <a:off x="1346200" y="0"/>
              <a:ext cx="4749800" cy="1269999"/>
            </a:xfrm>
            <a:prstGeom prst="homePlate">
              <a:avLst/>
            </a:prstGeom>
            <a:solidFill>
              <a:srgbClr val="124B8B"/>
            </a:solid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a:lnSpc>
                  <a:spcPct val="90000"/>
                </a:lnSpc>
                <a:spcAft>
                  <a:spcPct val="35000"/>
                </a:spcAft>
                <a:defRPr/>
              </a:pPr>
              <a:endParaRPr lang="en-US" sz="26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p:txBody>
        </p:sp>
      </p:grpSp>
      <p:grpSp>
        <p:nvGrpSpPr>
          <p:cNvPr id="16" name="Group 15"/>
          <p:cNvGrpSpPr/>
          <p:nvPr/>
        </p:nvGrpSpPr>
        <p:grpSpPr>
          <a:xfrm>
            <a:off x="267166" y="4334787"/>
            <a:ext cx="2770109" cy="1306292"/>
            <a:chOff x="0" y="0"/>
            <a:chExt cx="6096000" cy="1269999"/>
          </a:xfrm>
          <a:solidFill>
            <a:srgbClr val="1052AC"/>
          </a:solidFill>
          <a:effectLst/>
          <a:scene3d>
            <a:camera prst="orthographicFront"/>
            <a:lightRig rig="flat" dir="t"/>
          </a:scene3d>
        </p:grpSpPr>
        <p:sp>
          <p:nvSpPr>
            <p:cNvPr id="17" name="Rounded Rectangle 12"/>
            <p:cNvSpPr/>
            <p:nvPr/>
          </p:nvSpPr>
          <p:spPr>
            <a:xfrm>
              <a:off x="0" y="0"/>
              <a:ext cx="6096000" cy="1269999"/>
            </a:xfrm>
            <a:prstGeom prst="homePlate">
              <a:avLst/>
            </a:prstGeom>
            <a:solidFill>
              <a:srgbClr val="124B8B"/>
            </a:solid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Rounded Rectangle 4"/>
            <p:cNvSpPr/>
            <p:nvPr/>
          </p:nvSpPr>
          <p:spPr>
            <a:xfrm>
              <a:off x="1346200" y="0"/>
              <a:ext cx="4749800" cy="1269999"/>
            </a:xfrm>
            <a:prstGeom prst="homePlate">
              <a:avLst/>
            </a:prstGeom>
            <a:solidFill>
              <a:srgbClr val="124B8B"/>
            </a:solid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a:lnSpc>
                  <a:spcPct val="90000"/>
                </a:lnSpc>
                <a:spcAft>
                  <a:spcPct val="35000"/>
                </a:spcAft>
                <a:defRPr/>
              </a:pPr>
              <a:endParaRPr lang="en-US" sz="26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p:txBody>
        </p:sp>
      </p:grpSp>
      <p:sp>
        <p:nvSpPr>
          <p:cNvPr id="4"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smtClean="0"/>
              <a:t>Click to edit Master title style</a:t>
            </a:r>
            <a:endParaRPr lang="en-US" dirty="0" smtClean="0"/>
          </a:p>
        </p:txBody>
      </p:sp>
      <p:sp>
        <p:nvSpPr>
          <p:cNvPr id="22" name="Content Placeholder 32"/>
          <p:cNvSpPr>
            <a:spLocks noGrp="1"/>
          </p:cNvSpPr>
          <p:nvPr>
            <p:ph sz="quarter" idx="12"/>
          </p:nvPr>
        </p:nvSpPr>
        <p:spPr>
          <a:xfrm>
            <a:off x="3152775" y="1041621"/>
            <a:ext cx="5267325" cy="1246761"/>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23" name="Content Placeholder 32"/>
          <p:cNvSpPr>
            <a:spLocks noGrp="1"/>
          </p:cNvSpPr>
          <p:nvPr>
            <p:ph sz="quarter" idx="15"/>
          </p:nvPr>
        </p:nvSpPr>
        <p:spPr>
          <a:xfrm>
            <a:off x="477426" y="1174237"/>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24" name="Content Placeholder 32"/>
          <p:cNvSpPr>
            <a:spLocks noGrp="1"/>
          </p:cNvSpPr>
          <p:nvPr>
            <p:ph sz="quarter" idx="16"/>
          </p:nvPr>
        </p:nvSpPr>
        <p:spPr>
          <a:xfrm>
            <a:off x="3152774" y="2531270"/>
            <a:ext cx="5267325" cy="1576388"/>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25" name="Content Placeholder 32"/>
          <p:cNvSpPr>
            <a:spLocks noGrp="1"/>
          </p:cNvSpPr>
          <p:nvPr>
            <p:ph sz="quarter" idx="18"/>
          </p:nvPr>
        </p:nvSpPr>
        <p:spPr>
          <a:xfrm>
            <a:off x="3152775" y="4350545"/>
            <a:ext cx="5267325" cy="1576388"/>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29" name="Content Placeholder 32"/>
          <p:cNvSpPr>
            <a:spLocks noGrp="1"/>
          </p:cNvSpPr>
          <p:nvPr>
            <p:ph sz="quarter" idx="22"/>
          </p:nvPr>
        </p:nvSpPr>
        <p:spPr>
          <a:xfrm>
            <a:off x="477426" y="2813531"/>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34" name="Content Placeholder 32"/>
          <p:cNvSpPr>
            <a:spLocks noGrp="1"/>
          </p:cNvSpPr>
          <p:nvPr>
            <p:ph sz="quarter" idx="23"/>
          </p:nvPr>
        </p:nvSpPr>
        <p:spPr>
          <a:xfrm>
            <a:off x="477426" y="4467402"/>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35"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smtClean="0"/>
              <a:t>Click to edit Master text styles</a:t>
            </a:r>
          </a:p>
        </p:txBody>
      </p:sp>
    </p:spTree>
    <p:extLst>
      <p:ext uri="{BB962C8B-B14F-4D97-AF65-F5344CB8AC3E}">
        <p14:creationId xmlns:p14="http://schemas.microsoft.com/office/powerpoint/2010/main" val="432593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160020" y="609600"/>
            <a:ext cx="8284464" cy="304800"/>
          </a:xfrm>
          <a:prstGeom prst="rect">
            <a:avLst/>
          </a:prstGeom>
        </p:spPr>
        <p:txBody>
          <a:bodyPr/>
          <a:lstStyle>
            <a:lvl1pPr marL="0" indent="0" algn="l">
              <a:buNone/>
              <a:defRPr sz="1200">
                <a:latin typeface="Book Antiqua" pitchFamily="18" charset="0"/>
                <a:ea typeface="Tahoma" pitchFamily="34" charset="0"/>
                <a:cs typeface="Tahoma" pitchFamily="34" charset="0"/>
              </a:defRPr>
            </a:lvl1pPr>
          </a:lstStyle>
          <a:p>
            <a:pPr lvl="0"/>
            <a:r>
              <a:rPr lang="en-US" dirty="0" smtClean="0"/>
              <a:t>Click to edit Master text styles</a:t>
            </a:r>
          </a:p>
        </p:txBody>
      </p:sp>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lvl1pPr>
              <a:defRPr>
                <a:latin typeface="Book Antiqua" pitchFamily="18" charset="0"/>
                <a:ea typeface="Tahoma" pitchFamily="34" charset="0"/>
                <a:cs typeface="Tahoma" pitchFamily="34" charset="0"/>
              </a:defRPr>
            </a:lvl1pPr>
          </a:lstStyle>
          <a:p>
            <a:pPr lvl="0"/>
            <a:r>
              <a:rPr lang="en-US" dirty="0" smtClean="0"/>
              <a:t>Click to edit Master title style</a:t>
            </a:r>
          </a:p>
        </p:txBody>
      </p:sp>
      <p:sp>
        <p:nvSpPr>
          <p:cNvPr id="9" name="Content Placeholder 2"/>
          <p:cNvSpPr>
            <a:spLocks noGrp="1"/>
          </p:cNvSpPr>
          <p:nvPr>
            <p:ph idx="1"/>
          </p:nvPr>
        </p:nvSpPr>
        <p:spPr>
          <a:xfrm>
            <a:off x="1600200" y="1013588"/>
            <a:ext cx="5943600" cy="4983163"/>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21785576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Header, 3 Arrow Highlight">
    <p:spTree>
      <p:nvGrpSpPr>
        <p:cNvPr id="1" name=""/>
        <p:cNvGrpSpPr/>
        <p:nvPr/>
      </p:nvGrpSpPr>
      <p:grpSpPr>
        <a:xfrm>
          <a:off x="0" y="0"/>
          <a:ext cx="0" cy="0"/>
          <a:chOff x="0" y="0"/>
          <a:chExt cx="0" cy="0"/>
        </a:xfrm>
      </p:grpSpPr>
      <p:grpSp>
        <p:nvGrpSpPr>
          <p:cNvPr id="10" name="Group 9"/>
          <p:cNvGrpSpPr/>
          <p:nvPr/>
        </p:nvGrpSpPr>
        <p:grpSpPr>
          <a:xfrm>
            <a:off x="267166" y="1346422"/>
            <a:ext cx="2770109" cy="1306292"/>
            <a:chOff x="0" y="0"/>
            <a:chExt cx="6096000" cy="1269999"/>
          </a:xfrm>
          <a:solidFill>
            <a:srgbClr val="1052AC"/>
          </a:solidFill>
          <a:effectLst/>
          <a:scene3d>
            <a:camera prst="orthographicFront"/>
            <a:lightRig rig="flat" dir="t"/>
          </a:scene3d>
        </p:grpSpPr>
        <p:sp>
          <p:nvSpPr>
            <p:cNvPr id="11" name="Rounded Rectangle 12"/>
            <p:cNvSpPr/>
            <p:nvPr/>
          </p:nvSpPr>
          <p:spPr>
            <a:xfrm>
              <a:off x="0" y="0"/>
              <a:ext cx="6096000" cy="1269999"/>
            </a:xfrm>
            <a:prstGeom prst="homePlate">
              <a:avLst/>
            </a:prstGeom>
            <a:solidFill>
              <a:srgbClr val="124B8B"/>
            </a:solidFill>
            <a:ln>
              <a:noFill/>
            </a:ln>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1346200" y="0"/>
              <a:ext cx="4749800" cy="1269999"/>
            </a:xfrm>
            <a:prstGeom prst="homePlate">
              <a:avLst/>
            </a:prstGeom>
            <a:solidFill>
              <a:srgbClr val="124B8B"/>
            </a:solidFill>
            <a:ln>
              <a:noFill/>
            </a:ln>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a:lnSpc>
                  <a:spcPct val="90000"/>
                </a:lnSpc>
                <a:spcAft>
                  <a:spcPct val="35000"/>
                </a:spcAft>
                <a:defRPr/>
              </a:pPr>
              <a:endParaRPr lang="en-US" sz="26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p:txBody>
        </p:sp>
      </p:grpSp>
      <p:grpSp>
        <p:nvGrpSpPr>
          <p:cNvPr id="13" name="Group 12"/>
          <p:cNvGrpSpPr/>
          <p:nvPr/>
        </p:nvGrpSpPr>
        <p:grpSpPr>
          <a:xfrm>
            <a:off x="267166" y="2985716"/>
            <a:ext cx="2770109" cy="1306292"/>
            <a:chOff x="0" y="0"/>
            <a:chExt cx="6096000" cy="1269999"/>
          </a:xfrm>
          <a:solidFill>
            <a:srgbClr val="1052AC"/>
          </a:solidFill>
          <a:effectLst/>
          <a:scene3d>
            <a:camera prst="orthographicFront"/>
            <a:lightRig rig="flat" dir="t"/>
          </a:scene3d>
        </p:grpSpPr>
        <p:sp>
          <p:nvSpPr>
            <p:cNvPr id="14" name="Rounded Rectangle 12"/>
            <p:cNvSpPr/>
            <p:nvPr/>
          </p:nvSpPr>
          <p:spPr>
            <a:xfrm>
              <a:off x="0" y="0"/>
              <a:ext cx="6096000" cy="1269999"/>
            </a:xfrm>
            <a:prstGeom prst="homePlate">
              <a:avLst/>
            </a:prstGeom>
            <a:solidFill>
              <a:srgbClr val="124B8B"/>
            </a:solid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ounded Rectangle 4"/>
            <p:cNvSpPr/>
            <p:nvPr/>
          </p:nvSpPr>
          <p:spPr>
            <a:xfrm>
              <a:off x="1346200" y="0"/>
              <a:ext cx="4749800" cy="1269999"/>
            </a:xfrm>
            <a:prstGeom prst="homePlate">
              <a:avLst/>
            </a:prstGeom>
            <a:solidFill>
              <a:srgbClr val="124B8B"/>
            </a:solid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a:lnSpc>
                  <a:spcPct val="90000"/>
                </a:lnSpc>
                <a:spcAft>
                  <a:spcPct val="35000"/>
                </a:spcAft>
                <a:defRPr/>
              </a:pPr>
              <a:endParaRPr lang="en-US" sz="26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p:txBody>
        </p:sp>
      </p:grpSp>
      <p:grpSp>
        <p:nvGrpSpPr>
          <p:cNvPr id="16" name="Group 15"/>
          <p:cNvGrpSpPr/>
          <p:nvPr/>
        </p:nvGrpSpPr>
        <p:grpSpPr>
          <a:xfrm>
            <a:off x="267166" y="4782514"/>
            <a:ext cx="2770109" cy="1306292"/>
            <a:chOff x="0" y="0"/>
            <a:chExt cx="6096000" cy="1269999"/>
          </a:xfrm>
          <a:solidFill>
            <a:srgbClr val="1052AC"/>
          </a:solidFill>
          <a:effectLst/>
          <a:scene3d>
            <a:camera prst="orthographicFront"/>
            <a:lightRig rig="flat" dir="t"/>
          </a:scene3d>
        </p:grpSpPr>
        <p:sp>
          <p:nvSpPr>
            <p:cNvPr id="17" name="Rounded Rectangle 12"/>
            <p:cNvSpPr/>
            <p:nvPr/>
          </p:nvSpPr>
          <p:spPr>
            <a:xfrm>
              <a:off x="0" y="0"/>
              <a:ext cx="6096000" cy="1269999"/>
            </a:xfrm>
            <a:prstGeom prst="homePlate">
              <a:avLst/>
            </a:prstGeom>
            <a:solidFill>
              <a:srgbClr val="124B8B"/>
            </a:solid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Rounded Rectangle 4"/>
            <p:cNvSpPr/>
            <p:nvPr/>
          </p:nvSpPr>
          <p:spPr>
            <a:xfrm>
              <a:off x="1346200" y="0"/>
              <a:ext cx="4749800" cy="1269999"/>
            </a:xfrm>
            <a:prstGeom prst="homePlate">
              <a:avLst/>
            </a:prstGeom>
            <a:solidFill>
              <a:srgbClr val="124B8B"/>
            </a:solid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a:lnSpc>
                  <a:spcPct val="90000"/>
                </a:lnSpc>
                <a:spcAft>
                  <a:spcPct val="35000"/>
                </a:spcAft>
                <a:defRPr/>
              </a:pPr>
              <a:endParaRPr lang="en-US" sz="26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p:txBody>
        </p:sp>
      </p:grpSp>
      <p:sp>
        <p:nvSpPr>
          <p:cNvPr id="4"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smtClean="0"/>
              <a:t>Click to edit Master title style</a:t>
            </a:r>
            <a:endParaRPr lang="en-US" dirty="0" smtClean="0"/>
          </a:p>
        </p:txBody>
      </p:sp>
      <p:sp>
        <p:nvSpPr>
          <p:cNvPr id="22" name="Content Placeholder 32"/>
          <p:cNvSpPr>
            <a:spLocks noGrp="1"/>
          </p:cNvSpPr>
          <p:nvPr>
            <p:ph sz="quarter" idx="12"/>
          </p:nvPr>
        </p:nvSpPr>
        <p:spPr>
          <a:xfrm>
            <a:off x="3152775" y="1346421"/>
            <a:ext cx="5267325" cy="1246761"/>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23" name="Content Placeholder 32"/>
          <p:cNvSpPr>
            <a:spLocks noGrp="1"/>
          </p:cNvSpPr>
          <p:nvPr>
            <p:ph sz="quarter" idx="15"/>
          </p:nvPr>
        </p:nvSpPr>
        <p:spPr>
          <a:xfrm>
            <a:off x="477426" y="1479037"/>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24" name="Content Placeholder 32"/>
          <p:cNvSpPr>
            <a:spLocks noGrp="1"/>
          </p:cNvSpPr>
          <p:nvPr>
            <p:ph sz="quarter" idx="16"/>
          </p:nvPr>
        </p:nvSpPr>
        <p:spPr>
          <a:xfrm>
            <a:off x="3152774" y="2836070"/>
            <a:ext cx="5267325" cy="1576388"/>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25" name="Content Placeholder 32"/>
          <p:cNvSpPr>
            <a:spLocks noGrp="1"/>
          </p:cNvSpPr>
          <p:nvPr>
            <p:ph sz="quarter" idx="18"/>
          </p:nvPr>
        </p:nvSpPr>
        <p:spPr>
          <a:xfrm>
            <a:off x="3152775" y="4647466"/>
            <a:ext cx="5267325" cy="1576388"/>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29" name="Content Placeholder 32"/>
          <p:cNvSpPr>
            <a:spLocks noGrp="1"/>
          </p:cNvSpPr>
          <p:nvPr>
            <p:ph sz="quarter" idx="22"/>
          </p:nvPr>
        </p:nvSpPr>
        <p:spPr>
          <a:xfrm>
            <a:off x="477426" y="3118331"/>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34" name="Content Placeholder 32"/>
          <p:cNvSpPr>
            <a:spLocks noGrp="1"/>
          </p:cNvSpPr>
          <p:nvPr>
            <p:ph sz="quarter" idx="23"/>
          </p:nvPr>
        </p:nvSpPr>
        <p:spPr>
          <a:xfrm>
            <a:off x="477426" y="4915130"/>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35"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smtClean="0"/>
              <a:t>Click to edit Master text styles</a:t>
            </a:r>
          </a:p>
        </p:txBody>
      </p:sp>
      <p:sp>
        <p:nvSpPr>
          <p:cNvPr id="19" name="Text Placeholder 5"/>
          <p:cNvSpPr>
            <a:spLocks noGrp="1"/>
          </p:cNvSpPr>
          <p:nvPr>
            <p:ph type="body" sz="quarter" idx="10"/>
          </p:nvPr>
        </p:nvSpPr>
        <p:spPr>
          <a:xfrm>
            <a:off x="152399" y="662801"/>
            <a:ext cx="8286751"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smtClean="0"/>
              <a:t>Click to edit Master text styles</a:t>
            </a:r>
          </a:p>
        </p:txBody>
      </p:sp>
    </p:spTree>
    <p:extLst>
      <p:ext uri="{BB962C8B-B14F-4D97-AF65-F5344CB8AC3E}">
        <p14:creationId xmlns:p14="http://schemas.microsoft.com/office/powerpoint/2010/main" val="182794806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Header, 6 Arrow Highlight">
    <p:spTree>
      <p:nvGrpSpPr>
        <p:cNvPr id="1" name=""/>
        <p:cNvGrpSpPr/>
        <p:nvPr/>
      </p:nvGrpSpPr>
      <p:grpSpPr>
        <a:xfrm>
          <a:off x="0" y="0"/>
          <a:ext cx="0" cy="0"/>
          <a:chOff x="0" y="0"/>
          <a:chExt cx="0" cy="0"/>
        </a:xfrm>
      </p:grpSpPr>
      <p:grpSp>
        <p:nvGrpSpPr>
          <p:cNvPr id="17" name="Group 16"/>
          <p:cNvGrpSpPr/>
          <p:nvPr/>
        </p:nvGrpSpPr>
        <p:grpSpPr>
          <a:xfrm>
            <a:off x="230265" y="1515144"/>
            <a:ext cx="2935201" cy="484632"/>
            <a:chOff x="0" y="0"/>
            <a:chExt cx="6096000" cy="1269999"/>
          </a:xfrm>
          <a:solidFill>
            <a:srgbClr val="124B8B"/>
          </a:solidFill>
          <a:effectLst/>
          <a:scene3d>
            <a:camera prst="orthographicFront"/>
            <a:lightRig rig="flat" dir="t"/>
          </a:scene3d>
        </p:grpSpPr>
        <p:sp>
          <p:nvSpPr>
            <p:cNvPr id="18"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a:lnSpc>
                  <a:spcPct val="90000"/>
                </a:lnSpc>
                <a:spcAft>
                  <a:spcPct val="35000"/>
                </a:spcAft>
                <a:defRPr/>
              </a:pPr>
              <a:endParaRPr lang="en-US" sz="26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p:txBody>
        </p:sp>
        <p:sp>
          <p:nvSpPr>
            <p:cNvPr id="19"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0" name="Group 19"/>
          <p:cNvGrpSpPr/>
          <p:nvPr/>
        </p:nvGrpSpPr>
        <p:grpSpPr>
          <a:xfrm>
            <a:off x="230265" y="2242854"/>
            <a:ext cx="2935201" cy="484632"/>
            <a:chOff x="0" y="0"/>
            <a:chExt cx="6096000" cy="1269999"/>
          </a:xfrm>
          <a:solidFill>
            <a:srgbClr val="124B8B"/>
          </a:solidFill>
          <a:effectLst/>
          <a:scene3d>
            <a:camera prst="orthographicFront"/>
            <a:lightRig rig="flat" dir="t"/>
          </a:scene3d>
        </p:grpSpPr>
        <p:sp>
          <p:nvSpPr>
            <p:cNvPr id="21"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a:lnSpc>
                  <a:spcPct val="90000"/>
                </a:lnSpc>
                <a:spcAft>
                  <a:spcPct val="35000"/>
                </a:spcAft>
                <a:defRPr/>
              </a:pPr>
              <a:endParaRPr lang="en-US" sz="26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p:txBody>
        </p:sp>
        <p:sp>
          <p:nvSpPr>
            <p:cNvPr id="22"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3" name="Group 22"/>
          <p:cNvGrpSpPr/>
          <p:nvPr/>
        </p:nvGrpSpPr>
        <p:grpSpPr>
          <a:xfrm>
            <a:off x="230265" y="3016189"/>
            <a:ext cx="2935201" cy="484632"/>
            <a:chOff x="0" y="0"/>
            <a:chExt cx="6096000" cy="1269999"/>
          </a:xfrm>
          <a:solidFill>
            <a:srgbClr val="124B8B"/>
          </a:solidFill>
          <a:effectLst/>
          <a:scene3d>
            <a:camera prst="orthographicFront"/>
            <a:lightRig rig="flat" dir="t"/>
          </a:scene3d>
        </p:grpSpPr>
        <p:sp>
          <p:nvSpPr>
            <p:cNvPr id="24"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a:lnSpc>
                  <a:spcPct val="90000"/>
                </a:lnSpc>
                <a:spcAft>
                  <a:spcPct val="35000"/>
                </a:spcAft>
                <a:defRPr/>
              </a:pPr>
              <a:endParaRPr lang="en-US" sz="26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p:txBody>
        </p:sp>
        <p:sp>
          <p:nvSpPr>
            <p:cNvPr id="25"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6" name="Group 25"/>
          <p:cNvGrpSpPr/>
          <p:nvPr/>
        </p:nvGrpSpPr>
        <p:grpSpPr>
          <a:xfrm>
            <a:off x="230265" y="3793524"/>
            <a:ext cx="2935201" cy="484632"/>
            <a:chOff x="0" y="0"/>
            <a:chExt cx="6096000" cy="1269999"/>
          </a:xfrm>
          <a:solidFill>
            <a:srgbClr val="124B8B"/>
          </a:solidFill>
          <a:effectLst/>
          <a:scene3d>
            <a:camera prst="orthographicFront"/>
            <a:lightRig rig="flat" dir="t"/>
          </a:scene3d>
        </p:grpSpPr>
        <p:sp>
          <p:nvSpPr>
            <p:cNvPr id="27"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a:lnSpc>
                  <a:spcPct val="90000"/>
                </a:lnSpc>
                <a:spcAft>
                  <a:spcPct val="35000"/>
                </a:spcAft>
                <a:defRPr/>
              </a:pPr>
              <a:endParaRPr lang="en-US" sz="26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p:txBody>
        </p:sp>
        <p:sp>
          <p:nvSpPr>
            <p:cNvPr id="28"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9" name="Group 28"/>
          <p:cNvGrpSpPr/>
          <p:nvPr/>
        </p:nvGrpSpPr>
        <p:grpSpPr>
          <a:xfrm>
            <a:off x="230265" y="4568859"/>
            <a:ext cx="2935201" cy="484632"/>
            <a:chOff x="0" y="0"/>
            <a:chExt cx="6096000" cy="1269999"/>
          </a:xfrm>
          <a:solidFill>
            <a:srgbClr val="124B8B"/>
          </a:solidFill>
          <a:effectLst/>
          <a:scene3d>
            <a:camera prst="orthographicFront"/>
            <a:lightRig rig="flat" dir="t"/>
          </a:scene3d>
        </p:grpSpPr>
        <p:sp>
          <p:nvSpPr>
            <p:cNvPr id="30"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a:lnSpc>
                  <a:spcPct val="90000"/>
                </a:lnSpc>
                <a:spcAft>
                  <a:spcPct val="35000"/>
                </a:spcAft>
                <a:defRPr/>
              </a:pPr>
              <a:endParaRPr lang="en-US" sz="26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p:txBody>
        </p:sp>
        <p:sp>
          <p:nvSpPr>
            <p:cNvPr id="31"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32" name="Group 31"/>
          <p:cNvGrpSpPr/>
          <p:nvPr/>
        </p:nvGrpSpPr>
        <p:grpSpPr>
          <a:xfrm>
            <a:off x="230265" y="5344194"/>
            <a:ext cx="2935224" cy="484632"/>
            <a:chOff x="0" y="0"/>
            <a:chExt cx="6096000" cy="1269999"/>
          </a:xfrm>
          <a:solidFill>
            <a:srgbClr val="124B8B"/>
          </a:solidFill>
          <a:effectLst/>
          <a:scene3d>
            <a:camera prst="orthographicFront"/>
            <a:lightRig rig="flat" dir="t"/>
          </a:scene3d>
        </p:grpSpPr>
        <p:sp>
          <p:nvSpPr>
            <p:cNvPr id="34"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a:lnSpc>
                  <a:spcPct val="90000"/>
                </a:lnSpc>
                <a:spcAft>
                  <a:spcPct val="35000"/>
                </a:spcAft>
                <a:defRPr/>
              </a:pPr>
              <a:endParaRPr lang="en-US" sz="26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a:p>
              <a:pPr marL="228600" lvl="1" indent="-228600" defTabSz="889000">
                <a:lnSpc>
                  <a:spcPct val="90000"/>
                </a:lnSpc>
                <a:spcAft>
                  <a:spcPct val="15000"/>
                </a:spcAft>
                <a:buFontTx/>
                <a:buChar char="••"/>
                <a:defRPr/>
              </a:pPr>
              <a:endParaRPr lang="en-US" sz="2000" dirty="0">
                <a:solidFill>
                  <a:prstClr val="white"/>
                </a:solidFill>
              </a:endParaRPr>
            </a:p>
          </p:txBody>
        </p:sp>
        <p:sp>
          <p:nvSpPr>
            <p:cNvPr id="35"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sp>
        <p:nvSpPr>
          <p:cNvPr id="4"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smtClean="0"/>
              <a:t>Click to edit Master title style</a:t>
            </a:r>
            <a:endParaRPr lang="en-US" dirty="0" smtClean="0"/>
          </a:p>
        </p:txBody>
      </p:sp>
      <p:sp>
        <p:nvSpPr>
          <p:cNvPr id="33" name="Content Placeholder 32"/>
          <p:cNvSpPr>
            <a:spLocks noGrp="1"/>
          </p:cNvSpPr>
          <p:nvPr>
            <p:ph sz="quarter" idx="12"/>
          </p:nvPr>
        </p:nvSpPr>
        <p:spPr>
          <a:xfrm>
            <a:off x="3448050" y="151514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121" name="Text Placeholder 5"/>
          <p:cNvSpPr>
            <a:spLocks noGrp="1"/>
          </p:cNvSpPr>
          <p:nvPr>
            <p:ph type="body" sz="quarter" idx="10"/>
          </p:nvPr>
        </p:nvSpPr>
        <p:spPr>
          <a:xfrm>
            <a:off x="152399" y="662801"/>
            <a:ext cx="8286751"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smtClean="0"/>
              <a:t>Click to edit Master text styles</a:t>
            </a:r>
          </a:p>
        </p:txBody>
      </p:sp>
      <p:sp>
        <p:nvSpPr>
          <p:cNvPr id="127" name="Content Placeholder 32"/>
          <p:cNvSpPr>
            <a:spLocks noGrp="1"/>
          </p:cNvSpPr>
          <p:nvPr>
            <p:ph sz="quarter" idx="18"/>
          </p:nvPr>
        </p:nvSpPr>
        <p:spPr>
          <a:xfrm>
            <a:off x="370232" y="1602680"/>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134" name="Content Placeholder 32"/>
          <p:cNvSpPr>
            <a:spLocks noGrp="1"/>
          </p:cNvSpPr>
          <p:nvPr>
            <p:ph sz="quarter" idx="24"/>
          </p:nvPr>
        </p:nvSpPr>
        <p:spPr>
          <a:xfrm>
            <a:off x="3448050" y="227057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135" name="Content Placeholder 32"/>
          <p:cNvSpPr>
            <a:spLocks noGrp="1"/>
          </p:cNvSpPr>
          <p:nvPr>
            <p:ph sz="quarter" idx="25"/>
          </p:nvPr>
        </p:nvSpPr>
        <p:spPr>
          <a:xfrm>
            <a:off x="3448050" y="3016189"/>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136" name="Content Placeholder 32"/>
          <p:cNvSpPr>
            <a:spLocks noGrp="1"/>
          </p:cNvSpPr>
          <p:nvPr>
            <p:ph sz="quarter" idx="26"/>
          </p:nvPr>
        </p:nvSpPr>
        <p:spPr>
          <a:xfrm>
            <a:off x="3448050" y="379352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137" name="Content Placeholder 32"/>
          <p:cNvSpPr>
            <a:spLocks noGrp="1"/>
          </p:cNvSpPr>
          <p:nvPr>
            <p:ph sz="quarter" idx="27"/>
          </p:nvPr>
        </p:nvSpPr>
        <p:spPr>
          <a:xfrm>
            <a:off x="3448050" y="4568859"/>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138" name="Content Placeholder 32"/>
          <p:cNvSpPr>
            <a:spLocks noGrp="1"/>
          </p:cNvSpPr>
          <p:nvPr>
            <p:ph sz="quarter" idx="28"/>
          </p:nvPr>
        </p:nvSpPr>
        <p:spPr>
          <a:xfrm>
            <a:off x="3448050" y="534419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44" name="Content Placeholder 32"/>
          <p:cNvSpPr>
            <a:spLocks noGrp="1"/>
          </p:cNvSpPr>
          <p:nvPr>
            <p:ph sz="quarter" idx="29"/>
          </p:nvPr>
        </p:nvSpPr>
        <p:spPr>
          <a:xfrm>
            <a:off x="370232" y="2358965"/>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48" name="Content Placeholder 32"/>
          <p:cNvSpPr>
            <a:spLocks noGrp="1"/>
          </p:cNvSpPr>
          <p:nvPr>
            <p:ph sz="quarter" idx="30"/>
          </p:nvPr>
        </p:nvSpPr>
        <p:spPr>
          <a:xfrm>
            <a:off x="370232" y="3132300"/>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52" name="Content Placeholder 32"/>
          <p:cNvSpPr>
            <a:spLocks noGrp="1"/>
          </p:cNvSpPr>
          <p:nvPr>
            <p:ph sz="quarter" idx="31"/>
          </p:nvPr>
        </p:nvSpPr>
        <p:spPr>
          <a:xfrm>
            <a:off x="370232" y="3909635"/>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56" name="Content Placeholder 32"/>
          <p:cNvSpPr>
            <a:spLocks noGrp="1"/>
          </p:cNvSpPr>
          <p:nvPr>
            <p:ph sz="quarter" idx="32"/>
          </p:nvPr>
        </p:nvSpPr>
        <p:spPr>
          <a:xfrm>
            <a:off x="370232" y="4684970"/>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60" name="Content Placeholder 32"/>
          <p:cNvSpPr>
            <a:spLocks noGrp="1"/>
          </p:cNvSpPr>
          <p:nvPr>
            <p:ph sz="quarter" idx="33"/>
          </p:nvPr>
        </p:nvSpPr>
        <p:spPr>
          <a:xfrm>
            <a:off x="370232" y="5460305"/>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smtClean="0"/>
              <a:t>Click to edit Master text styles</a:t>
            </a:r>
          </a:p>
        </p:txBody>
      </p:sp>
      <p:sp>
        <p:nvSpPr>
          <p:cNvPr id="64"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smtClean="0"/>
              <a:t>Click to edit Master text styles</a:t>
            </a:r>
          </a:p>
        </p:txBody>
      </p:sp>
    </p:spTree>
    <p:extLst>
      <p:ext uri="{BB962C8B-B14F-4D97-AF65-F5344CB8AC3E}">
        <p14:creationId xmlns:p14="http://schemas.microsoft.com/office/powerpoint/2010/main" val="96715200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160020" y="667671"/>
            <a:ext cx="2602230"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smtClean="0"/>
              <a:t>Click to edit Master text styles</a:t>
            </a:r>
          </a:p>
        </p:txBody>
      </p:sp>
      <p:sp>
        <p:nvSpPr>
          <p:cNvPr id="8"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smtClean="0"/>
              <a:t>Click to edit Master title style</a:t>
            </a:r>
            <a:endParaRPr lang="en-US" dirty="0" smtClean="0"/>
          </a:p>
        </p:txBody>
      </p:sp>
      <p:sp>
        <p:nvSpPr>
          <p:cNvPr id="9" name="Content Placeholder 2"/>
          <p:cNvSpPr>
            <a:spLocks noGrp="1"/>
          </p:cNvSpPr>
          <p:nvPr>
            <p:ph idx="1"/>
          </p:nvPr>
        </p:nvSpPr>
        <p:spPr>
          <a:xfrm>
            <a:off x="160020" y="1262159"/>
            <a:ext cx="2592705" cy="4623759"/>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8"/>
          <p:cNvSpPr>
            <a:spLocks noGrp="1"/>
          </p:cNvSpPr>
          <p:nvPr>
            <p:ph type="body" sz="quarter" idx="14"/>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smtClean="0"/>
              <a:t>Click to edit Master text styles</a:t>
            </a:r>
          </a:p>
        </p:txBody>
      </p:sp>
      <p:sp>
        <p:nvSpPr>
          <p:cNvPr id="10" name="Text Placeholder 5"/>
          <p:cNvSpPr>
            <a:spLocks noGrp="1"/>
          </p:cNvSpPr>
          <p:nvPr>
            <p:ph type="body" sz="quarter" idx="15"/>
          </p:nvPr>
        </p:nvSpPr>
        <p:spPr>
          <a:xfrm>
            <a:off x="2980786" y="667671"/>
            <a:ext cx="2602230"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smtClean="0"/>
              <a:t>Click to edit Master text styles</a:t>
            </a:r>
          </a:p>
        </p:txBody>
      </p:sp>
      <p:sp>
        <p:nvSpPr>
          <p:cNvPr id="11" name="Content Placeholder 2"/>
          <p:cNvSpPr>
            <a:spLocks noGrp="1"/>
          </p:cNvSpPr>
          <p:nvPr>
            <p:ph idx="16"/>
          </p:nvPr>
        </p:nvSpPr>
        <p:spPr>
          <a:xfrm>
            <a:off x="2974658" y="1262159"/>
            <a:ext cx="2592705" cy="4623759"/>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5"/>
          <p:cNvSpPr>
            <a:spLocks noGrp="1"/>
          </p:cNvSpPr>
          <p:nvPr>
            <p:ph type="body" sz="quarter" idx="17"/>
          </p:nvPr>
        </p:nvSpPr>
        <p:spPr>
          <a:xfrm>
            <a:off x="5828057" y="667671"/>
            <a:ext cx="2602230"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smtClean="0"/>
              <a:t>Click to edit Master text styles</a:t>
            </a:r>
          </a:p>
        </p:txBody>
      </p:sp>
      <p:sp>
        <p:nvSpPr>
          <p:cNvPr id="13" name="Content Placeholder 2"/>
          <p:cNvSpPr>
            <a:spLocks noGrp="1"/>
          </p:cNvSpPr>
          <p:nvPr>
            <p:ph idx="18"/>
          </p:nvPr>
        </p:nvSpPr>
        <p:spPr>
          <a:xfrm>
            <a:off x="5817871" y="1262159"/>
            <a:ext cx="2592705" cy="4623759"/>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Line 13"/>
          <p:cNvSpPr>
            <a:spLocks noChangeShapeType="1"/>
          </p:cNvSpPr>
          <p:nvPr/>
        </p:nvSpPr>
        <p:spPr bwMode="auto">
          <a:xfrm>
            <a:off x="163403" y="1164537"/>
            <a:ext cx="2596942"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prstClr val="black"/>
              </a:solidFill>
            </a:endParaRPr>
          </a:p>
        </p:txBody>
      </p:sp>
      <p:sp>
        <p:nvSpPr>
          <p:cNvPr id="19" name="Line 13"/>
          <p:cNvSpPr>
            <a:spLocks noChangeShapeType="1"/>
          </p:cNvSpPr>
          <p:nvPr/>
        </p:nvSpPr>
        <p:spPr bwMode="auto">
          <a:xfrm>
            <a:off x="2983430" y="1164537"/>
            <a:ext cx="2596942"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prstClr val="black"/>
              </a:solidFill>
            </a:endParaRPr>
          </a:p>
        </p:txBody>
      </p:sp>
      <p:sp>
        <p:nvSpPr>
          <p:cNvPr id="20" name="Line 13"/>
          <p:cNvSpPr>
            <a:spLocks noChangeShapeType="1"/>
          </p:cNvSpPr>
          <p:nvPr/>
        </p:nvSpPr>
        <p:spPr bwMode="auto">
          <a:xfrm>
            <a:off x="5830701" y="1164537"/>
            <a:ext cx="2596942"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prstClr val="black"/>
              </a:solidFill>
            </a:endParaRPr>
          </a:p>
        </p:txBody>
      </p:sp>
    </p:spTree>
    <p:extLst>
      <p:ext uri="{BB962C8B-B14F-4D97-AF65-F5344CB8AC3E}">
        <p14:creationId xmlns:p14="http://schemas.microsoft.com/office/powerpoint/2010/main" val="2272817387"/>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Qua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smtClean="0"/>
              <a:t>Click to edit Master title style</a:t>
            </a:r>
            <a:endParaRPr lang="en-US" dirty="0" smtClean="0"/>
          </a:p>
        </p:txBody>
      </p:sp>
      <p:sp>
        <p:nvSpPr>
          <p:cNvPr id="4"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smtClean="0"/>
              <a:t>Click to edit Master text styles</a:t>
            </a:r>
          </a:p>
        </p:txBody>
      </p:sp>
      <p:cxnSp>
        <p:nvCxnSpPr>
          <p:cNvPr id="3" name="Straight Connector 2"/>
          <p:cNvCxnSpPr/>
          <p:nvPr/>
        </p:nvCxnSpPr>
        <p:spPr>
          <a:xfrm>
            <a:off x="4572000" y="690563"/>
            <a:ext cx="0" cy="5476875"/>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375047" y="3076575"/>
            <a:ext cx="8393906" cy="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471837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Header, Qua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smtClean="0"/>
              <a:t>Click to edit Master title style</a:t>
            </a:r>
            <a:endParaRPr lang="en-US" dirty="0" smtClean="0"/>
          </a:p>
        </p:txBody>
      </p:sp>
      <p:sp>
        <p:nvSpPr>
          <p:cNvPr id="4"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smtClean="0"/>
              <a:t>Click to edit Master text styles</a:t>
            </a:r>
          </a:p>
        </p:txBody>
      </p:sp>
      <p:cxnSp>
        <p:nvCxnSpPr>
          <p:cNvPr id="3" name="Straight Connector 2"/>
          <p:cNvCxnSpPr/>
          <p:nvPr/>
        </p:nvCxnSpPr>
        <p:spPr>
          <a:xfrm>
            <a:off x="4572000" y="1339702"/>
            <a:ext cx="0" cy="4827736"/>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457200" y="3466490"/>
            <a:ext cx="8229600" cy="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7" name="Text Placeholder 5"/>
          <p:cNvSpPr>
            <a:spLocks noGrp="1"/>
          </p:cNvSpPr>
          <p:nvPr>
            <p:ph type="body" sz="quarter" idx="10"/>
          </p:nvPr>
        </p:nvSpPr>
        <p:spPr>
          <a:xfrm>
            <a:off x="152399" y="662801"/>
            <a:ext cx="8286751"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smtClean="0"/>
              <a:t>Click to edit Master text styles</a:t>
            </a:r>
          </a:p>
        </p:txBody>
      </p:sp>
    </p:spTree>
    <p:extLst>
      <p:ext uri="{BB962C8B-B14F-4D97-AF65-F5344CB8AC3E}">
        <p14:creationId xmlns:p14="http://schemas.microsoft.com/office/powerpoint/2010/main" val="388490226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Header, Blank">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smtClean="0"/>
              <a:t>Click to edit Master title style</a:t>
            </a:r>
            <a:endParaRPr lang="en-US" dirty="0" smtClean="0"/>
          </a:p>
        </p:txBody>
      </p:sp>
      <p:sp>
        <p:nvSpPr>
          <p:cNvPr id="5" name="Text Placeholder 5"/>
          <p:cNvSpPr>
            <a:spLocks noGrp="1"/>
          </p:cNvSpPr>
          <p:nvPr>
            <p:ph type="body" sz="quarter" idx="10"/>
          </p:nvPr>
        </p:nvSpPr>
        <p:spPr>
          <a:xfrm>
            <a:off x="152399" y="662801"/>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smtClean="0"/>
              <a:t>Click to edit Master text styles</a:t>
            </a:r>
          </a:p>
        </p:txBody>
      </p:sp>
      <p:sp>
        <p:nvSpPr>
          <p:cNvPr id="6"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smtClean="0"/>
              <a:t>Click to edit Master text styles</a:t>
            </a:r>
          </a:p>
        </p:txBody>
      </p:sp>
    </p:spTree>
    <p:extLst>
      <p:ext uri="{BB962C8B-B14F-4D97-AF65-F5344CB8AC3E}">
        <p14:creationId xmlns:p14="http://schemas.microsoft.com/office/powerpoint/2010/main" val="137301230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ubtitle, Blank">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160020" y="609600"/>
            <a:ext cx="8284464" cy="304800"/>
          </a:xfrm>
          <a:prstGeom prst="rect">
            <a:avLst/>
          </a:prstGeom>
        </p:spPr>
        <p:txBody>
          <a:bodyPr/>
          <a:lstStyle>
            <a:lvl1pPr marL="0" indent="0" algn="l">
              <a:buNone/>
              <a:defRPr sz="1200">
                <a:latin typeface="Book Antiqua" pitchFamily="18" charset="0"/>
                <a:ea typeface="Tahoma" pitchFamily="34" charset="0"/>
                <a:cs typeface="Tahoma" pitchFamily="34" charset="0"/>
              </a:defRPr>
            </a:lvl1pPr>
          </a:lstStyle>
          <a:p>
            <a:pPr lvl="0"/>
            <a:r>
              <a:rPr lang="en-US" smtClean="0"/>
              <a:t>Click to edit Master text styles</a:t>
            </a:r>
          </a:p>
        </p:txBody>
      </p:sp>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lvl1pPr>
              <a:defRPr>
                <a:latin typeface="Book Antiqua" pitchFamily="18" charset="0"/>
                <a:ea typeface="Tahoma" pitchFamily="34" charset="0"/>
                <a:cs typeface="Tahoma" pitchFamily="34" charset="0"/>
              </a:defRPr>
            </a:lvl1pPr>
          </a:lstStyle>
          <a:p>
            <a:pPr lvl="0"/>
            <a:r>
              <a:rPr lang="en-US" smtClean="0"/>
              <a:t>Click to edit Master title style</a:t>
            </a:r>
            <a:endParaRPr lang="en-US" dirty="0" smtClean="0"/>
          </a:p>
        </p:txBody>
      </p:sp>
      <p:sp>
        <p:nvSpPr>
          <p:cNvPr id="11"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smtClean="0"/>
              <a:t>Click to edit Master text styles</a:t>
            </a:r>
          </a:p>
        </p:txBody>
      </p:sp>
    </p:spTree>
    <p:extLst>
      <p:ext uri="{BB962C8B-B14F-4D97-AF65-F5344CB8AC3E}">
        <p14:creationId xmlns:p14="http://schemas.microsoft.com/office/powerpoint/2010/main" val="1412297737"/>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4_Title Slide">
    <p:spTree>
      <p:nvGrpSpPr>
        <p:cNvPr id="1" name=""/>
        <p:cNvGrpSpPr/>
        <p:nvPr/>
      </p:nvGrpSpPr>
      <p:grpSpPr>
        <a:xfrm>
          <a:off x="0" y="0"/>
          <a:ext cx="0" cy="0"/>
          <a:chOff x="0" y="0"/>
          <a:chExt cx="0" cy="0"/>
        </a:xfrm>
      </p:grpSpPr>
      <p:cxnSp>
        <p:nvCxnSpPr>
          <p:cNvPr id="4" name="Straight Connector 3"/>
          <p:cNvCxnSpPr/>
          <p:nvPr/>
        </p:nvCxnSpPr>
        <p:spPr bwMode="auto">
          <a:xfrm>
            <a:off x="2514600" y="4876800"/>
            <a:ext cx="0" cy="684213"/>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itle 10"/>
          <p:cNvSpPr>
            <a:spLocks noGrp="1"/>
          </p:cNvSpPr>
          <p:nvPr>
            <p:ph type="title"/>
          </p:nvPr>
        </p:nvSpPr>
        <p:spPr>
          <a:xfrm>
            <a:off x="2647950" y="4816739"/>
            <a:ext cx="5334000" cy="381000"/>
          </a:xfrm>
          <a:prstGeom prst="rect">
            <a:avLst/>
          </a:prstGeom>
        </p:spPr>
        <p:txBody>
          <a:bodyPr anchor="ctr"/>
          <a:lstStyle>
            <a:lvl1pPr algn="l">
              <a:defRPr sz="2600" b="1">
                <a:solidFill>
                  <a:schemeClr val="tx1"/>
                </a:solidFill>
                <a:latin typeface="Book Antiqua" pitchFamily="18" charset="0"/>
                <a:cs typeface="Arial" pitchFamily="34" charset="0"/>
              </a:defRPr>
            </a:lvl1pPr>
          </a:lstStyle>
          <a:p>
            <a:r>
              <a:rPr lang="en-US" smtClean="0"/>
              <a:t>Click to edit Master title style</a:t>
            </a:r>
            <a:endParaRPr lang="en-US" dirty="0"/>
          </a:p>
        </p:txBody>
      </p:sp>
      <p:sp>
        <p:nvSpPr>
          <p:cNvPr id="7" name="Content Placeholder 16"/>
          <p:cNvSpPr>
            <a:spLocks noGrp="1"/>
          </p:cNvSpPr>
          <p:nvPr>
            <p:ph sz="quarter" idx="10"/>
          </p:nvPr>
        </p:nvSpPr>
        <p:spPr>
          <a:xfrm>
            <a:off x="2647949" y="5273939"/>
            <a:ext cx="5341925" cy="304800"/>
          </a:xfrm>
          <a:prstGeom prst="rect">
            <a:avLst/>
          </a:prstGeom>
        </p:spPr>
        <p:txBody>
          <a:bodyPr/>
          <a:lstStyle>
            <a:lvl1pPr algn="l">
              <a:buNone/>
              <a:defRPr sz="1600" b="1" cap="none" baseline="0">
                <a:solidFill>
                  <a:schemeClr val="tx1"/>
                </a:solidFill>
                <a:latin typeface="Book Antiqua" pitchFamily="18"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89367212"/>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5_Title Slide">
    <p:spTree>
      <p:nvGrpSpPr>
        <p:cNvPr id="1" name=""/>
        <p:cNvGrpSpPr/>
        <p:nvPr/>
      </p:nvGrpSpPr>
      <p:grpSpPr>
        <a:xfrm>
          <a:off x="0" y="0"/>
          <a:ext cx="0" cy="0"/>
          <a:chOff x="0" y="0"/>
          <a:chExt cx="0" cy="0"/>
        </a:xfrm>
      </p:grpSpPr>
      <p:cxnSp>
        <p:nvCxnSpPr>
          <p:cNvPr id="4" name="Straight Connector 3"/>
          <p:cNvCxnSpPr/>
          <p:nvPr/>
        </p:nvCxnSpPr>
        <p:spPr bwMode="auto">
          <a:xfrm>
            <a:off x="2514600" y="4876800"/>
            <a:ext cx="0" cy="684213"/>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itle 10"/>
          <p:cNvSpPr>
            <a:spLocks noGrp="1"/>
          </p:cNvSpPr>
          <p:nvPr>
            <p:ph type="title"/>
          </p:nvPr>
        </p:nvSpPr>
        <p:spPr>
          <a:xfrm>
            <a:off x="2647950" y="5028406"/>
            <a:ext cx="5334000" cy="381000"/>
          </a:xfrm>
          <a:prstGeom prst="rect">
            <a:avLst/>
          </a:prstGeom>
        </p:spPr>
        <p:txBody>
          <a:bodyPr anchor="ctr"/>
          <a:lstStyle>
            <a:lvl1pPr algn="l">
              <a:defRPr sz="2600" b="1">
                <a:solidFill>
                  <a:schemeClr val="tx1"/>
                </a:solidFill>
                <a:latin typeface="Book Antiqua" pitchFamily="18"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9979824"/>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10" name="Rectangle 9"/>
          <p:cNvSpPr/>
          <p:nvPr/>
        </p:nvSpPr>
        <p:spPr>
          <a:xfrm>
            <a:off x="0" y="5273277"/>
            <a:ext cx="9144000" cy="1584723"/>
          </a:xfrm>
          <a:prstGeom prst="rect">
            <a:avLst/>
          </a:prstGeom>
          <a:solidFill>
            <a:srgbClr val="0F2444">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671" y="5698727"/>
            <a:ext cx="2156253" cy="733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16"/>
          <p:cNvSpPr>
            <a:spLocks noGrp="1"/>
          </p:cNvSpPr>
          <p:nvPr>
            <p:ph sz="quarter" idx="10"/>
          </p:nvPr>
        </p:nvSpPr>
        <p:spPr>
          <a:xfrm>
            <a:off x="3362324" y="6139655"/>
            <a:ext cx="4637074" cy="304800"/>
          </a:xfrm>
          <a:prstGeom prst="rect">
            <a:avLst/>
          </a:prstGeom>
        </p:spPr>
        <p:txBody>
          <a:bodyPr/>
          <a:lstStyle>
            <a:lvl1pPr algn="l">
              <a:buNone/>
              <a:defRPr sz="1500" b="1" cap="none" baseline="0">
                <a:solidFill>
                  <a:schemeClr val="bg1"/>
                </a:solidFill>
                <a:latin typeface="Book Antiqua" pitchFamily="18" charset="0"/>
                <a:cs typeface="Arial" pitchFamily="34" charset="0"/>
              </a:defRPr>
            </a:lvl1pPr>
          </a:lstStyle>
          <a:p>
            <a:pPr lvl="0"/>
            <a:r>
              <a:rPr lang="en-US" smtClean="0"/>
              <a:t>Click to edit Master text styles</a:t>
            </a:r>
          </a:p>
        </p:txBody>
      </p:sp>
      <p:cxnSp>
        <p:nvCxnSpPr>
          <p:cNvPr id="15" name="Straight Connector 14"/>
          <p:cNvCxnSpPr/>
          <p:nvPr/>
        </p:nvCxnSpPr>
        <p:spPr bwMode="auto">
          <a:xfrm>
            <a:off x="3095625" y="5723532"/>
            <a:ext cx="0" cy="684213"/>
          </a:xfrm>
          <a:prstGeom prst="line">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itle 10"/>
          <p:cNvSpPr>
            <a:spLocks noGrp="1"/>
          </p:cNvSpPr>
          <p:nvPr>
            <p:ph type="title"/>
          </p:nvPr>
        </p:nvSpPr>
        <p:spPr>
          <a:xfrm>
            <a:off x="3362324" y="5701504"/>
            <a:ext cx="4905375" cy="381000"/>
          </a:xfrm>
          <a:prstGeom prst="rect">
            <a:avLst/>
          </a:prstGeom>
        </p:spPr>
        <p:txBody>
          <a:bodyPr anchor="ctr"/>
          <a:lstStyle>
            <a:lvl1pPr algn="l">
              <a:defRPr sz="2000" b="1">
                <a:solidFill>
                  <a:schemeClr val="bg1"/>
                </a:solidFill>
                <a:latin typeface="Book Antiqua" pitchFamily="18"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5094893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Header, Content">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160020" y="609600"/>
            <a:ext cx="8284464" cy="304800"/>
          </a:xfrm>
          <a:prstGeom prst="rect">
            <a:avLst/>
          </a:prstGeom>
        </p:spPr>
        <p:txBody>
          <a:bodyPr/>
          <a:lstStyle>
            <a:lvl1pPr marL="0" indent="0" algn="l">
              <a:buNone/>
              <a:defRPr sz="1200">
                <a:latin typeface="Book Antiqua" pitchFamily="18" charset="0"/>
                <a:ea typeface="Tahoma" pitchFamily="34" charset="0"/>
                <a:cs typeface="Tahoma" pitchFamily="34" charset="0"/>
              </a:defRPr>
            </a:lvl1pPr>
          </a:lstStyle>
          <a:p>
            <a:pPr lvl="0"/>
            <a:r>
              <a:rPr lang="en-US" dirty="0" smtClean="0"/>
              <a:t>Click to edit Master text styles</a:t>
            </a:r>
          </a:p>
        </p:txBody>
      </p:sp>
      <p:sp>
        <p:nvSpPr>
          <p:cNvPr id="10"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12" name="Content Placeholder 2"/>
          <p:cNvSpPr>
            <a:spLocks noGrp="1"/>
          </p:cNvSpPr>
          <p:nvPr>
            <p:ph idx="1"/>
          </p:nvPr>
        </p:nvSpPr>
        <p:spPr>
          <a:xfrm>
            <a:off x="1600200" y="1543050"/>
            <a:ext cx="5943600" cy="4469561"/>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5"/>
          <p:cNvSpPr>
            <a:spLocks noGrp="1"/>
          </p:cNvSpPr>
          <p:nvPr>
            <p:ph type="body" sz="quarter" idx="10"/>
          </p:nvPr>
        </p:nvSpPr>
        <p:spPr>
          <a:xfrm>
            <a:off x="1600200" y="1005701"/>
            <a:ext cx="5943600"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7"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25672597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4983163"/>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9"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Tree>
    <p:extLst>
      <p:ext uri="{BB962C8B-B14F-4D97-AF65-F5344CB8AC3E}">
        <p14:creationId xmlns:p14="http://schemas.microsoft.com/office/powerpoint/2010/main" val="1089244308"/>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Header, Content">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7" name="Content Placeholder 2"/>
          <p:cNvSpPr>
            <a:spLocks noGrp="1"/>
          </p:cNvSpPr>
          <p:nvPr>
            <p:ph idx="1"/>
          </p:nvPr>
        </p:nvSpPr>
        <p:spPr>
          <a:xfrm>
            <a:off x="152399" y="1200150"/>
            <a:ext cx="8229600" cy="481655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5"/>
          <p:cNvSpPr>
            <a:spLocks noGrp="1"/>
          </p:cNvSpPr>
          <p:nvPr>
            <p:ph type="body" sz="quarter" idx="10"/>
          </p:nvPr>
        </p:nvSpPr>
        <p:spPr>
          <a:xfrm>
            <a:off x="152399" y="662801"/>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0"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737902172"/>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160020" y="609600"/>
            <a:ext cx="8284464" cy="304800"/>
          </a:xfrm>
          <a:prstGeom prst="rect">
            <a:avLst/>
          </a:prstGeom>
        </p:spPr>
        <p:txBody>
          <a:bodyPr/>
          <a:lstStyle>
            <a:lvl1pPr marL="0" indent="0" algn="l">
              <a:buNone/>
              <a:defRPr sz="1200">
                <a:latin typeface="Book Antiqua" pitchFamily="18" charset="0"/>
                <a:ea typeface="Tahoma" pitchFamily="34" charset="0"/>
                <a:cs typeface="Tahoma" pitchFamily="34" charset="0"/>
              </a:defRPr>
            </a:lvl1pPr>
          </a:lstStyle>
          <a:p>
            <a:pPr lvl="0"/>
            <a:r>
              <a:rPr lang="en-US" dirty="0" smtClean="0"/>
              <a:t>Click to edit Master text styles</a:t>
            </a:r>
          </a:p>
        </p:txBody>
      </p:sp>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lvl1pPr>
              <a:defRPr>
                <a:latin typeface="Book Antiqua" pitchFamily="18" charset="0"/>
                <a:ea typeface="Tahoma" pitchFamily="34" charset="0"/>
                <a:cs typeface="Tahoma" pitchFamily="34" charset="0"/>
              </a:defRPr>
            </a:lvl1pPr>
          </a:lstStyle>
          <a:p>
            <a:pPr lvl="0"/>
            <a:r>
              <a:rPr lang="en-US" dirty="0" smtClean="0"/>
              <a:t>Click to edit Master title style</a:t>
            </a:r>
          </a:p>
        </p:txBody>
      </p:sp>
      <p:sp>
        <p:nvSpPr>
          <p:cNvPr id="9" name="Content Placeholder 2"/>
          <p:cNvSpPr>
            <a:spLocks noGrp="1"/>
          </p:cNvSpPr>
          <p:nvPr>
            <p:ph idx="1"/>
          </p:nvPr>
        </p:nvSpPr>
        <p:spPr>
          <a:xfrm>
            <a:off x="1600200" y="1013588"/>
            <a:ext cx="5943600" cy="4983163"/>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8260117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ubtitle, Header, Content">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160020" y="609600"/>
            <a:ext cx="8284464" cy="304800"/>
          </a:xfrm>
          <a:prstGeom prst="rect">
            <a:avLst/>
          </a:prstGeom>
        </p:spPr>
        <p:txBody>
          <a:bodyPr/>
          <a:lstStyle>
            <a:lvl1pPr marL="0" indent="0" algn="l">
              <a:buNone/>
              <a:defRPr sz="1200">
                <a:latin typeface="Book Antiqua" pitchFamily="18" charset="0"/>
                <a:ea typeface="Tahoma" pitchFamily="34" charset="0"/>
                <a:cs typeface="Tahoma" pitchFamily="34" charset="0"/>
              </a:defRPr>
            </a:lvl1pPr>
          </a:lstStyle>
          <a:p>
            <a:pPr lvl="0"/>
            <a:r>
              <a:rPr lang="en-US" dirty="0" smtClean="0"/>
              <a:t>Click to edit Master text styles</a:t>
            </a:r>
          </a:p>
        </p:txBody>
      </p:sp>
      <p:sp>
        <p:nvSpPr>
          <p:cNvPr id="10"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12" name="Content Placeholder 2"/>
          <p:cNvSpPr>
            <a:spLocks noGrp="1"/>
          </p:cNvSpPr>
          <p:nvPr>
            <p:ph idx="1"/>
          </p:nvPr>
        </p:nvSpPr>
        <p:spPr>
          <a:xfrm>
            <a:off x="1600200" y="1543050"/>
            <a:ext cx="5943600" cy="4469561"/>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5"/>
          <p:cNvSpPr>
            <a:spLocks noGrp="1"/>
          </p:cNvSpPr>
          <p:nvPr>
            <p:ph type="body" sz="quarter" idx="10"/>
          </p:nvPr>
        </p:nvSpPr>
        <p:spPr>
          <a:xfrm>
            <a:off x="1600200" y="1005701"/>
            <a:ext cx="5943600"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7"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5745116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Header, Content-Chart">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12" name="Content Placeholder 2"/>
          <p:cNvSpPr>
            <a:spLocks noGrp="1"/>
          </p:cNvSpPr>
          <p:nvPr>
            <p:ph idx="1"/>
          </p:nvPr>
        </p:nvSpPr>
        <p:spPr>
          <a:xfrm>
            <a:off x="1600200" y="1219200"/>
            <a:ext cx="5943600" cy="4776159"/>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5"/>
          <p:cNvSpPr>
            <a:spLocks noGrp="1"/>
          </p:cNvSpPr>
          <p:nvPr>
            <p:ph type="body" sz="quarter" idx="10"/>
          </p:nvPr>
        </p:nvSpPr>
        <p:spPr>
          <a:xfrm>
            <a:off x="1600200" y="662801"/>
            <a:ext cx="5943600"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6"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10726641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Header, Side/Side Conten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12" name="Content Placeholder 2"/>
          <p:cNvSpPr>
            <a:spLocks noGrp="1"/>
          </p:cNvSpPr>
          <p:nvPr>
            <p:ph idx="1"/>
          </p:nvPr>
        </p:nvSpPr>
        <p:spPr>
          <a:xfrm>
            <a:off x="171450" y="1209675"/>
            <a:ext cx="4023360" cy="4785684"/>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2"/>
          </p:nvPr>
        </p:nvSpPr>
        <p:spPr>
          <a:xfrm>
            <a:off x="4354068" y="1209675"/>
            <a:ext cx="4023360" cy="4785684"/>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5"/>
          <p:cNvSpPr>
            <a:spLocks noGrp="1"/>
          </p:cNvSpPr>
          <p:nvPr>
            <p:ph type="body" sz="quarter" idx="10"/>
          </p:nvPr>
        </p:nvSpPr>
        <p:spPr>
          <a:xfrm>
            <a:off x="152399" y="662801"/>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7"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3120226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Header, Side/Side Conten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12" name="Content Placeholder 2"/>
          <p:cNvSpPr>
            <a:spLocks noGrp="1"/>
          </p:cNvSpPr>
          <p:nvPr>
            <p:ph idx="1"/>
          </p:nvPr>
        </p:nvSpPr>
        <p:spPr>
          <a:xfrm>
            <a:off x="152399" y="1685925"/>
            <a:ext cx="4023360" cy="4309433"/>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2"/>
          </p:nvPr>
        </p:nvSpPr>
        <p:spPr>
          <a:xfrm>
            <a:off x="4392168" y="1685925"/>
            <a:ext cx="4023360" cy="4309433"/>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5"/>
          <p:cNvSpPr>
            <a:spLocks noGrp="1"/>
          </p:cNvSpPr>
          <p:nvPr>
            <p:ph type="body" sz="quarter" idx="13"/>
          </p:nvPr>
        </p:nvSpPr>
        <p:spPr>
          <a:xfrm>
            <a:off x="152399" y="1153446"/>
            <a:ext cx="4023360" cy="495300"/>
          </a:xfrm>
          <a:prstGeom prst="rect">
            <a:avLst/>
          </a:prstGeom>
        </p:spPr>
        <p:txBody>
          <a:bodyPr vert="horz" anchor="ctr"/>
          <a:lstStyle>
            <a:lvl1pPr marL="0" indent="0" algn="ctr">
              <a:buNone/>
              <a:defRPr sz="135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8" name="Text Placeholder 5"/>
          <p:cNvSpPr>
            <a:spLocks noGrp="1"/>
          </p:cNvSpPr>
          <p:nvPr>
            <p:ph type="body" sz="quarter" idx="14"/>
          </p:nvPr>
        </p:nvSpPr>
        <p:spPr>
          <a:xfrm>
            <a:off x="4389121" y="1153446"/>
            <a:ext cx="4023360" cy="495300"/>
          </a:xfrm>
          <a:prstGeom prst="rect">
            <a:avLst/>
          </a:prstGeom>
        </p:spPr>
        <p:txBody>
          <a:bodyPr vert="horz" anchor="ctr"/>
          <a:lstStyle>
            <a:lvl1pPr marL="0" indent="0" algn="ctr">
              <a:buNone/>
              <a:defRPr sz="135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1" name="Text Placeholder 5"/>
          <p:cNvSpPr>
            <a:spLocks noGrp="1"/>
          </p:cNvSpPr>
          <p:nvPr>
            <p:ph type="body" sz="quarter" idx="10"/>
          </p:nvPr>
        </p:nvSpPr>
        <p:spPr>
          <a:xfrm>
            <a:off x="152399" y="662801"/>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0"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41656557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ubheads, Content">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160020" y="667671"/>
            <a:ext cx="4002405"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6" name="Text Placeholder 5"/>
          <p:cNvSpPr>
            <a:spLocks noGrp="1"/>
          </p:cNvSpPr>
          <p:nvPr>
            <p:ph type="body" sz="quarter" idx="11"/>
          </p:nvPr>
        </p:nvSpPr>
        <p:spPr>
          <a:xfrm>
            <a:off x="4389121" y="667671"/>
            <a:ext cx="4030979"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8"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9" name="Content Placeholder 2"/>
          <p:cNvSpPr>
            <a:spLocks noGrp="1"/>
          </p:cNvSpPr>
          <p:nvPr>
            <p:ph idx="1"/>
          </p:nvPr>
        </p:nvSpPr>
        <p:spPr>
          <a:xfrm>
            <a:off x="160020" y="1233584"/>
            <a:ext cx="4001447" cy="4623759"/>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3"/>
          </p:nvPr>
        </p:nvSpPr>
        <p:spPr>
          <a:xfrm>
            <a:off x="4418653" y="1233584"/>
            <a:ext cx="4001447" cy="4623759"/>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8"/>
          <p:cNvSpPr>
            <a:spLocks noGrp="1"/>
          </p:cNvSpPr>
          <p:nvPr>
            <p:ph type="body" sz="quarter" idx="14"/>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23421024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Blank">
    <p:spTree>
      <p:nvGrpSpPr>
        <p:cNvPr id="1" name=""/>
        <p:cNvGrpSpPr/>
        <p:nvPr/>
      </p:nvGrpSpPr>
      <p:grpSpPr>
        <a:xfrm>
          <a:off x="0" y="0"/>
          <a:ext cx="0" cy="0"/>
          <a:chOff x="0" y="0"/>
          <a:chExt cx="0" cy="0"/>
        </a:xfrm>
      </p:grpSpPr>
      <p:grpSp>
        <p:nvGrpSpPr>
          <p:cNvPr id="17" name="Group 16"/>
          <p:cNvGrpSpPr/>
          <p:nvPr userDrawn="1"/>
        </p:nvGrpSpPr>
        <p:grpSpPr>
          <a:xfrm>
            <a:off x="230265" y="1515144"/>
            <a:ext cx="2935201" cy="484632"/>
            <a:chOff x="0" y="0"/>
            <a:chExt cx="6096000" cy="1269999"/>
          </a:xfrm>
          <a:solidFill>
            <a:srgbClr val="124B8B"/>
          </a:solidFill>
          <a:effectLst/>
          <a:scene3d>
            <a:camera prst="orthographicFront"/>
            <a:lightRig rig="flat" dir="t"/>
          </a:scene3d>
        </p:grpSpPr>
        <p:sp>
          <p:nvSpPr>
            <p:cNvPr id="18"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p:txBody>
        </p:sp>
        <p:sp>
          <p:nvSpPr>
            <p:cNvPr id="19"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0" name="Group 19"/>
          <p:cNvGrpSpPr/>
          <p:nvPr userDrawn="1"/>
        </p:nvGrpSpPr>
        <p:grpSpPr>
          <a:xfrm>
            <a:off x="230265" y="2242854"/>
            <a:ext cx="2935201" cy="484632"/>
            <a:chOff x="0" y="0"/>
            <a:chExt cx="6096000" cy="1269999"/>
          </a:xfrm>
          <a:solidFill>
            <a:srgbClr val="124B8B"/>
          </a:solidFill>
          <a:effectLst/>
          <a:scene3d>
            <a:camera prst="orthographicFront"/>
            <a:lightRig rig="flat" dir="t"/>
          </a:scene3d>
        </p:grpSpPr>
        <p:sp>
          <p:nvSpPr>
            <p:cNvPr id="21"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p:txBody>
        </p:sp>
        <p:sp>
          <p:nvSpPr>
            <p:cNvPr id="22"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3" name="Group 22"/>
          <p:cNvGrpSpPr/>
          <p:nvPr userDrawn="1"/>
        </p:nvGrpSpPr>
        <p:grpSpPr>
          <a:xfrm>
            <a:off x="230265" y="3016189"/>
            <a:ext cx="2935201" cy="484632"/>
            <a:chOff x="0" y="0"/>
            <a:chExt cx="6096000" cy="1269999"/>
          </a:xfrm>
          <a:solidFill>
            <a:srgbClr val="124B8B"/>
          </a:solidFill>
          <a:effectLst/>
          <a:scene3d>
            <a:camera prst="orthographicFront"/>
            <a:lightRig rig="flat" dir="t"/>
          </a:scene3d>
        </p:grpSpPr>
        <p:sp>
          <p:nvSpPr>
            <p:cNvPr id="24"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p:txBody>
        </p:sp>
        <p:sp>
          <p:nvSpPr>
            <p:cNvPr id="25"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6" name="Group 25"/>
          <p:cNvGrpSpPr/>
          <p:nvPr userDrawn="1"/>
        </p:nvGrpSpPr>
        <p:grpSpPr>
          <a:xfrm>
            <a:off x="230265" y="3793524"/>
            <a:ext cx="2935201" cy="484632"/>
            <a:chOff x="0" y="0"/>
            <a:chExt cx="6096000" cy="1269999"/>
          </a:xfrm>
          <a:solidFill>
            <a:srgbClr val="124B8B"/>
          </a:solidFill>
          <a:effectLst/>
          <a:scene3d>
            <a:camera prst="orthographicFront"/>
            <a:lightRig rig="flat" dir="t"/>
          </a:scene3d>
        </p:grpSpPr>
        <p:sp>
          <p:nvSpPr>
            <p:cNvPr id="27"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p:txBody>
        </p:sp>
        <p:sp>
          <p:nvSpPr>
            <p:cNvPr id="28"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9" name="Group 28"/>
          <p:cNvGrpSpPr/>
          <p:nvPr userDrawn="1"/>
        </p:nvGrpSpPr>
        <p:grpSpPr>
          <a:xfrm>
            <a:off x="230265" y="4568859"/>
            <a:ext cx="2935201" cy="484632"/>
            <a:chOff x="0" y="0"/>
            <a:chExt cx="6096000" cy="1269999"/>
          </a:xfrm>
          <a:solidFill>
            <a:srgbClr val="124B8B"/>
          </a:solidFill>
          <a:effectLst/>
          <a:scene3d>
            <a:camera prst="orthographicFront"/>
            <a:lightRig rig="flat" dir="t"/>
          </a:scene3d>
        </p:grpSpPr>
        <p:sp>
          <p:nvSpPr>
            <p:cNvPr id="30"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p:txBody>
        </p:sp>
        <p:sp>
          <p:nvSpPr>
            <p:cNvPr id="31"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32" name="Group 31"/>
          <p:cNvGrpSpPr/>
          <p:nvPr userDrawn="1"/>
        </p:nvGrpSpPr>
        <p:grpSpPr>
          <a:xfrm>
            <a:off x="230265" y="5344194"/>
            <a:ext cx="2935224" cy="484632"/>
            <a:chOff x="0" y="0"/>
            <a:chExt cx="6096000" cy="1269999"/>
          </a:xfrm>
          <a:solidFill>
            <a:srgbClr val="124B8B"/>
          </a:solidFill>
          <a:effectLst/>
          <a:scene3d>
            <a:camera prst="orthographicFront"/>
            <a:lightRig rig="flat" dir="t"/>
          </a:scene3d>
        </p:grpSpPr>
        <p:sp>
          <p:nvSpPr>
            <p:cNvPr id="34"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p:txBody>
        </p:sp>
        <p:sp>
          <p:nvSpPr>
            <p:cNvPr id="35"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sp>
        <p:nvSpPr>
          <p:cNvPr id="4"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33" name="Content Placeholder 32"/>
          <p:cNvSpPr>
            <a:spLocks noGrp="1"/>
          </p:cNvSpPr>
          <p:nvPr>
            <p:ph sz="quarter" idx="12"/>
          </p:nvPr>
        </p:nvSpPr>
        <p:spPr>
          <a:xfrm>
            <a:off x="3448050" y="151514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21" name="Text Placeholder 5"/>
          <p:cNvSpPr>
            <a:spLocks noGrp="1"/>
          </p:cNvSpPr>
          <p:nvPr>
            <p:ph type="body" sz="quarter" idx="10"/>
          </p:nvPr>
        </p:nvSpPr>
        <p:spPr>
          <a:xfrm>
            <a:off x="152399" y="662801"/>
            <a:ext cx="8286751"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27" name="Content Placeholder 32"/>
          <p:cNvSpPr>
            <a:spLocks noGrp="1"/>
          </p:cNvSpPr>
          <p:nvPr>
            <p:ph sz="quarter" idx="18"/>
          </p:nvPr>
        </p:nvSpPr>
        <p:spPr>
          <a:xfrm>
            <a:off x="370232" y="1602680"/>
            <a:ext cx="2825877" cy="347661"/>
          </a:xfrm>
          <a:prstGeom prst="rect">
            <a:avLst/>
          </a:prstGeom>
        </p:spPr>
        <p:txBody>
          <a:bodyPr anchor="ctr"/>
          <a:lstStyle>
            <a:lvl1pPr marL="0" indent="0" algn="l">
              <a:buNone/>
              <a:defRPr sz="1200">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4" name="Content Placeholder 32"/>
          <p:cNvSpPr>
            <a:spLocks noGrp="1"/>
          </p:cNvSpPr>
          <p:nvPr>
            <p:ph sz="quarter" idx="24"/>
          </p:nvPr>
        </p:nvSpPr>
        <p:spPr>
          <a:xfrm>
            <a:off x="3448050" y="227057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5" name="Content Placeholder 32"/>
          <p:cNvSpPr>
            <a:spLocks noGrp="1"/>
          </p:cNvSpPr>
          <p:nvPr>
            <p:ph sz="quarter" idx="25"/>
          </p:nvPr>
        </p:nvSpPr>
        <p:spPr>
          <a:xfrm>
            <a:off x="3448050" y="3016189"/>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6" name="Content Placeholder 32"/>
          <p:cNvSpPr>
            <a:spLocks noGrp="1"/>
          </p:cNvSpPr>
          <p:nvPr>
            <p:ph sz="quarter" idx="26"/>
          </p:nvPr>
        </p:nvSpPr>
        <p:spPr>
          <a:xfrm>
            <a:off x="3448050" y="379352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7" name="Content Placeholder 32"/>
          <p:cNvSpPr>
            <a:spLocks noGrp="1"/>
          </p:cNvSpPr>
          <p:nvPr>
            <p:ph sz="quarter" idx="27"/>
          </p:nvPr>
        </p:nvSpPr>
        <p:spPr>
          <a:xfrm>
            <a:off x="3448050" y="4568859"/>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8" name="Content Placeholder 32"/>
          <p:cNvSpPr>
            <a:spLocks noGrp="1"/>
          </p:cNvSpPr>
          <p:nvPr>
            <p:ph sz="quarter" idx="28"/>
          </p:nvPr>
        </p:nvSpPr>
        <p:spPr>
          <a:xfrm>
            <a:off x="3448050" y="534419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44" name="Content Placeholder 32"/>
          <p:cNvSpPr>
            <a:spLocks noGrp="1"/>
          </p:cNvSpPr>
          <p:nvPr>
            <p:ph sz="quarter" idx="29"/>
          </p:nvPr>
        </p:nvSpPr>
        <p:spPr>
          <a:xfrm>
            <a:off x="370232" y="2358965"/>
            <a:ext cx="2825877" cy="347661"/>
          </a:xfrm>
          <a:prstGeom prst="rect">
            <a:avLst/>
          </a:prstGeom>
        </p:spPr>
        <p:txBody>
          <a:bodyPr anchor="ctr"/>
          <a:lstStyle>
            <a:lvl1pPr marL="0" indent="0" algn="l">
              <a:buNone/>
              <a:defRPr sz="1200">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48" name="Content Placeholder 32"/>
          <p:cNvSpPr>
            <a:spLocks noGrp="1"/>
          </p:cNvSpPr>
          <p:nvPr>
            <p:ph sz="quarter" idx="30"/>
          </p:nvPr>
        </p:nvSpPr>
        <p:spPr>
          <a:xfrm>
            <a:off x="370232" y="3132300"/>
            <a:ext cx="2825877" cy="347661"/>
          </a:xfrm>
          <a:prstGeom prst="rect">
            <a:avLst/>
          </a:prstGeom>
        </p:spPr>
        <p:txBody>
          <a:bodyPr anchor="ctr"/>
          <a:lstStyle>
            <a:lvl1pPr marL="0" indent="0" algn="l">
              <a:buNone/>
              <a:defRPr sz="1200">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52" name="Content Placeholder 32"/>
          <p:cNvSpPr>
            <a:spLocks noGrp="1"/>
          </p:cNvSpPr>
          <p:nvPr>
            <p:ph sz="quarter" idx="31"/>
          </p:nvPr>
        </p:nvSpPr>
        <p:spPr>
          <a:xfrm>
            <a:off x="370232" y="3909635"/>
            <a:ext cx="2825877" cy="347661"/>
          </a:xfrm>
          <a:prstGeom prst="rect">
            <a:avLst/>
          </a:prstGeom>
        </p:spPr>
        <p:txBody>
          <a:bodyPr anchor="ctr"/>
          <a:lstStyle>
            <a:lvl1pPr marL="0" indent="0" algn="l">
              <a:buNone/>
              <a:defRPr sz="1200">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56" name="Content Placeholder 32"/>
          <p:cNvSpPr>
            <a:spLocks noGrp="1"/>
          </p:cNvSpPr>
          <p:nvPr>
            <p:ph sz="quarter" idx="32"/>
          </p:nvPr>
        </p:nvSpPr>
        <p:spPr>
          <a:xfrm>
            <a:off x="370232" y="4684970"/>
            <a:ext cx="2825877" cy="347661"/>
          </a:xfrm>
          <a:prstGeom prst="rect">
            <a:avLst/>
          </a:prstGeom>
        </p:spPr>
        <p:txBody>
          <a:bodyPr anchor="ctr"/>
          <a:lstStyle>
            <a:lvl1pPr marL="0" indent="0" algn="l">
              <a:buNone/>
              <a:defRPr sz="1200">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60" name="Content Placeholder 32"/>
          <p:cNvSpPr>
            <a:spLocks noGrp="1"/>
          </p:cNvSpPr>
          <p:nvPr>
            <p:ph sz="quarter" idx="33"/>
          </p:nvPr>
        </p:nvSpPr>
        <p:spPr>
          <a:xfrm>
            <a:off x="370232" y="5460305"/>
            <a:ext cx="2825877" cy="347661"/>
          </a:xfrm>
          <a:prstGeom prst="rect">
            <a:avLst/>
          </a:prstGeom>
        </p:spPr>
        <p:txBody>
          <a:bodyPr anchor="ctr"/>
          <a:lstStyle>
            <a:lvl1pPr marL="0" indent="0" algn="l">
              <a:buNone/>
              <a:defRPr sz="1200">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64"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13371724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Blank">
    <p:spTree>
      <p:nvGrpSpPr>
        <p:cNvPr id="1" name=""/>
        <p:cNvGrpSpPr/>
        <p:nvPr/>
      </p:nvGrpSpPr>
      <p:grpSpPr>
        <a:xfrm>
          <a:off x="0" y="0"/>
          <a:ext cx="0" cy="0"/>
          <a:chOff x="0" y="0"/>
          <a:chExt cx="0" cy="0"/>
        </a:xfrm>
      </p:grpSpPr>
      <p:grpSp>
        <p:nvGrpSpPr>
          <p:cNvPr id="10" name="Group 9"/>
          <p:cNvGrpSpPr/>
          <p:nvPr userDrawn="1"/>
        </p:nvGrpSpPr>
        <p:grpSpPr>
          <a:xfrm>
            <a:off x="267166" y="1041622"/>
            <a:ext cx="2770109" cy="1306292"/>
            <a:chOff x="0" y="0"/>
            <a:chExt cx="6096000" cy="1269999"/>
          </a:xfrm>
          <a:solidFill>
            <a:srgbClr val="1052AC"/>
          </a:solidFill>
          <a:effectLst/>
          <a:scene3d>
            <a:camera prst="orthographicFront"/>
            <a:lightRig rig="flat" dir="t"/>
          </a:scene3d>
        </p:grpSpPr>
        <p:sp>
          <p:nvSpPr>
            <p:cNvPr id="11" name="Rounded Rectangle 12"/>
            <p:cNvSpPr/>
            <p:nvPr/>
          </p:nvSpPr>
          <p:spPr>
            <a:xfrm>
              <a:off x="0" y="0"/>
              <a:ext cx="6096000" cy="1269999"/>
            </a:xfrm>
            <a:prstGeom prst="homePlate">
              <a:avLst/>
            </a:prstGeom>
            <a:solidFill>
              <a:srgbClr val="124B8B"/>
            </a:solidFill>
            <a:ln>
              <a:noFill/>
            </a:ln>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1346200" y="0"/>
              <a:ext cx="4749800" cy="1269999"/>
            </a:xfrm>
            <a:prstGeom prst="homePlate">
              <a:avLst/>
            </a:prstGeom>
            <a:solidFill>
              <a:srgbClr val="124B8B"/>
            </a:solidFill>
            <a:ln>
              <a:noFill/>
            </a:ln>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p:txBody>
        </p:sp>
      </p:grpSp>
      <p:grpSp>
        <p:nvGrpSpPr>
          <p:cNvPr id="13" name="Group 12"/>
          <p:cNvGrpSpPr/>
          <p:nvPr userDrawn="1"/>
        </p:nvGrpSpPr>
        <p:grpSpPr>
          <a:xfrm>
            <a:off x="267166" y="2680916"/>
            <a:ext cx="2770109" cy="1306292"/>
            <a:chOff x="0" y="0"/>
            <a:chExt cx="6096000" cy="1269999"/>
          </a:xfrm>
          <a:solidFill>
            <a:srgbClr val="1052AC"/>
          </a:solidFill>
          <a:effectLst/>
          <a:scene3d>
            <a:camera prst="orthographicFront"/>
            <a:lightRig rig="flat" dir="t"/>
          </a:scene3d>
        </p:grpSpPr>
        <p:sp>
          <p:nvSpPr>
            <p:cNvPr id="14" name="Rounded Rectangle 12"/>
            <p:cNvSpPr/>
            <p:nvPr/>
          </p:nvSpPr>
          <p:spPr>
            <a:xfrm>
              <a:off x="0" y="0"/>
              <a:ext cx="6096000" cy="1269999"/>
            </a:xfrm>
            <a:prstGeom prst="homePlate">
              <a:avLst/>
            </a:prstGeom>
            <a:solidFill>
              <a:srgbClr val="124B8B"/>
            </a:solid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ounded Rectangle 4"/>
            <p:cNvSpPr/>
            <p:nvPr/>
          </p:nvSpPr>
          <p:spPr>
            <a:xfrm>
              <a:off x="1346200" y="0"/>
              <a:ext cx="4749800" cy="1269999"/>
            </a:xfrm>
            <a:prstGeom prst="homePlate">
              <a:avLst/>
            </a:prstGeom>
            <a:solidFill>
              <a:srgbClr val="124B8B"/>
            </a:solid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p:txBody>
        </p:sp>
      </p:grpSp>
      <p:grpSp>
        <p:nvGrpSpPr>
          <p:cNvPr id="16" name="Group 15"/>
          <p:cNvGrpSpPr/>
          <p:nvPr userDrawn="1"/>
        </p:nvGrpSpPr>
        <p:grpSpPr>
          <a:xfrm>
            <a:off x="267166" y="4334787"/>
            <a:ext cx="2770109" cy="1306292"/>
            <a:chOff x="0" y="0"/>
            <a:chExt cx="6096000" cy="1269999"/>
          </a:xfrm>
          <a:solidFill>
            <a:srgbClr val="1052AC"/>
          </a:solidFill>
          <a:effectLst/>
          <a:scene3d>
            <a:camera prst="orthographicFront"/>
            <a:lightRig rig="flat" dir="t"/>
          </a:scene3d>
        </p:grpSpPr>
        <p:sp>
          <p:nvSpPr>
            <p:cNvPr id="17" name="Rounded Rectangle 12"/>
            <p:cNvSpPr/>
            <p:nvPr/>
          </p:nvSpPr>
          <p:spPr>
            <a:xfrm>
              <a:off x="0" y="0"/>
              <a:ext cx="6096000" cy="1269999"/>
            </a:xfrm>
            <a:prstGeom prst="homePlate">
              <a:avLst/>
            </a:prstGeom>
            <a:solidFill>
              <a:srgbClr val="124B8B"/>
            </a:solid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Rounded Rectangle 4"/>
            <p:cNvSpPr/>
            <p:nvPr/>
          </p:nvSpPr>
          <p:spPr>
            <a:xfrm>
              <a:off x="1346200" y="0"/>
              <a:ext cx="4749800" cy="1269999"/>
            </a:xfrm>
            <a:prstGeom prst="homePlate">
              <a:avLst/>
            </a:prstGeom>
            <a:solidFill>
              <a:srgbClr val="124B8B"/>
            </a:solid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p:txBody>
        </p:sp>
      </p:grpSp>
      <p:sp>
        <p:nvSpPr>
          <p:cNvPr id="4"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22" name="Content Placeholder 32"/>
          <p:cNvSpPr>
            <a:spLocks noGrp="1"/>
          </p:cNvSpPr>
          <p:nvPr>
            <p:ph sz="quarter" idx="12"/>
          </p:nvPr>
        </p:nvSpPr>
        <p:spPr>
          <a:xfrm>
            <a:off x="3152775" y="1041621"/>
            <a:ext cx="5267325" cy="1246761"/>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3" name="Content Placeholder 32"/>
          <p:cNvSpPr>
            <a:spLocks noGrp="1"/>
          </p:cNvSpPr>
          <p:nvPr>
            <p:ph sz="quarter" idx="15"/>
          </p:nvPr>
        </p:nvSpPr>
        <p:spPr>
          <a:xfrm>
            <a:off x="477426" y="1174237"/>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4" name="Content Placeholder 32"/>
          <p:cNvSpPr>
            <a:spLocks noGrp="1"/>
          </p:cNvSpPr>
          <p:nvPr>
            <p:ph sz="quarter" idx="16"/>
          </p:nvPr>
        </p:nvSpPr>
        <p:spPr>
          <a:xfrm>
            <a:off x="3152774" y="2531270"/>
            <a:ext cx="5267325" cy="1576388"/>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5" name="Content Placeholder 32"/>
          <p:cNvSpPr>
            <a:spLocks noGrp="1"/>
          </p:cNvSpPr>
          <p:nvPr>
            <p:ph sz="quarter" idx="18"/>
          </p:nvPr>
        </p:nvSpPr>
        <p:spPr>
          <a:xfrm>
            <a:off x="3152775" y="4350545"/>
            <a:ext cx="5267325" cy="1576388"/>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9" name="Content Placeholder 32"/>
          <p:cNvSpPr>
            <a:spLocks noGrp="1"/>
          </p:cNvSpPr>
          <p:nvPr>
            <p:ph sz="quarter" idx="22"/>
          </p:nvPr>
        </p:nvSpPr>
        <p:spPr>
          <a:xfrm>
            <a:off x="477426" y="2813531"/>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34" name="Content Placeholder 32"/>
          <p:cNvSpPr>
            <a:spLocks noGrp="1"/>
          </p:cNvSpPr>
          <p:nvPr>
            <p:ph sz="quarter" idx="23"/>
          </p:nvPr>
        </p:nvSpPr>
        <p:spPr>
          <a:xfrm>
            <a:off x="477426" y="4467402"/>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35"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270786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Header, Content-Chart">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12" name="Content Placeholder 2"/>
          <p:cNvSpPr>
            <a:spLocks noGrp="1"/>
          </p:cNvSpPr>
          <p:nvPr>
            <p:ph idx="1"/>
          </p:nvPr>
        </p:nvSpPr>
        <p:spPr>
          <a:xfrm>
            <a:off x="1600200" y="1219200"/>
            <a:ext cx="5943600" cy="4776159"/>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5"/>
          <p:cNvSpPr>
            <a:spLocks noGrp="1"/>
          </p:cNvSpPr>
          <p:nvPr>
            <p:ph type="body" sz="quarter" idx="10"/>
          </p:nvPr>
        </p:nvSpPr>
        <p:spPr>
          <a:xfrm>
            <a:off x="1600200" y="662801"/>
            <a:ext cx="5943600"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6"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2218479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Header, Blank">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5" name="Text Placeholder 5"/>
          <p:cNvSpPr>
            <a:spLocks noGrp="1"/>
          </p:cNvSpPr>
          <p:nvPr>
            <p:ph type="body" sz="quarter" idx="10"/>
          </p:nvPr>
        </p:nvSpPr>
        <p:spPr>
          <a:xfrm>
            <a:off x="152399" y="662801"/>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6"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42078731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Header, Blank">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4"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5844249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cxnSp>
        <p:nvCxnSpPr>
          <p:cNvPr id="4" name="Straight Connector 3"/>
          <p:cNvCxnSpPr/>
          <p:nvPr userDrawn="1"/>
        </p:nvCxnSpPr>
        <p:spPr bwMode="auto">
          <a:xfrm rot="5400000">
            <a:off x="1901825" y="6175375"/>
            <a:ext cx="922338" cy="1588"/>
          </a:xfrm>
          <a:prstGeom prst="line">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a:xfrm>
            <a:off x="2514600" y="5715000"/>
            <a:ext cx="5334000" cy="381000"/>
          </a:xfrm>
          <a:prstGeom prst="rect">
            <a:avLst/>
          </a:prstGeom>
        </p:spPr>
        <p:txBody>
          <a:bodyPr anchor="ctr"/>
          <a:lstStyle>
            <a:lvl1pPr algn="l">
              <a:defRPr sz="2600" b="0">
                <a:solidFill>
                  <a:schemeClr val="bg1"/>
                </a:solidFill>
                <a:latin typeface="Book Antiqua" pitchFamily="18" charset="0"/>
                <a:cs typeface="Arial" pitchFamily="34" charset="0"/>
              </a:defRPr>
            </a:lvl1pPr>
          </a:lstStyle>
          <a:p>
            <a:r>
              <a:rPr lang="en-US" dirty="0" smtClean="0"/>
              <a:t>Click to edit Master title style</a:t>
            </a:r>
            <a:endParaRPr lang="en-US" dirty="0"/>
          </a:p>
        </p:txBody>
      </p:sp>
      <p:sp>
        <p:nvSpPr>
          <p:cNvPr id="17" name="Content Placeholder 16"/>
          <p:cNvSpPr>
            <a:spLocks noGrp="1"/>
          </p:cNvSpPr>
          <p:nvPr>
            <p:ph sz="quarter" idx="10"/>
          </p:nvPr>
        </p:nvSpPr>
        <p:spPr>
          <a:xfrm>
            <a:off x="2514599" y="6172200"/>
            <a:ext cx="5341925" cy="304800"/>
          </a:xfrm>
          <a:prstGeom prst="rect">
            <a:avLst/>
          </a:prstGeom>
        </p:spPr>
        <p:txBody>
          <a:bodyPr/>
          <a:lstStyle>
            <a:lvl1pPr algn="l">
              <a:buNone/>
              <a:defRPr sz="1600" b="0" cap="none" baseline="0">
                <a:solidFill>
                  <a:schemeClr val="bg1"/>
                </a:solidFill>
                <a:latin typeface="Book Antiqua"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11639161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2 Content-Horizonta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52399" y="135148"/>
            <a:ext cx="8823960" cy="381000"/>
          </a:xfrm>
          <a:prstGeom prst="rect">
            <a:avLst/>
          </a:prstGeom>
          <a:noFill/>
          <a:ln>
            <a:noFill/>
          </a:ln>
          <a:extLst/>
        </p:spPr>
        <p:txBody>
          <a:bodyPr/>
          <a:lstStyle/>
          <a:p>
            <a:pPr lvl="0"/>
            <a:r>
              <a:rPr lang="en-US" smtClean="0"/>
              <a:t>Click to edit Master title style</a:t>
            </a:r>
            <a:endParaRPr lang="en-US" dirty="0" smtClean="0"/>
          </a:p>
        </p:txBody>
      </p:sp>
      <p:sp>
        <p:nvSpPr>
          <p:cNvPr id="7"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smtClean="0"/>
              <a:t>Click to edit Master text styles</a:t>
            </a:r>
          </a:p>
        </p:txBody>
      </p:sp>
      <p:sp>
        <p:nvSpPr>
          <p:cNvPr id="9" name="Content Placeholder 2"/>
          <p:cNvSpPr>
            <a:spLocks noGrp="1"/>
          </p:cNvSpPr>
          <p:nvPr>
            <p:ph idx="1"/>
          </p:nvPr>
        </p:nvSpPr>
        <p:spPr>
          <a:xfrm>
            <a:off x="152399" y="652792"/>
            <a:ext cx="8229600" cy="274320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2"/>
          </p:nvPr>
        </p:nvSpPr>
        <p:spPr>
          <a:xfrm>
            <a:off x="152399" y="3508078"/>
            <a:ext cx="8229600" cy="274320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7148257"/>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Header, 3 Arrow Highlight">
    <p:spTree>
      <p:nvGrpSpPr>
        <p:cNvPr id="1" name=""/>
        <p:cNvGrpSpPr/>
        <p:nvPr/>
      </p:nvGrpSpPr>
      <p:grpSpPr>
        <a:xfrm>
          <a:off x="0" y="0"/>
          <a:ext cx="0" cy="0"/>
          <a:chOff x="0" y="0"/>
          <a:chExt cx="0" cy="0"/>
        </a:xfrm>
      </p:grpSpPr>
      <p:grpSp>
        <p:nvGrpSpPr>
          <p:cNvPr id="10" name="Group 9"/>
          <p:cNvGrpSpPr/>
          <p:nvPr userDrawn="1"/>
        </p:nvGrpSpPr>
        <p:grpSpPr>
          <a:xfrm>
            <a:off x="267166" y="1832197"/>
            <a:ext cx="2770109" cy="1306292"/>
            <a:chOff x="0" y="0"/>
            <a:chExt cx="6096000" cy="1269999"/>
          </a:xfrm>
          <a:solidFill>
            <a:srgbClr val="1052AC"/>
          </a:solidFill>
          <a:effectLst/>
          <a:scene3d>
            <a:camera prst="orthographicFront"/>
            <a:lightRig rig="flat" dir="t"/>
          </a:scene3d>
        </p:grpSpPr>
        <p:sp>
          <p:nvSpPr>
            <p:cNvPr id="11" name="Rounded Rectangle 12"/>
            <p:cNvSpPr/>
            <p:nvPr/>
          </p:nvSpPr>
          <p:spPr>
            <a:xfrm>
              <a:off x="0" y="0"/>
              <a:ext cx="6096000" cy="1269999"/>
            </a:xfrm>
            <a:prstGeom prst="homePlate">
              <a:avLst/>
            </a:prstGeom>
            <a:solidFill>
              <a:srgbClr val="124B8B"/>
            </a:solidFill>
            <a:ln>
              <a:noFill/>
            </a:ln>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1346200" y="0"/>
              <a:ext cx="4749800" cy="1269999"/>
            </a:xfrm>
            <a:prstGeom prst="homePlate">
              <a:avLst/>
            </a:prstGeom>
            <a:solidFill>
              <a:srgbClr val="124B8B"/>
            </a:solidFill>
            <a:ln>
              <a:noFill/>
            </a:ln>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p:txBody>
        </p:sp>
      </p:grpSp>
      <p:grpSp>
        <p:nvGrpSpPr>
          <p:cNvPr id="13" name="Group 12"/>
          <p:cNvGrpSpPr/>
          <p:nvPr userDrawn="1"/>
        </p:nvGrpSpPr>
        <p:grpSpPr>
          <a:xfrm>
            <a:off x="267166" y="4071566"/>
            <a:ext cx="2770109" cy="1306292"/>
            <a:chOff x="0" y="0"/>
            <a:chExt cx="6096000" cy="1269999"/>
          </a:xfrm>
          <a:solidFill>
            <a:srgbClr val="1052AC"/>
          </a:solidFill>
          <a:effectLst/>
          <a:scene3d>
            <a:camera prst="orthographicFront"/>
            <a:lightRig rig="flat" dir="t"/>
          </a:scene3d>
        </p:grpSpPr>
        <p:sp>
          <p:nvSpPr>
            <p:cNvPr id="14" name="Rounded Rectangle 12"/>
            <p:cNvSpPr/>
            <p:nvPr/>
          </p:nvSpPr>
          <p:spPr>
            <a:xfrm>
              <a:off x="0" y="0"/>
              <a:ext cx="6096000" cy="1269999"/>
            </a:xfrm>
            <a:prstGeom prst="homePlate">
              <a:avLst/>
            </a:prstGeom>
            <a:solidFill>
              <a:srgbClr val="124B8B"/>
            </a:solid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ounded Rectangle 4"/>
            <p:cNvSpPr/>
            <p:nvPr/>
          </p:nvSpPr>
          <p:spPr>
            <a:xfrm>
              <a:off x="1346200" y="0"/>
              <a:ext cx="4749800" cy="1269999"/>
            </a:xfrm>
            <a:prstGeom prst="homePlate">
              <a:avLst/>
            </a:prstGeom>
            <a:solidFill>
              <a:srgbClr val="124B8B"/>
            </a:solid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p:txBody>
        </p:sp>
      </p:grpSp>
      <p:sp>
        <p:nvSpPr>
          <p:cNvPr id="4"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22" name="Content Placeholder 32"/>
          <p:cNvSpPr>
            <a:spLocks noGrp="1"/>
          </p:cNvSpPr>
          <p:nvPr>
            <p:ph sz="quarter" idx="12"/>
          </p:nvPr>
        </p:nvSpPr>
        <p:spPr>
          <a:xfrm>
            <a:off x="3152775" y="1832196"/>
            <a:ext cx="5267325" cy="1246761"/>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3" name="Content Placeholder 32"/>
          <p:cNvSpPr>
            <a:spLocks noGrp="1"/>
          </p:cNvSpPr>
          <p:nvPr>
            <p:ph sz="quarter" idx="15"/>
          </p:nvPr>
        </p:nvSpPr>
        <p:spPr>
          <a:xfrm>
            <a:off x="477426" y="1964812"/>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4" name="Content Placeholder 32"/>
          <p:cNvSpPr>
            <a:spLocks noGrp="1"/>
          </p:cNvSpPr>
          <p:nvPr>
            <p:ph sz="quarter" idx="16"/>
          </p:nvPr>
        </p:nvSpPr>
        <p:spPr>
          <a:xfrm>
            <a:off x="3152774" y="4407695"/>
            <a:ext cx="5267325" cy="1576388"/>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9" name="Content Placeholder 32"/>
          <p:cNvSpPr>
            <a:spLocks noGrp="1"/>
          </p:cNvSpPr>
          <p:nvPr>
            <p:ph sz="quarter" idx="22"/>
          </p:nvPr>
        </p:nvSpPr>
        <p:spPr>
          <a:xfrm>
            <a:off x="477426" y="4204181"/>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35"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19" name="Text Placeholder 5"/>
          <p:cNvSpPr>
            <a:spLocks noGrp="1"/>
          </p:cNvSpPr>
          <p:nvPr>
            <p:ph type="body" sz="quarter" idx="10"/>
          </p:nvPr>
        </p:nvSpPr>
        <p:spPr>
          <a:xfrm>
            <a:off x="152399" y="662801"/>
            <a:ext cx="8286751"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Tree>
    <p:extLst>
      <p:ext uri="{BB962C8B-B14F-4D97-AF65-F5344CB8AC3E}">
        <p14:creationId xmlns:p14="http://schemas.microsoft.com/office/powerpoint/2010/main" val="2960066432"/>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650713"/>
            <a:ext cx="8503920" cy="557784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9"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Tree>
    <p:extLst>
      <p:ext uri="{BB962C8B-B14F-4D97-AF65-F5344CB8AC3E}">
        <p14:creationId xmlns:p14="http://schemas.microsoft.com/office/powerpoint/2010/main" val="2569479193"/>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Header, Content">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152399" y="135148"/>
            <a:ext cx="8823960" cy="381000"/>
          </a:xfrm>
          <a:prstGeom prst="rect">
            <a:avLst/>
          </a:prstGeom>
          <a:noFill/>
          <a:ln>
            <a:noFill/>
          </a:ln>
          <a:extLst/>
        </p:spPr>
        <p:txBody>
          <a:bodyPr/>
          <a:lstStyle/>
          <a:p>
            <a:pPr lvl="0"/>
            <a:r>
              <a:rPr lang="en-US" dirty="0" smtClean="0"/>
              <a:t>Click to edit Master title style</a:t>
            </a:r>
          </a:p>
        </p:txBody>
      </p:sp>
      <p:sp>
        <p:nvSpPr>
          <p:cNvPr id="7" name="Content Placeholder 2"/>
          <p:cNvSpPr>
            <a:spLocks noGrp="1"/>
          </p:cNvSpPr>
          <p:nvPr>
            <p:ph idx="1"/>
          </p:nvPr>
        </p:nvSpPr>
        <p:spPr>
          <a:xfrm>
            <a:off x="152399" y="1189517"/>
            <a:ext cx="8412480" cy="5083692"/>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5"/>
          <p:cNvSpPr>
            <a:spLocks noGrp="1"/>
          </p:cNvSpPr>
          <p:nvPr>
            <p:ph type="body" sz="quarter" idx="10"/>
          </p:nvPr>
        </p:nvSpPr>
        <p:spPr>
          <a:xfrm>
            <a:off x="152399" y="652168"/>
            <a:ext cx="8412480"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0" name="Text Placeholder 8"/>
          <p:cNvSpPr>
            <a:spLocks noGrp="1"/>
          </p:cNvSpPr>
          <p:nvPr>
            <p:ph type="body" sz="quarter" idx="11"/>
          </p:nvPr>
        </p:nvSpPr>
        <p:spPr>
          <a:xfrm>
            <a:off x="15239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1269197144"/>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Content-Centered">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160020" y="652132"/>
            <a:ext cx="8284464" cy="304800"/>
          </a:xfrm>
          <a:prstGeom prst="rect">
            <a:avLst/>
          </a:prstGeom>
        </p:spPr>
        <p:txBody>
          <a:bodyPr/>
          <a:lstStyle>
            <a:lvl1pPr marL="0" indent="0" algn="l">
              <a:buNone/>
              <a:defRPr sz="1200">
                <a:latin typeface="Book Antiqua" pitchFamily="18" charset="0"/>
                <a:ea typeface="Tahoma" pitchFamily="34" charset="0"/>
                <a:cs typeface="Tahoma" pitchFamily="34" charset="0"/>
              </a:defRPr>
            </a:lvl1pPr>
          </a:lstStyle>
          <a:p>
            <a:pPr lvl="0"/>
            <a:r>
              <a:rPr lang="en-US" dirty="0" smtClean="0"/>
              <a:t>Click to edit Master text styles</a:t>
            </a:r>
          </a:p>
        </p:txBody>
      </p:sp>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lvl1pPr>
              <a:defRPr>
                <a:latin typeface="Book Antiqua" pitchFamily="18" charset="0"/>
                <a:ea typeface="Tahoma" pitchFamily="34" charset="0"/>
                <a:cs typeface="Tahoma" pitchFamily="34" charset="0"/>
              </a:defRPr>
            </a:lvl1pPr>
          </a:lstStyle>
          <a:p>
            <a:pPr lvl="0"/>
            <a:r>
              <a:rPr lang="en-US" dirty="0" smtClean="0"/>
              <a:t>Click to edit Master title style</a:t>
            </a:r>
          </a:p>
        </p:txBody>
      </p:sp>
      <p:sp>
        <p:nvSpPr>
          <p:cNvPr id="9" name="Content Placeholder 2"/>
          <p:cNvSpPr>
            <a:spLocks noGrp="1"/>
          </p:cNvSpPr>
          <p:nvPr>
            <p:ph idx="1"/>
          </p:nvPr>
        </p:nvSpPr>
        <p:spPr>
          <a:xfrm>
            <a:off x="1600200" y="1066753"/>
            <a:ext cx="5943600" cy="5217091"/>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179240110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Header, Content-Centere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12" name="Content Placeholder 2"/>
          <p:cNvSpPr>
            <a:spLocks noGrp="1"/>
          </p:cNvSpPr>
          <p:nvPr>
            <p:ph idx="1"/>
          </p:nvPr>
        </p:nvSpPr>
        <p:spPr>
          <a:xfrm>
            <a:off x="1600200" y="1180213"/>
            <a:ext cx="5943600" cy="5061099"/>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5"/>
          <p:cNvSpPr>
            <a:spLocks noGrp="1"/>
          </p:cNvSpPr>
          <p:nvPr>
            <p:ph type="body" sz="quarter" idx="10"/>
          </p:nvPr>
        </p:nvSpPr>
        <p:spPr>
          <a:xfrm>
            <a:off x="1600200" y="641535"/>
            <a:ext cx="5943600"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6"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143621789"/>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ubtitle, 2 Content-Vertica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12" name="Content Placeholder 2"/>
          <p:cNvSpPr>
            <a:spLocks noGrp="1"/>
          </p:cNvSpPr>
          <p:nvPr>
            <p:ph idx="1"/>
          </p:nvPr>
        </p:nvSpPr>
        <p:spPr>
          <a:xfrm>
            <a:off x="171450" y="1063259"/>
            <a:ext cx="4023360" cy="5178053"/>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2"/>
          </p:nvPr>
        </p:nvSpPr>
        <p:spPr>
          <a:xfrm>
            <a:off x="4354068" y="1063259"/>
            <a:ext cx="4023360" cy="5178053"/>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9" name="Content Placeholder 7"/>
          <p:cNvSpPr>
            <a:spLocks noGrp="1"/>
          </p:cNvSpPr>
          <p:nvPr>
            <p:ph sz="quarter" idx="13"/>
          </p:nvPr>
        </p:nvSpPr>
        <p:spPr>
          <a:xfrm>
            <a:off x="152399" y="652132"/>
            <a:ext cx="8412480" cy="304800"/>
          </a:xfrm>
          <a:prstGeom prst="rect">
            <a:avLst/>
          </a:prstGeom>
        </p:spPr>
        <p:txBody>
          <a:bodyPr/>
          <a:lstStyle>
            <a:lvl1pPr marL="0" indent="0" algn="l">
              <a:buNone/>
              <a:defRPr sz="1200">
                <a:latin typeface="Book Antiqua" pitchFamily="18" charset="0"/>
                <a:ea typeface="Tahoma" pitchFamily="34" charset="0"/>
                <a:cs typeface="Tahoma"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8029128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Header, Side/Side Conten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12" name="Content Placeholder 2"/>
          <p:cNvSpPr>
            <a:spLocks noGrp="1"/>
          </p:cNvSpPr>
          <p:nvPr>
            <p:ph idx="1"/>
          </p:nvPr>
        </p:nvSpPr>
        <p:spPr>
          <a:xfrm>
            <a:off x="171450" y="1209675"/>
            <a:ext cx="4023360" cy="4785684"/>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2"/>
          </p:nvPr>
        </p:nvSpPr>
        <p:spPr>
          <a:xfrm>
            <a:off x="4354068" y="1209675"/>
            <a:ext cx="4023360" cy="4785684"/>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5"/>
          <p:cNvSpPr>
            <a:spLocks noGrp="1"/>
          </p:cNvSpPr>
          <p:nvPr>
            <p:ph type="body" sz="quarter" idx="10"/>
          </p:nvPr>
        </p:nvSpPr>
        <p:spPr>
          <a:xfrm>
            <a:off x="152399" y="662801"/>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7"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8140090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Header, 2 Content-Vertica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12" name="Content Placeholder 2"/>
          <p:cNvSpPr>
            <a:spLocks noGrp="1"/>
          </p:cNvSpPr>
          <p:nvPr>
            <p:ph idx="1"/>
          </p:nvPr>
        </p:nvSpPr>
        <p:spPr>
          <a:xfrm>
            <a:off x="171450" y="1167143"/>
            <a:ext cx="4023360" cy="512064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2"/>
          </p:nvPr>
        </p:nvSpPr>
        <p:spPr>
          <a:xfrm>
            <a:off x="4354068" y="1167143"/>
            <a:ext cx="4023360" cy="512064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5"/>
          <p:cNvSpPr>
            <a:spLocks noGrp="1"/>
          </p:cNvSpPr>
          <p:nvPr>
            <p:ph type="body" sz="quarter" idx="10"/>
          </p:nvPr>
        </p:nvSpPr>
        <p:spPr>
          <a:xfrm>
            <a:off x="152399" y="641535"/>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7"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2269666488"/>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Header, Callout, 2 Content-Vertica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12" name="Content Placeholder 2"/>
          <p:cNvSpPr>
            <a:spLocks noGrp="1"/>
          </p:cNvSpPr>
          <p:nvPr>
            <p:ph idx="1"/>
          </p:nvPr>
        </p:nvSpPr>
        <p:spPr>
          <a:xfrm>
            <a:off x="152399" y="1813520"/>
            <a:ext cx="4023360" cy="4406527"/>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2"/>
          </p:nvPr>
        </p:nvSpPr>
        <p:spPr>
          <a:xfrm>
            <a:off x="4392168" y="1813520"/>
            <a:ext cx="4023360" cy="4406527"/>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5"/>
          <p:cNvSpPr>
            <a:spLocks noGrp="1"/>
          </p:cNvSpPr>
          <p:nvPr>
            <p:ph type="body" sz="quarter" idx="13"/>
          </p:nvPr>
        </p:nvSpPr>
        <p:spPr>
          <a:xfrm>
            <a:off x="152399" y="1206611"/>
            <a:ext cx="4023360" cy="495300"/>
          </a:xfrm>
          <a:prstGeom prst="rect">
            <a:avLst/>
          </a:prstGeom>
        </p:spPr>
        <p:txBody>
          <a:bodyPr vert="horz" anchor="ctr"/>
          <a:lstStyle>
            <a:lvl1pPr marL="0" indent="0" algn="ctr">
              <a:buNone/>
              <a:defRPr sz="135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8" name="Text Placeholder 5"/>
          <p:cNvSpPr>
            <a:spLocks noGrp="1"/>
          </p:cNvSpPr>
          <p:nvPr>
            <p:ph type="body" sz="quarter" idx="14"/>
          </p:nvPr>
        </p:nvSpPr>
        <p:spPr>
          <a:xfrm>
            <a:off x="4392168" y="1206611"/>
            <a:ext cx="4023360" cy="495300"/>
          </a:xfrm>
          <a:prstGeom prst="rect">
            <a:avLst/>
          </a:prstGeom>
        </p:spPr>
        <p:txBody>
          <a:bodyPr vert="horz" anchor="ctr"/>
          <a:lstStyle>
            <a:lvl1pPr marL="0" indent="0" algn="ctr">
              <a:buNone/>
              <a:defRPr sz="135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1" name="Text Placeholder 5"/>
          <p:cNvSpPr>
            <a:spLocks noGrp="1"/>
          </p:cNvSpPr>
          <p:nvPr>
            <p:ph type="body" sz="quarter" idx="10"/>
          </p:nvPr>
        </p:nvSpPr>
        <p:spPr>
          <a:xfrm>
            <a:off x="152399" y="652168"/>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0"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15" name="Line 13"/>
          <p:cNvSpPr>
            <a:spLocks noChangeShapeType="1"/>
          </p:cNvSpPr>
          <p:nvPr userDrawn="1"/>
        </p:nvSpPr>
        <p:spPr bwMode="auto">
          <a:xfrm>
            <a:off x="163403" y="1701911"/>
            <a:ext cx="4005072"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
        <p:nvSpPr>
          <p:cNvPr id="16" name="Line 13"/>
          <p:cNvSpPr>
            <a:spLocks noChangeShapeType="1"/>
          </p:cNvSpPr>
          <p:nvPr userDrawn="1"/>
        </p:nvSpPr>
        <p:spPr bwMode="auto">
          <a:xfrm>
            <a:off x="4394822" y="1701911"/>
            <a:ext cx="4005072"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Tree>
    <p:extLst>
      <p:ext uri="{BB962C8B-B14F-4D97-AF65-F5344CB8AC3E}">
        <p14:creationId xmlns:p14="http://schemas.microsoft.com/office/powerpoint/2010/main" val="1205360812"/>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Callout, 2 Content-Vertical">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160020" y="635772"/>
            <a:ext cx="4002405"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6" name="Text Placeholder 5"/>
          <p:cNvSpPr>
            <a:spLocks noGrp="1"/>
          </p:cNvSpPr>
          <p:nvPr>
            <p:ph type="body" sz="quarter" idx="11"/>
          </p:nvPr>
        </p:nvSpPr>
        <p:spPr>
          <a:xfrm>
            <a:off x="4389121" y="635772"/>
            <a:ext cx="4030979"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8"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9" name="Content Placeholder 2"/>
          <p:cNvSpPr>
            <a:spLocks noGrp="1"/>
          </p:cNvSpPr>
          <p:nvPr>
            <p:ph idx="1"/>
          </p:nvPr>
        </p:nvSpPr>
        <p:spPr>
          <a:xfrm>
            <a:off x="160020" y="1244216"/>
            <a:ext cx="4001447" cy="4954565"/>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3"/>
          </p:nvPr>
        </p:nvSpPr>
        <p:spPr>
          <a:xfrm>
            <a:off x="4418653" y="1244216"/>
            <a:ext cx="4001447" cy="4954565"/>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8"/>
          <p:cNvSpPr>
            <a:spLocks noGrp="1"/>
          </p:cNvSpPr>
          <p:nvPr>
            <p:ph type="body" sz="quarter" idx="14"/>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12" name="Line 13"/>
          <p:cNvSpPr>
            <a:spLocks noChangeShapeType="1"/>
          </p:cNvSpPr>
          <p:nvPr userDrawn="1"/>
        </p:nvSpPr>
        <p:spPr bwMode="auto">
          <a:xfrm>
            <a:off x="163402" y="1130152"/>
            <a:ext cx="3995129"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
        <p:nvSpPr>
          <p:cNvPr id="13" name="Line 13"/>
          <p:cNvSpPr>
            <a:spLocks noChangeShapeType="1"/>
          </p:cNvSpPr>
          <p:nvPr userDrawn="1"/>
        </p:nvSpPr>
        <p:spPr bwMode="auto">
          <a:xfrm>
            <a:off x="4410724" y="1130152"/>
            <a:ext cx="3995129"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Tree>
    <p:extLst>
      <p:ext uri="{BB962C8B-B14F-4D97-AF65-F5344CB8AC3E}">
        <p14:creationId xmlns:p14="http://schemas.microsoft.com/office/powerpoint/2010/main" val="224202269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2 Content-Horizonta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52399" y="135148"/>
            <a:ext cx="8823960" cy="381000"/>
          </a:xfrm>
          <a:prstGeom prst="rect">
            <a:avLst/>
          </a:prstGeom>
          <a:noFill/>
          <a:ln>
            <a:noFill/>
          </a:ln>
          <a:extLst/>
        </p:spPr>
        <p:txBody>
          <a:bodyPr/>
          <a:lstStyle/>
          <a:p>
            <a:pPr lvl="0"/>
            <a:r>
              <a:rPr lang="en-US" dirty="0" smtClean="0"/>
              <a:t>Click to edit Master title style</a:t>
            </a:r>
          </a:p>
        </p:txBody>
      </p:sp>
      <p:sp>
        <p:nvSpPr>
          <p:cNvPr id="7"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9" name="Content Placeholder 2"/>
          <p:cNvSpPr>
            <a:spLocks noGrp="1"/>
          </p:cNvSpPr>
          <p:nvPr>
            <p:ph idx="1"/>
          </p:nvPr>
        </p:nvSpPr>
        <p:spPr>
          <a:xfrm>
            <a:off x="152399" y="652792"/>
            <a:ext cx="8229600" cy="274320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2"/>
          </p:nvPr>
        </p:nvSpPr>
        <p:spPr>
          <a:xfrm>
            <a:off x="152399" y="3508078"/>
            <a:ext cx="8229600" cy="274320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79284266"/>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Header, 2 Content-Horizonta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52399" y="135148"/>
            <a:ext cx="8823960" cy="381000"/>
          </a:xfrm>
          <a:prstGeom prst="rect">
            <a:avLst/>
          </a:prstGeom>
          <a:noFill/>
          <a:ln>
            <a:noFill/>
          </a:ln>
          <a:extLst/>
        </p:spPr>
        <p:txBody>
          <a:bodyPr/>
          <a:lstStyle/>
          <a:p>
            <a:pPr lvl="0"/>
            <a:r>
              <a:rPr lang="en-US" dirty="0" smtClean="0"/>
              <a:t>Click to edit Master title style</a:t>
            </a:r>
          </a:p>
        </p:txBody>
      </p:sp>
      <p:sp>
        <p:nvSpPr>
          <p:cNvPr id="8" name="Text Placeholder 5"/>
          <p:cNvSpPr>
            <a:spLocks noGrp="1"/>
          </p:cNvSpPr>
          <p:nvPr>
            <p:ph type="body" sz="quarter" idx="10"/>
          </p:nvPr>
        </p:nvSpPr>
        <p:spPr>
          <a:xfrm>
            <a:off x="152399" y="641535"/>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7"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9" name="Content Placeholder 2"/>
          <p:cNvSpPr>
            <a:spLocks noGrp="1"/>
          </p:cNvSpPr>
          <p:nvPr>
            <p:ph idx="1"/>
          </p:nvPr>
        </p:nvSpPr>
        <p:spPr>
          <a:xfrm>
            <a:off x="152399" y="1185085"/>
            <a:ext cx="8229600" cy="2440615"/>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2"/>
          </p:nvPr>
        </p:nvSpPr>
        <p:spPr>
          <a:xfrm>
            <a:off x="152399" y="3750640"/>
            <a:ext cx="8229600" cy="2441448"/>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0906709"/>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3 Arrow Highlight">
    <p:spTree>
      <p:nvGrpSpPr>
        <p:cNvPr id="1" name=""/>
        <p:cNvGrpSpPr/>
        <p:nvPr/>
      </p:nvGrpSpPr>
      <p:grpSpPr>
        <a:xfrm>
          <a:off x="0" y="0"/>
          <a:ext cx="0" cy="0"/>
          <a:chOff x="0" y="0"/>
          <a:chExt cx="0" cy="0"/>
        </a:xfrm>
      </p:grpSpPr>
      <p:grpSp>
        <p:nvGrpSpPr>
          <p:cNvPr id="10" name="Group 9"/>
          <p:cNvGrpSpPr/>
          <p:nvPr userDrawn="1"/>
        </p:nvGrpSpPr>
        <p:grpSpPr>
          <a:xfrm>
            <a:off x="267166" y="1041622"/>
            <a:ext cx="2770109" cy="1306292"/>
            <a:chOff x="0" y="0"/>
            <a:chExt cx="6096000" cy="1269999"/>
          </a:xfrm>
          <a:solidFill>
            <a:srgbClr val="1052AC"/>
          </a:solidFill>
          <a:effectLst/>
          <a:scene3d>
            <a:camera prst="orthographicFront"/>
            <a:lightRig rig="flat" dir="t"/>
          </a:scene3d>
        </p:grpSpPr>
        <p:sp>
          <p:nvSpPr>
            <p:cNvPr id="11" name="Rounded Rectangle 12"/>
            <p:cNvSpPr/>
            <p:nvPr/>
          </p:nvSpPr>
          <p:spPr>
            <a:xfrm>
              <a:off x="0" y="0"/>
              <a:ext cx="6096000" cy="1269999"/>
            </a:xfrm>
            <a:prstGeom prst="homePlate">
              <a:avLst/>
            </a:prstGeom>
            <a:solidFill>
              <a:srgbClr val="124B8B"/>
            </a:solidFill>
            <a:ln>
              <a:noFill/>
            </a:ln>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1346200" y="0"/>
              <a:ext cx="4749800" cy="1269999"/>
            </a:xfrm>
            <a:prstGeom prst="homePlate">
              <a:avLst/>
            </a:prstGeom>
            <a:solidFill>
              <a:srgbClr val="124B8B"/>
            </a:solidFill>
            <a:ln>
              <a:noFill/>
            </a:ln>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grpSp>
      <p:grpSp>
        <p:nvGrpSpPr>
          <p:cNvPr id="13" name="Group 12"/>
          <p:cNvGrpSpPr/>
          <p:nvPr userDrawn="1"/>
        </p:nvGrpSpPr>
        <p:grpSpPr>
          <a:xfrm>
            <a:off x="267166" y="2680916"/>
            <a:ext cx="2770109" cy="1306292"/>
            <a:chOff x="0" y="0"/>
            <a:chExt cx="6096000" cy="1269999"/>
          </a:xfrm>
          <a:solidFill>
            <a:srgbClr val="1052AC"/>
          </a:solidFill>
          <a:effectLst/>
          <a:scene3d>
            <a:camera prst="orthographicFront"/>
            <a:lightRig rig="flat" dir="t"/>
          </a:scene3d>
        </p:grpSpPr>
        <p:sp>
          <p:nvSpPr>
            <p:cNvPr id="14" name="Rounded Rectangle 12"/>
            <p:cNvSpPr/>
            <p:nvPr/>
          </p:nvSpPr>
          <p:spPr>
            <a:xfrm>
              <a:off x="0" y="0"/>
              <a:ext cx="6096000" cy="1269999"/>
            </a:xfrm>
            <a:prstGeom prst="homePlate">
              <a:avLst/>
            </a:prstGeom>
            <a:solidFill>
              <a:srgbClr val="124B8B"/>
            </a:solid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ounded Rectangle 4"/>
            <p:cNvSpPr/>
            <p:nvPr/>
          </p:nvSpPr>
          <p:spPr>
            <a:xfrm>
              <a:off x="1346200" y="0"/>
              <a:ext cx="4749800" cy="1269999"/>
            </a:xfrm>
            <a:prstGeom prst="homePlate">
              <a:avLst/>
            </a:prstGeom>
            <a:solidFill>
              <a:srgbClr val="124B8B"/>
            </a:solid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grpSp>
      <p:grpSp>
        <p:nvGrpSpPr>
          <p:cNvPr id="16" name="Group 15"/>
          <p:cNvGrpSpPr/>
          <p:nvPr userDrawn="1"/>
        </p:nvGrpSpPr>
        <p:grpSpPr>
          <a:xfrm>
            <a:off x="267166" y="4334787"/>
            <a:ext cx="2770109" cy="1306292"/>
            <a:chOff x="0" y="0"/>
            <a:chExt cx="6096000" cy="1269999"/>
          </a:xfrm>
          <a:solidFill>
            <a:srgbClr val="1052AC"/>
          </a:solidFill>
          <a:effectLst/>
          <a:scene3d>
            <a:camera prst="orthographicFront"/>
            <a:lightRig rig="flat" dir="t"/>
          </a:scene3d>
        </p:grpSpPr>
        <p:sp>
          <p:nvSpPr>
            <p:cNvPr id="17" name="Rounded Rectangle 12"/>
            <p:cNvSpPr/>
            <p:nvPr/>
          </p:nvSpPr>
          <p:spPr>
            <a:xfrm>
              <a:off x="0" y="0"/>
              <a:ext cx="6096000" cy="1269999"/>
            </a:xfrm>
            <a:prstGeom prst="homePlate">
              <a:avLst/>
            </a:prstGeom>
            <a:solidFill>
              <a:srgbClr val="124B8B"/>
            </a:solid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Rounded Rectangle 4"/>
            <p:cNvSpPr/>
            <p:nvPr/>
          </p:nvSpPr>
          <p:spPr>
            <a:xfrm>
              <a:off x="1346200" y="0"/>
              <a:ext cx="4749800" cy="1269999"/>
            </a:xfrm>
            <a:prstGeom prst="homePlate">
              <a:avLst/>
            </a:prstGeom>
            <a:solidFill>
              <a:srgbClr val="124B8B"/>
            </a:solid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grpSp>
      <p:sp>
        <p:nvSpPr>
          <p:cNvPr id="4"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22" name="Content Placeholder 32"/>
          <p:cNvSpPr>
            <a:spLocks noGrp="1"/>
          </p:cNvSpPr>
          <p:nvPr>
            <p:ph sz="quarter" idx="12"/>
          </p:nvPr>
        </p:nvSpPr>
        <p:spPr>
          <a:xfrm>
            <a:off x="3152775" y="1041621"/>
            <a:ext cx="5267325" cy="1246761"/>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3" name="Content Placeholder 32"/>
          <p:cNvSpPr>
            <a:spLocks noGrp="1"/>
          </p:cNvSpPr>
          <p:nvPr>
            <p:ph sz="quarter" idx="15"/>
          </p:nvPr>
        </p:nvSpPr>
        <p:spPr>
          <a:xfrm>
            <a:off x="477426" y="1174237"/>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4" name="Content Placeholder 32"/>
          <p:cNvSpPr>
            <a:spLocks noGrp="1"/>
          </p:cNvSpPr>
          <p:nvPr>
            <p:ph sz="quarter" idx="16"/>
          </p:nvPr>
        </p:nvSpPr>
        <p:spPr>
          <a:xfrm>
            <a:off x="3152774" y="2531270"/>
            <a:ext cx="5267325" cy="1576388"/>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5" name="Content Placeholder 32"/>
          <p:cNvSpPr>
            <a:spLocks noGrp="1"/>
          </p:cNvSpPr>
          <p:nvPr>
            <p:ph sz="quarter" idx="18"/>
          </p:nvPr>
        </p:nvSpPr>
        <p:spPr>
          <a:xfrm>
            <a:off x="3152775" y="4350545"/>
            <a:ext cx="5267325" cy="1576388"/>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9" name="Content Placeholder 32"/>
          <p:cNvSpPr>
            <a:spLocks noGrp="1"/>
          </p:cNvSpPr>
          <p:nvPr>
            <p:ph sz="quarter" idx="22"/>
          </p:nvPr>
        </p:nvSpPr>
        <p:spPr>
          <a:xfrm>
            <a:off x="477426" y="2813531"/>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34" name="Content Placeholder 32"/>
          <p:cNvSpPr>
            <a:spLocks noGrp="1"/>
          </p:cNvSpPr>
          <p:nvPr>
            <p:ph sz="quarter" idx="23"/>
          </p:nvPr>
        </p:nvSpPr>
        <p:spPr>
          <a:xfrm>
            <a:off x="477426" y="4467402"/>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35"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802574579"/>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Header, 3 Arrow Highlight">
    <p:spTree>
      <p:nvGrpSpPr>
        <p:cNvPr id="1" name=""/>
        <p:cNvGrpSpPr/>
        <p:nvPr/>
      </p:nvGrpSpPr>
      <p:grpSpPr>
        <a:xfrm>
          <a:off x="0" y="0"/>
          <a:ext cx="0" cy="0"/>
          <a:chOff x="0" y="0"/>
          <a:chExt cx="0" cy="0"/>
        </a:xfrm>
      </p:grpSpPr>
      <p:grpSp>
        <p:nvGrpSpPr>
          <p:cNvPr id="10" name="Group 9"/>
          <p:cNvGrpSpPr/>
          <p:nvPr userDrawn="1"/>
        </p:nvGrpSpPr>
        <p:grpSpPr>
          <a:xfrm>
            <a:off x="267166" y="1346422"/>
            <a:ext cx="2770109" cy="1306292"/>
            <a:chOff x="0" y="0"/>
            <a:chExt cx="6096000" cy="1269999"/>
          </a:xfrm>
          <a:solidFill>
            <a:srgbClr val="1052AC"/>
          </a:solidFill>
          <a:effectLst/>
          <a:scene3d>
            <a:camera prst="orthographicFront"/>
            <a:lightRig rig="flat" dir="t"/>
          </a:scene3d>
        </p:grpSpPr>
        <p:sp>
          <p:nvSpPr>
            <p:cNvPr id="11" name="Rounded Rectangle 12"/>
            <p:cNvSpPr/>
            <p:nvPr/>
          </p:nvSpPr>
          <p:spPr>
            <a:xfrm>
              <a:off x="0" y="0"/>
              <a:ext cx="6096000" cy="1269999"/>
            </a:xfrm>
            <a:prstGeom prst="homePlate">
              <a:avLst/>
            </a:prstGeom>
            <a:solidFill>
              <a:srgbClr val="124B8B"/>
            </a:solidFill>
            <a:ln>
              <a:noFill/>
            </a:ln>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1346200" y="0"/>
              <a:ext cx="4749800" cy="1269999"/>
            </a:xfrm>
            <a:prstGeom prst="homePlate">
              <a:avLst/>
            </a:prstGeom>
            <a:solidFill>
              <a:srgbClr val="124B8B"/>
            </a:solidFill>
            <a:ln>
              <a:noFill/>
            </a:ln>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grpSp>
      <p:grpSp>
        <p:nvGrpSpPr>
          <p:cNvPr id="13" name="Group 12"/>
          <p:cNvGrpSpPr/>
          <p:nvPr userDrawn="1"/>
        </p:nvGrpSpPr>
        <p:grpSpPr>
          <a:xfrm>
            <a:off x="267166" y="2985716"/>
            <a:ext cx="2770109" cy="1306292"/>
            <a:chOff x="0" y="0"/>
            <a:chExt cx="6096000" cy="1269999"/>
          </a:xfrm>
          <a:solidFill>
            <a:srgbClr val="1052AC"/>
          </a:solidFill>
          <a:effectLst/>
          <a:scene3d>
            <a:camera prst="orthographicFront"/>
            <a:lightRig rig="flat" dir="t"/>
          </a:scene3d>
        </p:grpSpPr>
        <p:sp>
          <p:nvSpPr>
            <p:cNvPr id="14" name="Rounded Rectangle 12"/>
            <p:cNvSpPr/>
            <p:nvPr/>
          </p:nvSpPr>
          <p:spPr>
            <a:xfrm>
              <a:off x="0" y="0"/>
              <a:ext cx="6096000" cy="1269999"/>
            </a:xfrm>
            <a:prstGeom prst="homePlate">
              <a:avLst/>
            </a:prstGeom>
            <a:solidFill>
              <a:srgbClr val="124B8B"/>
            </a:solid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ounded Rectangle 4"/>
            <p:cNvSpPr/>
            <p:nvPr/>
          </p:nvSpPr>
          <p:spPr>
            <a:xfrm>
              <a:off x="1346200" y="0"/>
              <a:ext cx="4749800" cy="1269999"/>
            </a:xfrm>
            <a:prstGeom prst="homePlate">
              <a:avLst/>
            </a:prstGeom>
            <a:solidFill>
              <a:srgbClr val="124B8B"/>
            </a:solid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grpSp>
      <p:grpSp>
        <p:nvGrpSpPr>
          <p:cNvPr id="16" name="Group 15"/>
          <p:cNvGrpSpPr/>
          <p:nvPr userDrawn="1"/>
        </p:nvGrpSpPr>
        <p:grpSpPr>
          <a:xfrm>
            <a:off x="267166" y="4782514"/>
            <a:ext cx="2770109" cy="1306292"/>
            <a:chOff x="0" y="0"/>
            <a:chExt cx="6096000" cy="1269999"/>
          </a:xfrm>
          <a:solidFill>
            <a:srgbClr val="1052AC"/>
          </a:solidFill>
          <a:effectLst/>
          <a:scene3d>
            <a:camera prst="orthographicFront"/>
            <a:lightRig rig="flat" dir="t"/>
          </a:scene3d>
        </p:grpSpPr>
        <p:sp>
          <p:nvSpPr>
            <p:cNvPr id="17" name="Rounded Rectangle 12"/>
            <p:cNvSpPr/>
            <p:nvPr/>
          </p:nvSpPr>
          <p:spPr>
            <a:xfrm>
              <a:off x="0" y="0"/>
              <a:ext cx="6096000" cy="1269999"/>
            </a:xfrm>
            <a:prstGeom prst="homePlate">
              <a:avLst/>
            </a:prstGeom>
            <a:solidFill>
              <a:srgbClr val="124B8B"/>
            </a:solid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Rounded Rectangle 4"/>
            <p:cNvSpPr/>
            <p:nvPr/>
          </p:nvSpPr>
          <p:spPr>
            <a:xfrm>
              <a:off x="1346200" y="0"/>
              <a:ext cx="4749800" cy="1269999"/>
            </a:xfrm>
            <a:prstGeom prst="homePlate">
              <a:avLst/>
            </a:prstGeom>
            <a:solidFill>
              <a:srgbClr val="124B8B"/>
            </a:solid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grpSp>
      <p:sp>
        <p:nvSpPr>
          <p:cNvPr id="4"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22" name="Content Placeholder 32"/>
          <p:cNvSpPr>
            <a:spLocks noGrp="1"/>
          </p:cNvSpPr>
          <p:nvPr>
            <p:ph sz="quarter" idx="12"/>
          </p:nvPr>
        </p:nvSpPr>
        <p:spPr>
          <a:xfrm>
            <a:off x="3152775" y="1346421"/>
            <a:ext cx="5267325" cy="1246761"/>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3" name="Content Placeholder 32"/>
          <p:cNvSpPr>
            <a:spLocks noGrp="1"/>
          </p:cNvSpPr>
          <p:nvPr>
            <p:ph sz="quarter" idx="15"/>
          </p:nvPr>
        </p:nvSpPr>
        <p:spPr>
          <a:xfrm>
            <a:off x="477426" y="1479037"/>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4" name="Content Placeholder 32"/>
          <p:cNvSpPr>
            <a:spLocks noGrp="1"/>
          </p:cNvSpPr>
          <p:nvPr>
            <p:ph sz="quarter" idx="16"/>
          </p:nvPr>
        </p:nvSpPr>
        <p:spPr>
          <a:xfrm>
            <a:off x="3152774" y="2836070"/>
            <a:ext cx="5267325" cy="1576388"/>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5" name="Content Placeholder 32"/>
          <p:cNvSpPr>
            <a:spLocks noGrp="1"/>
          </p:cNvSpPr>
          <p:nvPr>
            <p:ph sz="quarter" idx="18"/>
          </p:nvPr>
        </p:nvSpPr>
        <p:spPr>
          <a:xfrm>
            <a:off x="3152775" y="4647466"/>
            <a:ext cx="5267325" cy="1576388"/>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9" name="Content Placeholder 32"/>
          <p:cNvSpPr>
            <a:spLocks noGrp="1"/>
          </p:cNvSpPr>
          <p:nvPr>
            <p:ph sz="quarter" idx="22"/>
          </p:nvPr>
        </p:nvSpPr>
        <p:spPr>
          <a:xfrm>
            <a:off x="477426" y="3118331"/>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34" name="Content Placeholder 32"/>
          <p:cNvSpPr>
            <a:spLocks noGrp="1"/>
          </p:cNvSpPr>
          <p:nvPr>
            <p:ph sz="quarter" idx="23"/>
          </p:nvPr>
        </p:nvSpPr>
        <p:spPr>
          <a:xfrm>
            <a:off x="477426" y="4915130"/>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35"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19" name="Text Placeholder 5"/>
          <p:cNvSpPr>
            <a:spLocks noGrp="1"/>
          </p:cNvSpPr>
          <p:nvPr>
            <p:ph type="body" sz="quarter" idx="10"/>
          </p:nvPr>
        </p:nvSpPr>
        <p:spPr>
          <a:xfrm>
            <a:off x="152399" y="662801"/>
            <a:ext cx="8286751"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Tree>
    <p:extLst>
      <p:ext uri="{BB962C8B-B14F-4D97-AF65-F5344CB8AC3E}">
        <p14:creationId xmlns:p14="http://schemas.microsoft.com/office/powerpoint/2010/main" val="1776592488"/>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Header, 6 Arrow Highlight">
    <p:spTree>
      <p:nvGrpSpPr>
        <p:cNvPr id="1" name=""/>
        <p:cNvGrpSpPr/>
        <p:nvPr/>
      </p:nvGrpSpPr>
      <p:grpSpPr>
        <a:xfrm>
          <a:off x="0" y="0"/>
          <a:ext cx="0" cy="0"/>
          <a:chOff x="0" y="0"/>
          <a:chExt cx="0" cy="0"/>
        </a:xfrm>
      </p:grpSpPr>
      <p:grpSp>
        <p:nvGrpSpPr>
          <p:cNvPr id="17" name="Group 16"/>
          <p:cNvGrpSpPr/>
          <p:nvPr userDrawn="1"/>
        </p:nvGrpSpPr>
        <p:grpSpPr>
          <a:xfrm>
            <a:off x="230265" y="1515144"/>
            <a:ext cx="2935201" cy="484632"/>
            <a:chOff x="0" y="0"/>
            <a:chExt cx="6096000" cy="1269999"/>
          </a:xfrm>
          <a:solidFill>
            <a:srgbClr val="124B8B"/>
          </a:solidFill>
          <a:effectLst/>
          <a:scene3d>
            <a:camera prst="orthographicFront"/>
            <a:lightRig rig="flat" dir="t"/>
          </a:scene3d>
        </p:grpSpPr>
        <p:sp>
          <p:nvSpPr>
            <p:cNvPr id="18"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sp>
          <p:nvSpPr>
            <p:cNvPr id="19"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0" name="Group 19"/>
          <p:cNvGrpSpPr/>
          <p:nvPr userDrawn="1"/>
        </p:nvGrpSpPr>
        <p:grpSpPr>
          <a:xfrm>
            <a:off x="230265" y="2242854"/>
            <a:ext cx="2935201" cy="484632"/>
            <a:chOff x="0" y="0"/>
            <a:chExt cx="6096000" cy="1269999"/>
          </a:xfrm>
          <a:solidFill>
            <a:srgbClr val="124B8B"/>
          </a:solidFill>
          <a:effectLst/>
          <a:scene3d>
            <a:camera prst="orthographicFront"/>
            <a:lightRig rig="flat" dir="t"/>
          </a:scene3d>
        </p:grpSpPr>
        <p:sp>
          <p:nvSpPr>
            <p:cNvPr id="21"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sp>
          <p:nvSpPr>
            <p:cNvPr id="22"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3" name="Group 22"/>
          <p:cNvGrpSpPr/>
          <p:nvPr userDrawn="1"/>
        </p:nvGrpSpPr>
        <p:grpSpPr>
          <a:xfrm>
            <a:off x="230265" y="3016189"/>
            <a:ext cx="2935201" cy="484632"/>
            <a:chOff x="0" y="0"/>
            <a:chExt cx="6096000" cy="1269999"/>
          </a:xfrm>
          <a:solidFill>
            <a:srgbClr val="124B8B"/>
          </a:solidFill>
          <a:effectLst/>
          <a:scene3d>
            <a:camera prst="orthographicFront"/>
            <a:lightRig rig="flat" dir="t"/>
          </a:scene3d>
        </p:grpSpPr>
        <p:sp>
          <p:nvSpPr>
            <p:cNvPr id="24"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sp>
          <p:nvSpPr>
            <p:cNvPr id="25"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6" name="Group 25"/>
          <p:cNvGrpSpPr/>
          <p:nvPr userDrawn="1"/>
        </p:nvGrpSpPr>
        <p:grpSpPr>
          <a:xfrm>
            <a:off x="230265" y="3793524"/>
            <a:ext cx="2935201" cy="484632"/>
            <a:chOff x="0" y="0"/>
            <a:chExt cx="6096000" cy="1269999"/>
          </a:xfrm>
          <a:solidFill>
            <a:srgbClr val="124B8B"/>
          </a:solidFill>
          <a:effectLst/>
          <a:scene3d>
            <a:camera prst="orthographicFront"/>
            <a:lightRig rig="flat" dir="t"/>
          </a:scene3d>
        </p:grpSpPr>
        <p:sp>
          <p:nvSpPr>
            <p:cNvPr id="27"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sp>
          <p:nvSpPr>
            <p:cNvPr id="28"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9" name="Group 28"/>
          <p:cNvGrpSpPr/>
          <p:nvPr userDrawn="1"/>
        </p:nvGrpSpPr>
        <p:grpSpPr>
          <a:xfrm>
            <a:off x="230265" y="4568859"/>
            <a:ext cx="2935201" cy="484632"/>
            <a:chOff x="0" y="0"/>
            <a:chExt cx="6096000" cy="1269999"/>
          </a:xfrm>
          <a:solidFill>
            <a:srgbClr val="124B8B"/>
          </a:solidFill>
          <a:effectLst/>
          <a:scene3d>
            <a:camera prst="orthographicFront"/>
            <a:lightRig rig="flat" dir="t"/>
          </a:scene3d>
        </p:grpSpPr>
        <p:sp>
          <p:nvSpPr>
            <p:cNvPr id="30"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sp>
          <p:nvSpPr>
            <p:cNvPr id="31"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32" name="Group 31"/>
          <p:cNvGrpSpPr/>
          <p:nvPr userDrawn="1"/>
        </p:nvGrpSpPr>
        <p:grpSpPr>
          <a:xfrm>
            <a:off x="230265" y="5344194"/>
            <a:ext cx="2935224" cy="484632"/>
            <a:chOff x="0" y="0"/>
            <a:chExt cx="6096000" cy="1269999"/>
          </a:xfrm>
          <a:solidFill>
            <a:srgbClr val="124B8B"/>
          </a:solidFill>
          <a:effectLst/>
          <a:scene3d>
            <a:camera prst="orthographicFront"/>
            <a:lightRig rig="flat" dir="t"/>
          </a:scene3d>
        </p:grpSpPr>
        <p:sp>
          <p:nvSpPr>
            <p:cNvPr id="34"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sp>
          <p:nvSpPr>
            <p:cNvPr id="35"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sp>
        <p:nvSpPr>
          <p:cNvPr id="4"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33" name="Content Placeholder 32"/>
          <p:cNvSpPr>
            <a:spLocks noGrp="1"/>
          </p:cNvSpPr>
          <p:nvPr>
            <p:ph sz="quarter" idx="12"/>
          </p:nvPr>
        </p:nvSpPr>
        <p:spPr>
          <a:xfrm>
            <a:off x="3448050" y="151514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21" name="Text Placeholder 5"/>
          <p:cNvSpPr>
            <a:spLocks noGrp="1"/>
          </p:cNvSpPr>
          <p:nvPr>
            <p:ph type="body" sz="quarter" idx="10"/>
          </p:nvPr>
        </p:nvSpPr>
        <p:spPr>
          <a:xfrm>
            <a:off x="152399" y="662801"/>
            <a:ext cx="8286751"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27" name="Content Placeholder 32"/>
          <p:cNvSpPr>
            <a:spLocks noGrp="1"/>
          </p:cNvSpPr>
          <p:nvPr>
            <p:ph sz="quarter" idx="18"/>
          </p:nvPr>
        </p:nvSpPr>
        <p:spPr>
          <a:xfrm>
            <a:off x="370232" y="1602680"/>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4" name="Content Placeholder 32"/>
          <p:cNvSpPr>
            <a:spLocks noGrp="1"/>
          </p:cNvSpPr>
          <p:nvPr>
            <p:ph sz="quarter" idx="24"/>
          </p:nvPr>
        </p:nvSpPr>
        <p:spPr>
          <a:xfrm>
            <a:off x="3448050" y="227057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5" name="Content Placeholder 32"/>
          <p:cNvSpPr>
            <a:spLocks noGrp="1"/>
          </p:cNvSpPr>
          <p:nvPr>
            <p:ph sz="quarter" idx="25"/>
          </p:nvPr>
        </p:nvSpPr>
        <p:spPr>
          <a:xfrm>
            <a:off x="3448050" y="3016189"/>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6" name="Content Placeholder 32"/>
          <p:cNvSpPr>
            <a:spLocks noGrp="1"/>
          </p:cNvSpPr>
          <p:nvPr>
            <p:ph sz="quarter" idx="26"/>
          </p:nvPr>
        </p:nvSpPr>
        <p:spPr>
          <a:xfrm>
            <a:off x="3448050" y="379352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7" name="Content Placeholder 32"/>
          <p:cNvSpPr>
            <a:spLocks noGrp="1"/>
          </p:cNvSpPr>
          <p:nvPr>
            <p:ph sz="quarter" idx="27"/>
          </p:nvPr>
        </p:nvSpPr>
        <p:spPr>
          <a:xfrm>
            <a:off x="3448050" y="4568859"/>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8" name="Content Placeholder 32"/>
          <p:cNvSpPr>
            <a:spLocks noGrp="1"/>
          </p:cNvSpPr>
          <p:nvPr>
            <p:ph sz="quarter" idx="28"/>
          </p:nvPr>
        </p:nvSpPr>
        <p:spPr>
          <a:xfrm>
            <a:off x="3448050" y="534419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44" name="Content Placeholder 32"/>
          <p:cNvSpPr>
            <a:spLocks noGrp="1"/>
          </p:cNvSpPr>
          <p:nvPr>
            <p:ph sz="quarter" idx="29"/>
          </p:nvPr>
        </p:nvSpPr>
        <p:spPr>
          <a:xfrm>
            <a:off x="370232" y="2358965"/>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48" name="Content Placeholder 32"/>
          <p:cNvSpPr>
            <a:spLocks noGrp="1"/>
          </p:cNvSpPr>
          <p:nvPr>
            <p:ph sz="quarter" idx="30"/>
          </p:nvPr>
        </p:nvSpPr>
        <p:spPr>
          <a:xfrm>
            <a:off x="370232" y="3132300"/>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52" name="Content Placeholder 32"/>
          <p:cNvSpPr>
            <a:spLocks noGrp="1"/>
          </p:cNvSpPr>
          <p:nvPr>
            <p:ph sz="quarter" idx="31"/>
          </p:nvPr>
        </p:nvSpPr>
        <p:spPr>
          <a:xfrm>
            <a:off x="370232" y="3909635"/>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56" name="Content Placeholder 32"/>
          <p:cNvSpPr>
            <a:spLocks noGrp="1"/>
          </p:cNvSpPr>
          <p:nvPr>
            <p:ph sz="quarter" idx="32"/>
          </p:nvPr>
        </p:nvSpPr>
        <p:spPr>
          <a:xfrm>
            <a:off x="370232" y="4684970"/>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60" name="Content Placeholder 32"/>
          <p:cNvSpPr>
            <a:spLocks noGrp="1"/>
          </p:cNvSpPr>
          <p:nvPr>
            <p:ph sz="quarter" idx="33"/>
          </p:nvPr>
        </p:nvSpPr>
        <p:spPr>
          <a:xfrm>
            <a:off x="370232" y="5460305"/>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64"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828621853"/>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160020" y="667671"/>
            <a:ext cx="2602230"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8"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9" name="Content Placeholder 2"/>
          <p:cNvSpPr>
            <a:spLocks noGrp="1"/>
          </p:cNvSpPr>
          <p:nvPr>
            <p:ph idx="1"/>
          </p:nvPr>
        </p:nvSpPr>
        <p:spPr>
          <a:xfrm>
            <a:off x="160020" y="1262159"/>
            <a:ext cx="2592705" cy="4623759"/>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8"/>
          <p:cNvSpPr>
            <a:spLocks noGrp="1"/>
          </p:cNvSpPr>
          <p:nvPr>
            <p:ph type="body" sz="quarter" idx="14"/>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10" name="Text Placeholder 5"/>
          <p:cNvSpPr>
            <a:spLocks noGrp="1"/>
          </p:cNvSpPr>
          <p:nvPr>
            <p:ph type="body" sz="quarter" idx="15"/>
          </p:nvPr>
        </p:nvSpPr>
        <p:spPr>
          <a:xfrm>
            <a:off x="2980786" y="667671"/>
            <a:ext cx="2602230"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1" name="Content Placeholder 2"/>
          <p:cNvSpPr>
            <a:spLocks noGrp="1"/>
          </p:cNvSpPr>
          <p:nvPr>
            <p:ph idx="16"/>
          </p:nvPr>
        </p:nvSpPr>
        <p:spPr>
          <a:xfrm>
            <a:off x="2974658" y="1262159"/>
            <a:ext cx="2592705" cy="4623759"/>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7"/>
          </p:nvPr>
        </p:nvSpPr>
        <p:spPr>
          <a:xfrm>
            <a:off x="5828057" y="667671"/>
            <a:ext cx="2602230"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3" name="Content Placeholder 2"/>
          <p:cNvSpPr>
            <a:spLocks noGrp="1"/>
          </p:cNvSpPr>
          <p:nvPr>
            <p:ph idx="18"/>
          </p:nvPr>
        </p:nvSpPr>
        <p:spPr>
          <a:xfrm>
            <a:off x="5817871" y="1262159"/>
            <a:ext cx="2592705" cy="4623759"/>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Line 13"/>
          <p:cNvSpPr>
            <a:spLocks noChangeShapeType="1"/>
          </p:cNvSpPr>
          <p:nvPr userDrawn="1"/>
        </p:nvSpPr>
        <p:spPr bwMode="auto">
          <a:xfrm>
            <a:off x="163403" y="1164537"/>
            <a:ext cx="2596942"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
        <p:nvSpPr>
          <p:cNvPr id="19" name="Line 13"/>
          <p:cNvSpPr>
            <a:spLocks noChangeShapeType="1"/>
          </p:cNvSpPr>
          <p:nvPr userDrawn="1"/>
        </p:nvSpPr>
        <p:spPr bwMode="auto">
          <a:xfrm>
            <a:off x="2983430" y="1164537"/>
            <a:ext cx="2596942"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
        <p:nvSpPr>
          <p:cNvPr id="20" name="Line 13"/>
          <p:cNvSpPr>
            <a:spLocks noChangeShapeType="1"/>
          </p:cNvSpPr>
          <p:nvPr userDrawn="1"/>
        </p:nvSpPr>
        <p:spPr bwMode="auto">
          <a:xfrm>
            <a:off x="5830701" y="1164537"/>
            <a:ext cx="2596942"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Tree>
    <p:extLst>
      <p:ext uri="{BB962C8B-B14F-4D97-AF65-F5344CB8AC3E}">
        <p14:creationId xmlns:p14="http://schemas.microsoft.com/office/powerpoint/2010/main" val="1410740737"/>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Qua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4"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cxnSp>
        <p:nvCxnSpPr>
          <p:cNvPr id="3" name="Straight Connector 2"/>
          <p:cNvCxnSpPr/>
          <p:nvPr userDrawn="1"/>
        </p:nvCxnSpPr>
        <p:spPr>
          <a:xfrm>
            <a:off x="4572000" y="690563"/>
            <a:ext cx="0" cy="5476875"/>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H="1">
            <a:off x="375047" y="3076575"/>
            <a:ext cx="8393906" cy="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338078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Header, Side/Side Conten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12" name="Content Placeholder 2"/>
          <p:cNvSpPr>
            <a:spLocks noGrp="1"/>
          </p:cNvSpPr>
          <p:nvPr>
            <p:ph idx="1"/>
          </p:nvPr>
        </p:nvSpPr>
        <p:spPr>
          <a:xfrm>
            <a:off x="152399" y="1685925"/>
            <a:ext cx="4023360" cy="4309433"/>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2"/>
          </p:nvPr>
        </p:nvSpPr>
        <p:spPr>
          <a:xfrm>
            <a:off x="4392168" y="1685925"/>
            <a:ext cx="4023360" cy="4309433"/>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5"/>
          <p:cNvSpPr>
            <a:spLocks noGrp="1"/>
          </p:cNvSpPr>
          <p:nvPr>
            <p:ph type="body" sz="quarter" idx="13"/>
          </p:nvPr>
        </p:nvSpPr>
        <p:spPr>
          <a:xfrm>
            <a:off x="152399" y="1153446"/>
            <a:ext cx="4023360" cy="495300"/>
          </a:xfrm>
          <a:prstGeom prst="rect">
            <a:avLst/>
          </a:prstGeom>
        </p:spPr>
        <p:txBody>
          <a:bodyPr vert="horz" anchor="ctr"/>
          <a:lstStyle>
            <a:lvl1pPr marL="0" indent="0" algn="ctr">
              <a:buNone/>
              <a:defRPr sz="135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8" name="Text Placeholder 5"/>
          <p:cNvSpPr>
            <a:spLocks noGrp="1"/>
          </p:cNvSpPr>
          <p:nvPr>
            <p:ph type="body" sz="quarter" idx="14"/>
          </p:nvPr>
        </p:nvSpPr>
        <p:spPr>
          <a:xfrm>
            <a:off x="4389121" y="1153446"/>
            <a:ext cx="4023360" cy="495300"/>
          </a:xfrm>
          <a:prstGeom prst="rect">
            <a:avLst/>
          </a:prstGeom>
        </p:spPr>
        <p:txBody>
          <a:bodyPr vert="horz" anchor="ctr"/>
          <a:lstStyle>
            <a:lvl1pPr marL="0" indent="0" algn="ctr">
              <a:buNone/>
              <a:defRPr sz="135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1" name="Text Placeholder 5"/>
          <p:cNvSpPr>
            <a:spLocks noGrp="1"/>
          </p:cNvSpPr>
          <p:nvPr>
            <p:ph type="body" sz="quarter" idx="10"/>
          </p:nvPr>
        </p:nvSpPr>
        <p:spPr>
          <a:xfrm>
            <a:off x="152399" y="662801"/>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0"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1388533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Header, Qua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4"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cxnSp>
        <p:nvCxnSpPr>
          <p:cNvPr id="3" name="Straight Connector 2"/>
          <p:cNvCxnSpPr/>
          <p:nvPr userDrawn="1"/>
        </p:nvCxnSpPr>
        <p:spPr>
          <a:xfrm>
            <a:off x="4572000" y="1339702"/>
            <a:ext cx="0" cy="4827736"/>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H="1">
            <a:off x="457200" y="3466490"/>
            <a:ext cx="8229600" cy="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7" name="Text Placeholder 5"/>
          <p:cNvSpPr>
            <a:spLocks noGrp="1"/>
          </p:cNvSpPr>
          <p:nvPr>
            <p:ph type="body" sz="quarter" idx="10"/>
          </p:nvPr>
        </p:nvSpPr>
        <p:spPr>
          <a:xfrm>
            <a:off x="152399" y="662801"/>
            <a:ext cx="8286751"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Tree>
    <p:extLst>
      <p:ext uri="{BB962C8B-B14F-4D97-AF65-F5344CB8AC3E}">
        <p14:creationId xmlns:p14="http://schemas.microsoft.com/office/powerpoint/2010/main" val="3638834142"/>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Header, Blank">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5" name="Text Placeholder 5"/>
          <p:cNvSpPr>
            <a:spLocks noGrp="1"/>
          </p:cNvSpPr>
          <p:nvPr>
            <p:ph type="body" sz="quarter" idx="10"/>
          </p:nvPr>
        </p:nvSpPr>
        <p:spPr>
          <a:xfrm>
            <a:off x="152399" y="662801"/>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6"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307666881"/>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ubtitle, Blank">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160020" y="609600"/>
            <a:ext cx="8284464" cy="304800"/>
          </a:xfrm>
          <a:prstGeom prst="rect">
            <a:avLst/>
          </a:prstGeom>
        </p:spPr>
        <p:txBody>
          <a:bodyPr/>
          <a:lstStyle>
            <a:lvl1pPr marL="0" indent="0" algn="l">
              <a:buNone/>
              <a:defRPr sz="1200">
                <a:latin typeface="Book Antiqua" pitchFamily="18" charset="0"/>
                <a:ea typeface="Tahoma" pitchFamily="34" charset="0"/>
                <a:cs typeface="Tahoma" pitchFamily="34" charset="0"/>
              </a:defRPr>
            </a:lvl1pPr>
          </a:lstStyle>
          <a:p>
            <a:pPr lvl="0"/>
            <a:r>
              <a:rPr lang="en-US" dirty="0" smtClean="0"/>
              <a:t>Click to edit Master text styles</a:t>
            </a:r>
          </a:p>
        </p:txBody>
      </p:sp>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lvl1pPr>
              <a:defRPr>
                <a:latin typeface="Book Antiqua" pitchFamily="18" charset="0"/>
                <a:ea typeface="Tahoma" pitchFamily="34" charset="0"/>
                <a:cs typeface="Tahoma" pitchFamily="34" charset="0"/>
              </a:defRPr>
            </a:lvl1pPr>
          </a:lstStyle>
          <a:p>
            <a:pPr lvl="0"/>
            <a:r>
              <a:rPr lang="en-US" dirty="0" smtClean="0"/>
              <a:t>Click to edit Master title style</a:t>
            </a:r>
          </a:p>
        </p:txBody>
      </p:sp>
      <p:sp>
        <p:nvSpPr>
          <p:cNvPr id="11"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1119262007"/>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cxnSp>
        <p:nvCxnSpPr>
          <p:cNvPr id="4" name="Straight Connector 3"/>
          <p:cNvCxnSpPr/>
          <p:nvPr userDrawn="1"/>
        </p:nvCxnSpPr>
        <p:spPr bwMode="auto">
          <a:xfrm>
            <a:off x="2514600" y="4876800"/>
            <a:ext cx="0" cy="684213"/>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itle 10"/>
          <p:cNvSpPr>
            <a:spLocks noGrp="1"/>
          </p:cNvSpPr>
          <p:nvPr>
            <p:ph type="title"/>
          </p:nvPr>
        </p:nvSpPr>
        <p:spPr>
          <a:xfrm>
            <a:off x="2647950" y="4816739"/>
            <a:ext cx="5334000" cy="381000"/>
          </a:xfrm>
          <a:prstGeom prst="rect">
            <a:avLst/>
          </a:prstGeom>
        </p:spPr>
        <p:txBody>
          <a:bodyPr anchor="ctr"/>
          <a:lstStyle>
            <a:lvl1pPr algn="l">
              <a:defRPr sz="2600" b="1">
                <a:solidFill>
                  <a:schemeClr val="tx1"/>
                </a:solidFill>
                <a:latin typeface="Book Antiqua" pitchFamily="18" charset="0"/>
                <a:cs typeface="Arial" pitchFamily="34" charset="0"/>
              </a:defRPr>
            </a:lvl1pPr>
          </a:lstStyle>
          <a:p>
            <a:r>
              <a:rPr lang="en-US" dirty="0" smtClean="0"/>
              <a:t>Click to edit Master title style</a:t>
            </a:r>
            <a:endParaRPr lang="en-US" dirty="0"/>
          </a:p>
        </p:txBody>
      </p:sp>
      <p:sp>
        <p:nvSpPr>
          <p:cNvPr id="7" name="Content Placeholder 16"/>
          <p:cNvSpPr>
            <a:spLocks noGrp="1"/>
          </p:cNvSpPr>
          <p:nvPr>
            <p:ph sz="quarter" idx="10"/>
          </p:nvPr>
        </p:nvSpPr>
        <p:spPr>
          <a:xfrm>
            <a:off x="2647949" y="5273939"/>
            <a:ext cx="5341925" cy="304800"/>
          </a:xfrm>
          <a:prstGeom prst="rect">
            <a:avLst/>
          </a:prstGeom>
        </p:spPr>
        <p:txBody>
          <a:bodyPr/>
          <a:lstStyle>
            <a:lvl1pPr algn="l">
              <a:buNone/>
              <a:defRPr sz="1600" b="1" cap="none" baseline="0">
                <a:solidFill>
                  <a:schemeClr val="tx1"/>
                </a:solidFill>
                <a:latin typeface="Book Antiqua"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676415499"/>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cxnSp>
        <p:nvCxnSpPr>
          <p:cNvPr id="4" name="Straight Connector 3"/>
          <p:cNvCxnSpPr/>
          <p:nvPr userDrawn="1"/>
        </p:nvCxnSpPr>
        <p:spPr bwMode="auto">
          <a:xfrm>
            <a:off x="2514600" y="4876800"/>
            <a:ext cx="0" cy="684213"/>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itle 10"/>
          <p:cNvSpPr>
            <a:spLocks noGrp="1"/>
          </p:cNvSpPr>
          <p:nvPr>
            <p:ph type="title"/>
          </p:nvPr>
        </p:nvSpPr>
        <p:spPr>
          <a:xfrm>
            <a:off x="2647950" y="5028406"/>
            <a:ext cx="5334000" cy="381000"/>
          </a:xfrm>
          <a:prstGeom prst="rect">
            <a:avLst/>
          </a:prstGeom>
        </p:spPr>
        <p:txBody>
          <a:bodyPr anchor="ctr"/>
          <a:lstStyle>
            <a:lvl1pPr algn="l">
              <a:defRPr sz="2600" b="1">
                <a:solidFill>
                  <a:schemeClr val="tx1"/>
                </a:solidFill>
                <a:latin typeface="Book Antiqua" pitchFamily="18"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6776037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10" name="Rectangle 9"/>
          <p:cNvSpPr/>
          <p:nvPr userDrawn="1"/>
        </p:nvSpPr>
        <p:spPr>
          <a:xfrm>
            <a:off x="0" y="5273277"/>
            <a:ext cx="9144000" cy="1584723"/>
          </a:xfrm>
          <a:prstGeom prst="rect">
            <a:avLst/>
          </a:prstGeom>
          <a:solidFill>
            <a:srgbClr val="0F2444">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pic>
        <p:nvPicPr>
          <p:cNvPr id="11"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2671" y="5698727"/>
            <a:ext cx="2156253" cy="733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16"/>
          <p:cNvSpPr>
            <a:spLocks noGrp="1"/>
          </p:cNvSpPr>
          <p:nvPr>
            <p:ph sz="quarter" idx="10"/>
          </p:nvPr>
        </p:nvSpPr>
        <p:spPr>
          <a:xfrm>
            <a:off x="3362324" y="6139655"/>
            <a:ext cx="4637074" cy="304800"/>
          </a:xfrm>
          <a:prstGeom prst="rect">
            <a:avLst/>
          </a:prstGeom>
        </p:spPr>
        <p:txBody>
          <a:bodyPr/>
          <a:lstStyle>
            <a:lvl1pPr algn="l">
              <a:buNone/>
              <a:defRPr sz="1500" b="1" cap="none" baseline="0">
                <a:solidFill>
                  <a:schemeClr val="bg1"/>
                </a:solidFill>
                <a:latin typeface="Book Antiqua" pitchFamily="18" charset="0"/>
                <a:cs typeface="Arial" pitchFamily="34" charset="0"/>
              </a:defRPr>
            </a:lvl1pPr>
          </a:lstStyle>
          <a:p>
            <a:pPr lvl="0"/>
            <a:r>
              <a:rPr lang="en-US" dirty="0" smtClean="0"/>
              <a:t>Click to edit Master text styles</a:t>
            </a:r>
          </a:p>
        </p:txBody>
      </p:sp>
      <p:cxnSp>
        <p:nvCxnSpPr>
          <p:cNvPr id="15" name="Straight Connector 14"/>
          <p:cNvCxnSpPr/>
          <p:nvPr userDrawn="1"/>
        </p:nvCxnSpPr>
        <p:spPr bwMode="auto">
          <a:xfrm>
            <a:off x="3095625" y="5723532"/>
            <a:ext cx="0" cy="684213"/>
          </a:xfrm>
          <a:prstGeom prst="line">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itle 10"/>
          <p:cNvSpPr>
            <a:spLocks noGrp="1"/>
          </p:cNvSpPr>
          <p:nvPr>
            <p:ph type="title"/>
          </p:nvPr>
        </p:nvSpPr>
        <p:spPr>
          <a:xfrm>
            <a:off x="3362324" y="5701504"/>
            <a:ext cx="4905375" cy="381000"/>
          </a:xfrm>
          <a:prstGeom prst="rect">
            <a:avLst/>
          </a:prstGeom>
        </p:spPr>
        <p:txBody>
          <a:bodyPr anchor="ctr"/>
          <a:lstStyle>
            <a:lvl1pPr algn="l">
              <a:defRPr sz="2000" b="1">
                <a:solidFill>
                  <a:schemeClr val="bg1"/>
                </a:solidFill>
                <a:latin typeface="Book Antiqua" pitchFamily="18"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74413894"/>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650713"/>
            <a:ext cx="8503920" cy="557784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9"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Tree>
    <p:extLst>
      <p:ext uri="{BB962C8B-B14F-4D97-AF65-F5344CB8AC3E}">
        <p14:creationId xmlns:p14="http://schemas.microsoft.com/office/powerpoint/2010/main" val="2569479193"/>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Header, Content">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152399" y="135148"/>
            <a:ext cx="8823960" cy="381000"/>
          </a:xfrm>
          <a:prstGeom prst="rect">
            <a:avLst/>
          </a:prstGeom>
          <a:noFill/>
          <a:ln>
            <a:noFill/>
          </a:ln>
          <a:extLst/>
        </p:spPr>
        <p:txBody>
          <a:bodyPr/>
          <a:lstStyle/>
          <a:p>
            <a:pPr lvl="0"/>
            <a:r>
              <a:rPr lang="en-US" dirty="0" smtClean="0"/>
              <a:t>Click to edit Master title style</a:t>
            </a:r>
          </a:p>
        </p:txBody>
      </p:sp>
      <p:sp>
        <p:nvSpPr>
          <p:cNvPr id="7" name="Content Placeholder 2"/>
          <p:cNvSpPr>
            <a:spLocks noGrp="1"/>
          </p:cNvSpPr>
          <p:nvPr>
            <p:ph idx="1"/>
          </p:nvPr>
        </p:nvSpPr>
        <p:spPr>
          <a:xfrm>
            <a:off x="152399" y="1189517"/>
            <a:ext cx="8412480" cy="5083692"/>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5"/>
          <p:cNvSpPr>
            <a:spLocks noGrp="1"/>
          </p:cNvSpPr>
          <p:nvPr>
            <p:ph type="body" sz="quarter" idx="10"/>
          </p:nvPr>
        </p:nvSpPr>
        <p:spPr>
          <a:xfrm>
            <a:off x="152399" y="652168"/>
            <a:ext cx="8412480"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0" name="Text Placeholder 8"/>
          <p:cNvSpPr>
            <a:spLocks noGrp="1"/>
          </p:cNvSpPr>
          <p:nvPr>
            <p:ph type="body" sz="quarter" idx="11"/>
          </p:nvPr>
        </p:nvSpPr>
        <p:spPr>
          <a:xfrm>
            <a:off x="15239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1269197144"/>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ubtitle, Content-Centered">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160020" y="652132"/>
            <a:ext cx="8284464" cy="304800"/>
          </a:xfrm>
          <a:prstGeom prst="rect">
            <a:avLst/>
          </a:prstGeom>
        </p:spPr>
        <p:txBody>
          <a:bodyPr/>
          <a:lstStyle>
            <a:lvl1pPr marL="0" indent="0" algn="l">
              <a:buNone/>
              <a:defRPr sz="1200">
                <a:latin typeface="Book Antiqua" pitchFamily="18" charset="0"/>
                <a:ea typeface="Tahoma" pitchFamily="34" charset="0"/>
                <a:cs typeface="Tahoma" pitchFamily="34" charset="0"/>
              </a:defRPr>
            </a:lvl1pPr>
          </a:lstStyle>
          <a:p>
            <a:pPr lvl="0"/>
            <a:r>
              <a:rPr lang="en-US" dirty="0" smtClean="0"/>
              <a:t>Click to edit Master text styles</a:t>
            </a:r>
          </a:p>
        </p:txBody>
      </p:sp>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lvl1pPr>
              <a:defRPr>
                <a:latin typeface="Book Antiqua" pitchFamily="18" charset="0"/>
                <a:ea typeface="Tahoma" pitchFamily="34" charset="0"/>
                <a:cs typeface="Tahoma" pitchFamily="34" charset="0"/>
              </a:defRPr>
            </a:lvl1pPr>
          </a:lstStyle>
          <a:p>
            <a:pPr lvl="0"/>
            <a:r>
              <a:rPr lang="en-US" dirty="0" smtClean="0"/>
              <a:t>Click to edit Master title style</a:t>
            </a:r>
          </a:p>
        </p:txBody>
      </p:sp>
      <p:sp>
        <p:nvSpPr>
          <p:cNvPr id="9" name="Content Placeholder 2"/>
          <p:cNvSpPr>
            <a:spLocks noGrp="1"/>
          </p:cNvSpPr>
          <p:nvPr>
            <p:ph idx="1"/>
          </p:nvPr>
        </p:nvSpPr>
        <p:spPr>
          <a:xfrm>
            <a:off x="1600200" y="1066753"/>
            <a:ext cx="5943600" cy="5217091"/>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1792401105"/>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Header, Content-Centere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12" name="Content Placeholder 2"/>
          <p:cNvSpPr>
            <a:spLocks noGrp="1"/>
          </p:cNvSpPr>
          <p:nvPr>
            <p:ph idx="1"/>
          </p:nvPr>
        </p:nvSpPr>
        <p:spPr>
          <a:xfrm>
            <a:off x="1600200" y="1180213"/>
            <a:ext cx="5943600" cy="5061099"/>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5"/>
          <p:cNvSpPr>
            <a:spLocks noGrp="1"/>
          </p:cNvSpPr>
          <p:nvPr>
            <p:ph type="body" sz="quarter" idx="10"/>
          </p:nvPr>
        </p:nvSpPr>
        <p:spPr>
          <a:xfrm>
            <a:off x="1600200" y="641535"/>
            <a:ext cx="5943600"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6"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14362178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heads, Content">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160020" y="667671"/>
            <a:ext cx="4002405"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6" name="Text Placeholder 5"/>
          <p:cNvSpPr>
            <a:spLocks noGrp="1"/>
          </p:cNvSpPr>
          <p:nvPr>
            <p:ph type="body" sz="quarter" idx="11"/>
          </p:nvPr>
        </p:nvSpPr>
        <p:spPr>
          <a:xfrm>
            <a:off x="4389121" y="667671"/>
            <a:ext cx="4030979"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8"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9" name="Content Placeholder 2"/>
          <p:cNvSpPr>
            <a:spLocks noGrp="1"/>
          </p:cNvSpPr>
          <p:nvPr>
            <p:ph idx="1"/>
          </p:nvPr>
        </p:nvSpPr>
        <p:spPr>
          <a:xfrm>
            <a:off x="160020" y="1233584"/>
            <a:ext cx="4001447" cy="4623759"/>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3"/>
          </p:nvPr>
        </p:nvSpPr>
        <p:spPr>
          <a:xfrm>
            <a:off x="4418653" y="1233584"/>
            <a:ext cx="4001447" cy="4623759"/>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8"/>
          <p:cNvSpPr>
            <a:spLocks noGrp="1"/>
          </p:cNvSpPr>
          <p:nvPr>
            <p:ph type="body" sz="quarter" idx="14"/>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14940133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ubtitle, 2 Content-Vertica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12" name="Content Placeholder 2"/>
          <p:cNvSpPr>
            <a:spLocks noGrp="1"/>
          </p:cNvSpPr>
          <p:nvPr>
            <p:ph idx="1"/>
          </p:nvPr>
        </p:nvSpPr>
        <p:spPr>
          <a:xfrm>
            <a:off x="171450" y="1063259"/>
            <a:ext cx="4023360" cy="5178053"/>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2"/>
          </p:nvPr>
        </p:nvSpPr>
        <p:spPr>
          <a:xfrm>
            <a:off x="4354068" y="1063259"/>
            <a:ext cx="4023360" cy="5178053"/>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9" name="Content Placeholder 7"/>
          <p:cNvSpPr>
            <a:spLocks noGrp="1"/>
          </p:cNvSpPr>
          <p:nvPr>
            <p:ph sz="quarter" idx="13"/>
          </p:nvPr>
        </p:nvSpPr>
        <p:spPr>
          <a:xfrm>
            <a:off x="152399" y="652132"/>
            <a:ext cx="8412480" cy="304800"/>
          </a:xfrm>
          <a:prstGeom prst="rect">
            <a:avLst/>
          </a:prstGeom>
        </p:spPr>
        <p:txBody>
          <a:bodyPr/>
          <a:lstStyle>
            <a:lvl1pPr marL="0" indent="0" algn="l">
              <a:buNone/>
              <a:defRPr sz="1200">
                <a:latin typeface="Book Antiqua" pitchFamily="18" charset="0"/>
                <a:ea typeface="Tahoma" pitchFamily="34" charset="0"/>
                <a:cs typeface="Tahoma"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802912864"/>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Header, 2 Content-Vertica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12" name="Content Placeholder 2"/>
          <p:cNvSpPr>
            <a:spLocks noGrp="1"/>
          </p:cNvSpPr>
          <p:nvPr>
            <p:ph idx="1"/>
          </p:nvPr>
        </p:nvSpPr>
        <p:spPr>
          <a:xfrm>
            <a:off x="171450" y="1167143"/>
            <a:ext cx="4023360" cy="512064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2"/>
          </p:nvPr>
        </p:nvSpPr>
        <p:spPr>
          <a:xfrm>
            <a:off x="4354068" y="1167143"/>
            <a:ext cx="4023360" cy="512064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5"/>
          <p:cNvSpPr>
            <a:spLocks noGrp="1"/>
          </p:cNvSpPr>
          <p:nvPr>
            <p:ph type="body" sz="quarter" idx="10"/>
          </p:nvPr>
        </p:nvSpPr>
        <p:spPr>
          <a:xfrm>
            <a:off x="152399" y="641535"/>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7"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2269666488"/>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Header, Callout, 2 Content-Vertica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12" name="Content Placeholder 2"/>
          <p:cNvSpPr>
            <a:spLocks noGrp="1"/>
          </p:cNvSpPr>
          <p:nvPr>
            <p:ph idx="1"/>
          </p:nvPr>
        </p:nvSpPr>
        <p:spPr>
          <a:xfrm>
            <a:off x="152399" y="1813520"/>
            <a:ext cx="4023360" cy="4406527"/>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2"/>
          </p:nvPr>
        </p:nvSpPr>
        <p:spPr>
          <a:xfrm>
            <a:off x="4392168" y="1813520"/>
            <a:ext cx="4023360" cy="4406527"/>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5"/>
          <p:cNvSpPr>
            <a:spLocks noGrp="1"/>
          </p:cNvSpPr>
          <p:nvPr>
            <p:ph type="body" sz="quarter" idx="13"/>
          </p:nvPr>
        </p:nvSpPr>
        <p:spPr>
          <a:xfrm>
            <a:off x="152399" y="1206611"/>
            <a:ext cx="4023360" cy="495300"/>
          </a:xfrm>
          <a:prstGeom prst="rect">
            <a:avLst/>
          </a:prstGeom>
        </p:spPr>
        <p:txBody>
          <a:bodyPr vert="horz" anchor="ctr"/>
          <a:lstStyle>
            <a:lvl1pPr marL="0" indent="0" algn="ctr">
              <a:buNone/>
              <a:defRPr sz="135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8" name="Text Placeholder 5"/>
          <p:cNvSpPr>
            <a:spLocks noGrp="1"/>
          </p:cNvSpPr>
          <p:nvPr>
            <p:ph type="body" sz="quarter" idx="14"/>
          </p:nvPr>
        </p:nvSpPr>
        <p:spPr>
          <a:xfrm>
            <a:off x="4392168" y="1206611"/>
            <a:ext cx="4023360" cy="495300"/>
          </a:xfrm>
          <a:prstGeom prst="rect">
            <a:avLst/>
          </a:prstGeom>
        </p:spPr>
        <p:txBody>
          <a:bodyPr vert="horz" anchor="ctr"/>
          <a:lstStyle>
            <a:lvl1pPr marL="0" indent="0" algn="ctr">
              <a:buNone/>
              <a:defRPr sz="135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1" name="Text Placeholder 5"/>
          <p:cNvSpPr>
            <a:spLocks noGrp="1"/>
          </p:cNvSpPr>
          <p:nvPr>
            <p:ph type="body" sz="quarter" idx="10"/>
          </p:nvPr>
        </p:nvSpPr>
        <p:spPr>
          <a:xfrm>
            <a:off x="152399" y="652168"/>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0"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15" name="Line 13"/>
          <p:cNvSpPr>
            <a:spLocks noChangeShapeType="1"/>
          </p:cNvSpPr>
          <p:nvPr userDrawn="1"/>
        </p:nvSpPr>
        <p:spPr bwMode="auto">
          <a:xfrm>
            <a:off x="163403" y="1701911"/>
            <a:ext cx="4005072"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
        <p:nvSpPr>
          <p:cNvPr id="16" name="Line 13"/>
          <p:cNvSpPr>
            <a:spLocks noChangeShapeType="1"/>
          </p:cNvSpPr>
          <p:nvPr userDrawn="1"/>
        </p:nvSpPr>
        <p:spPr bwMode="auto">
          <a:xfrm>
            <a:off x="4394822" y="1701911"/>
            <a:ext cx="4005072"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Tree>
    <p:extLst>
      <p:ext uri="{BB962C8B-B14F-4D97-AF65-F5344CB8AC3E}">
        <p14:creationId xmlns:p14="http://schemas.microsoft.com/office/powerpoint/2010/main" val="120536081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Callout, 2 Content-Vertical">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160020" y="635772"/>
            <a:ext cx="4002405"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6" name="Text Placeholder 5"/>
          <p:cNvSpPr>
            <a:spLocks noGrp="1"/>
          </p:cNvSpPr>
          <p:nvPr>
            <p:ph type="body" sz="quarter" idx="11"/>
          </p:nvPr>
        </p:nvSpPr>
        <p:spPr>
          <a:xfrm>
            <a:off x="4389121" y="635772"/>
            <a:ext cx="4030979"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8"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9" name="Content Placeholder 2"/>
          <p:cNvSpPr>
            <a:spLocks noGrp="1"/>
          </p:cNvSpPr>
          <p:nvPr>
            <p:ph idx="1"/>
          </p:nvPr>
        </p:nvSpPr>
        <p:spPr>
          <a:xfrm>
            <a:off x="160020" y="1244216"/>
            <a:ext cx="4001447" cy="4954565"/>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3"/>
          </p:nvPr>
        </p:nvSpPr>
        <p:spPr>
          <a:xfrm>
            <a:off x="4418653" y="1244216"/>
            <a:ext cx="4001447" cy="4954565"/>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8"/>
          <p:cNvSpPr>
            <a:spLocks noGrp="1"/>
          </p:cNvSpPr>
          <p:nvPr>
            <p:ph type="body" sz="quarter" idx="14"/>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12" name="Line 13"/>
          <p:cNvSpPr>
            <a:spLocks noChangeShapeType="1"/>
          </p:cNvSpPr>
          <p:nvPr userDrawn="1"/>
        </p:nvSpPr>
        <p:spPr bwMode="auto">
          <a:xfrm>
            <a:off x="163402" y="1130152"/>
            <a:ext cx="3995129"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
        <p:nvSpPr>
          <p:cNvPr id="13" name="Line 13"/>
          <p:cNvSpPr>
            <a:spLocks noChangeShapeType="1"/>
          </p:cNvSpPr>
          <p:nvPr userDrawn="1"/>
        </p:nvSpPr>
        <p:spPr bwMode="auto">
          <a:xfrm>
            <a:off x="4410724" y="1130152"/>
            <a:ext cx="3995129"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Tree>
    <p:extLst>
      <p:ext uri="{BB962C8B-B14F-4D97-AF65-F5344CB8AC3E}">
        <p14:creationId xmlns:p14="http://schemas.microsoft.com/office/powerpoint/2010/main" val="2242022696"/>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2 Content-Horizonta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52399" y="135148"/>
            <a:ext cx="8823960" cy="381000"/>
          </a:xfrm>
          <a:prstGeom prst="rect">
            <a:avLst/>
          </a:prstGeom>
          <a:noFill/>
          <a:ln>
            <a:noFill/>
          </a:ln>
          <a:extLst/>
        </p:spPr>
        <p:txBody>
          <a:bodyPr/>
          <a:lstStyle/>
          <a:p>
            <a:pPr lvl="0"/>
            <a:r>
              <a:rPr lang="en-US" dirty="0" smtClean="0"/>
              <a:t>Click to edit Master title style</a:t>
            </a:r>
          </a:p>
        </p:txBody>
      </p:sp>
      <p:sp>
        <p:nvSpPr>
          <p:cNvPr id="7"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9" name="Content Placeholder 2"/>
          <p:cNvSpPr>
            <a:spLocks noGrp="1"/>
          </p:cNvSpPr>
          <p:nvPr>
            <p:ph idx="1"/>
          </p:nvPr>
        </p:nvSpPr>
        <p:spPr>
          <a:xfrm>
            <a:off x="152399" y="652792"/>
            <a:ext cx="8229600" cy="274320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2"/>
          </p:nvPr>
        </p:nvSpPr>
        <p:spPr>
          <a:xfrm>
            <a:off x="152399" y="3508078"/>
            <a:ext cx="8229600" cy="274320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79284266"/>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Header, 2 Content-Horizontal">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52399" y="135148"/>
            <a:ext cx="8823960" cy="381000"/>
          </a:xfrm>
          <a:prstGeom prst="rect">
            <a:avLst/>
          </a:prstGeom>
          <a:noFill/>
          <a:ln>
            <a:noFill/>
          </a:ln>
          <a:extLst/>
        </p:spPr>
        <p:txBody>
          <a:bodyPr/>
          <a:lstStyle/>
          <a:p>
            <a:pPr lvl="0"/>
            <a:r>
              <a:rPr lang="en-US" dirty="0" smtClean="0"/>
              <a:t>Click to edit Master title style</a:t>
            </a:r>
          </a:p>
        </p:txBody>
      </p:sp>
      <p:sp>
        <p:nvSpPr>
          <p:cNvPr id="8" name="Text Placeholder 5"/>
          <p:cNvSpPr>
            <a:spLocks noGrp="1"/>
          </p:cNvSpPr>
          <p:nvPr>
            <p:ph type="body" sz="quarter" idx="10"/>
          </p:nvPr>
        </p:nvSpPr>
        <p:spPr>
          <a:xfrm>
            <a:off x="152399" y="641535"/>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7"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9" name="Content Placeholder 2"/>
          <p:cNvSpPr>
            <a:spLocks noGrp="1"/>
          </p:cNvSpPr>
          <p:nvPr>
            <p:ph idx="1"/>
          </p:nvPr>
        </p:nvSpPr>
        <p:spPr>
          <a:xfrm>
            <a:off x="152399" y="1185085"/>
            <a:ext cx="8229600" cy="2440615"/>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2"/>
          </p:nvPr>
        </p:nvSpPr>
        <p:spPr>
          <a:xfrm>
            <a:off x="152399" y="3750640"/>
            <a:ext cx="8229600" cy="2441448"/>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0906709"/>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3 Arrow Highlight">
    <p:spTree>
      <p:nvGrpSpPr>
        <p:cNvPr id="1" name=""/>
        <p:cNvGrpSpPr/>
        <p:nvPr/>
      </p:nvGrpSpPr>
      <p:grpSpPr>
        <a:xfrm>
          <a:off x="0" y="0"/>
          <a:ext cx="0" cy="0"/>
          <a:chOff x="0" y="0"/>
          <a:chExt cx="0" cy="0"/>
        </a:xfrm>
      </p:grpSpPr>
      <p:grpSp>
        <p:nvGrpSpPr>
          <p:cNvPr id="10" name="Group 9"/>
          <p:cNvGrpSpPr/>
          <p:nvPr userDrawn="1"/>
        </p:nvGrpSpPr>
        <p:grpSpPr>
          <a:xfrm>
            <a:off x="267166" y="1041622"/>
            <a:ext cx="2770109" cy="1306292"/>
            <a:chOff x="0" y="0"/>
            <a:chExt cx="6096000" cy="1269999"/>
          </a:xfrm>
          <a:solidFill>
            <a:srgbClr val="1052AC"/>
          </a:solidFill>
          <a:effectLst/>
          <a:scene3d>
            <a:camera prst="orthographicFront"/>
            <a:lightRig rig="flat" dir="t"/>
          </a:scene3d>
        </p:grpSpPr>
        <p:sp>
          <p:nvSpPr>
            <p:cNvPr id="11" name="Rounded Rectangle 12"/>
            <p:cNvSpPr/>
            <p:nvPr/>
          </p:nvSpPr>
          <p:spPr>
            <a:xfrm>
              <a:off x="0" y="0"/>
              <a:ext cx="6096000" cy="1269999"/>
            </a:xfrm>
            <a:prstGeom prst="homePlate">
              <a:avLst/>
            </a:prstGeom>
            <a:solidFill>
              <a:srgbClr val="124B8B"/>
            </a:solidFill>
            <a:ln>
              <a:noFill/>
            </a:ln>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1346200" y="0"/>
              <a:ext cx="4749800" cy="1269999"/>
            </a:xfrm>
            <a:prstGeom prst="homePlate">
              <a:avLst/>
            </a:prstGeom>
            <a:solidFill>
              <a:srgbClr val="124B8B"/>
            </a:solidFill>
            <a:ln>
              <a:noFill/>
            </a:ln>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grpSp>
      <p:grpSp>
        <p:nvGrpSpPr>
          <p:cNvPr id="13" name="Group 12"/>
          <p:cNvGrpSpPr/>
          <p:nvPr userDrawn="1"/>
        </p:nvGrpSpPr>
        <p:grpSpPr>
          <a:xfrm>
            <a:off x="267166" y="2680916"/>
            <a:ext cx="2770109" cy="1306292"/>
            <a:chOff x="0" y="0"/>
            <a:chExt cx="6096000" cy="1269999"/>
          </a:xfrm>
          <a:solidFill>
            <a:srgbClr val="1052AC"/>
          </a:solidFill>
          <a:effectLst/>
          <a:scene3d>
            <a:camera prst="orthographicFront"/>
            <a:lightRig rig="flat" dir="t"/>
          </a:scene3d>
        </p:grpSpPr>
        <p:sp>
          <p:nvSpPr>
            <p:cNvPr id="14" name="Rounded Rectangle 12"/>
            <p:cNvSpPr/>
            <p:nvPr/>
          </p:nvSpPr>
          <p:spPr>
            <a:xfrm>
              <a:off x="0" y="0"/>
              <a:ext cx="6096000" cy="1269999"/>
            </a:xfrm>
            <a:prstGeom prst="homePlate">
              <a:avLst/>
            </a:prstGeom>
            <a:solidFill>
              <a:srgbClr val="124B8B"/>
            </a:solid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ounded Rectangle 4"/>
            <p:cNvSpPr/>
            <p:nvPr/>
          </p:nvSpPr>
          <p:spPr>
            <a:xfrm>
              <a:off x="1346200" y="0"/>
              <a:ext cx="4749800" cy="1269999"/>
            </a:xfrm>
            <a:prstGeom prst="homePlate">
              <a:avLst/>
            </a:prstGeom>
            <a:solidFill>
              <a:srgbClr val="124B8B"/>
            </a:solid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grpSp>
      <p:grpSp>
        <p:nvGrpSpPr>
          <p:cNvPr id="16" name="Group 15"/>
          <p:cNvGrpSpPr/>
          <p:nvPr userDrawn="1"/>
        </p:nvGrpSpPr>
        <p:grpSpPr>
          <a:xfrm>
            <a:off x="267166" y="4334787"/>
            <a:ext cx="2770109" cy="1306292"/>
            <a:chOff x="0" y="0"/>
            <a:chExt cx="6096000" cy="1269999"/>
          </a:xfrm>
          <a:solidFill>
            <a:srgbClr val="1052AC"/>
          </a:solidFill>
          <a:effectLst/>
          <a:scene3d>
            <a:camera prst="orthographicFront"/>
            <a:lightRig rig="flat" dir="t"/>
          </a:scene3d>
        </p:grpSpPr>
        <p:sp>
          <p:nvSpPr>
            <p:cNvPr id="17" name="Rounded Rectangle 12"/>
            <p:cNvSpPr/>
            <p:nvPr/>
          </p:nvSpPr>
          <p:spPr>
            <a:xfrm>
              <a:off x="0" y="0"/>
              <a:ext cx="6096000" cy="1269999"/>
            </a:xfrm>
            <a:prstGeom prst="homePlate">
              <a:avLst/>
            </a:prstGeom>
            <a:solidFill>
              <a:srgbClr val="124B8B"/>
            </a:solid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Rounded Rectangle 4"/>
            <p:cNvSpPr/>
            <p:nvPr/>
          </p:nvSpPr>
          <p:spPr>
            <a:xfrm>
              <a:off x="1346200" y="0"/>
              <a:ext cx="4749800" cy="1269999"/>
            </a:xfrm>
            <a:prstGeom prst="homePlate">
              <a:avLst/>
            </a:prstGeom>
            <a:solidFill>
              <a:srgbClr val="124B8B"/>
            </a:solid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grpSp>
      <p:sp>
        <p:nvSpPr>
          <p:cNvPr id="4"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22" name="Content Placeholder 32"/>
          <p:cNvSpPr>
            <a:spLocks noGrp="1"/>
          </p:cNvSpPr>
          <p:nvPr>
            <p:ph sz="quarter" idx="12"/>
          </p:nvPr>
        </p:nvSpPr>
        <p:spPr>
          <a:xfrm>
            <a:off x="3152775" y="1041621"/>
            <a:ext cx="5267325" cy="1246761"/>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3" name="Content Placeholder 32"/>
          <p:cNvSpPr>
            <a:spLocks noGrp="1"/>
          </p:cNvSpPr>
          <p:nvPr>
            <p:ph sz="quarter" idx="15"/>
          </p:nvPr>
        </p:nvSpPr>
        <p:spPr>
          <a:xfrm>
            <a:off x="477426" y="1174237"/>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4" name="Content Placeholder 32"/>
          <p:cNvSpPr>
            <a:spLocks noGrp="1"/>
          </p:cNvSpPr>
          <p:nvPr>
            <p:ph sz="quarter" idx="16"/>
          </p:nvPr>
        </p:nvSpPr>
        <p:spPr>
          <a:xfrm>
            <a:off x="3152774" y="2531270"/>
            <a:ext cx="5267325" cy="1576388"/>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5" name="Content Placeholder 32"/>
          <p:cNvSpPr>
            <a:spLocks noGrp="1"/>
          </p:cNvSpPr>
          <p:nvPr>
            <p:ph sz="quarter" idx="18"/>
          </p:nvPr>
        </p:nvSpPr>
        <p:spPr>
          <a:xfrm>
            <a:off x="3152775" y="4350545"/>
            <a:ext cx="5267325" cy="1576388"/>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9" name="Content Placeholder 32"/>
          <p:cNvSpPr>
            <a:spLocks noGrp="1"/>
          </p:cNvSpPr>
          <p:nvPr>
            <p:ph sz="quarter" idx="22"/>
          </p:nvPr>
        </p:nvSpPr>
        <p:spPr>
          <a:xfrm>
            <a:off x="477426" y="2813531"/>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34" name="Content Placeholder 32"/>
          <p:cNvSpPr>
            <a:spLocks noGrp="1"/>
          </p:cNvSpPr>
          <p:nvPr>
            <p:ph sz="quarter" idx="23"/>
          </p:nvPr>
        </p:nvSpPr>
        <p:spPr>
          <a:xfrm>
            <a:off x="477426" y="4467402"/>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35"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802574579"/>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Header, 3 Arrow Highlight">
    <p:spTree>
      <p:nvGrpSpPr>
        <p:cNvPr id="1" name=""/>
        <p:cNvGrpSpPr/>
        <p:nvPr/>
      </p:nvGrpSpPr>
      <p:grpSpPr>
        <a:xfrm>
          <a:off x="0" y="0"/>
          <a:ext cx="0" cy="0"/>
          <a:chOff x="0" y="0"/>
          <a:chExt cx="0" cy="0"/>
        </a:xfrm>
      </p:grpSpPr>
      <p:grpSp>
        <p:nvGrpSpPr>
          <p:cNvPr id="10" name="Group 9"/>
          <p:cNvGrpSpPr/>
          <p:nvPr userDrawn="1"/>
        </p:nvGrpSpPr>
        <p:grpSpPr>
          <a:xfrm>
            <a:off x="267166" y="1346422"/>
            <a:ext cx="2770109" cy="1306292"/>
            <a:chOff x="0" y="0"/>
            <a:chExt cx="6096000" cy="1269999"/>
          </a:xfrm>
          <a:solidFill>
            <a:srgbClr val="1052AC"/>
          </a:solidFill>
          <a:effectLst/>
          <a:scene3d>
            <a:camera prst="orthographicFront"/>
            <a:lightRig rig="flat" dir="t"/>
          </a:scene3d>
        </p:grpSpPr>
        <p:sp>
          <p:nvSpPr>
            <p:cNvPr id="11" name="Rounded Rectangle 12"/>
            <p:cNvSpPr/>
            <p:nvPr/>
          </p:nvSpPr>
          <p:spPr>
            <a:xfrm>
              <a:off x="0" y="0"/>
              <a:ext cx="6096000" cy="1269999"/>
            </a:xfrm>
            <a:prstGeom prst="homePlate">
              <a:avLst/>
            </a:prstGeom>
            <a:solidFill>
              <a:srgbClr val="124B8B"/>
            </a:solidFill>
            <a:ln>
              <a:noFill/>
            </a:ln>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1346200" y="0"/>
              <a:ext cx="4749800" cy="1269999"/>
            </a:xfrm>
            <a:prstGeom prst="homePlate">
              <a:avLst/>
            </a:prstGeom>
            <a:solidFill>
              <a:srgbClr val="124B8B"/>
            </a:solidFill>
            <a:ln>
              <a:noFill/>
            </a:ln>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grpSp>
      <p:grpSp>
        <p:nvGrpSpPr>
          <p:cNvPr id="13" name="Group 12"/>
          <p:cNvGrpSpPr/>
          <p:nvPr userDrawn="1"/>
        </p:nvGrpSpPr>
        <p:grpSpPr>
          <a:xfrm>
            <a:off x="267166" y="2985716"/>
            <a:ext cx="2770109" cy="1306292"/>
            <a:chOff x="0" y="0"/>
            <a:chExt cx="6096000" cy="1269999"/>
          </a:xfrm>
          <a:solidFill>
            <a:srgbClr val="1052AC"/>
          </a:solidFill>
          <a:effectLst/>
          <a:scene3d>
            <a:camera prst="orthographicFront"/>
            <a:lightRig rig="flat" dir="t"/>
          </a:scene3d>
        </p:grpSpPr>
        <p:sp>
          <p:nvSpPr>
            <p:cNvPr id="14" name="Rounded Rectangle 12"/>
            <p:cNvSpPr/>
            <p:nvPr/>
          </p:nvSpPr>
          <p:spPr>
            <a:xfrm>
              <a:off x="0" y="0"/>
              <a:ext cx="6096000" cy="1269999"/>
            </a:xfrm>
            <a:prstGeom prst="homePlate">
              <a:avLst/>
            </a:prstGeom>
            <a:solidFill>
              <a:srgbClr val="124B8B"/>
            </a:solid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ounded Rectangle 4"/>
            <p:cNvSpPr/>
            <p:nvPr/>
          </p:nvSpPr>
          <p:spPr>
            <a:xfrm>
              <a:off x="1346200" y="0"/>
              <a:ext cx="4749800" cy="1269999"/>
            </a:xfrm>
            <a:prstGeom prst="homePlate">
              <a:avLst/>
            </a:prstGeom>
            <a:solidFill>
              <a:srgbClr val="124B8B"/>
            </a:solid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grpSp>
      <p:grpSp>
        <p:nvGrpSpPr>
          <p:cNvPr id="16" name="Group 15"/>
          <p:cNvGrpSpPr/>
          <p:nvPr userDrawn="1"/>
        </p:nvGrpSpPr>
        <p:grpSpPr>
          <a:xfrm>
            <a:off x="267166" y="4782514"/>
            <a:ext cx="2770109" cy="1306292"/>
            <a:chOff x="0" y="0"/>
            <a:chExt cx="6096000" cy="1269999"/>
          </a:xfrm>
          <a:solidFill>
            <a:srgbClr val="1052AC"/>
          </a:solidFill>
          <a:effectLst/>
          <a:scene3d>
            <a:camera prst="orthographicFront"/>
            <a:lightRig rig="flat" dir="t"/>
          </a:scene3d>
        </p:grpSpPr>
        <p:sp>
          <p:nvSpPr>
            <p:cNvPr id="17" name="Rounded Rectangle 12"/>
            <p:cNvSpPr/>
            <p:nvPr/>
          </p:nvSpPr>
          <p:spPr>
            <a:xfrm>
              <a:off x="0" y="0"/>
              <a:ext cx="6096000" cy="1269999"/>
            </a:xfrm>
            <a:prstGeom prst="homePlate">
              <a:avLst/>
            </a:prstGeom>
            <a:solidFill>
              <a:srgbClr val="124B8B"/>
            </a:solid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Rounded Rectangle 4"/>
            <p:cNvSpPr/>
            <p:nvPr/>
          </p:nvSpPr>
          <p:spPr>
            <a:xfrm>
              <a:off x="1346200" y="0"/>
              <a:ext cx="4749800" cy="1269999"/>
            </a:xfrm>
            <a:prstGeom prst="homePlate">
              <a:avLst/>
            </a:prstGeom>
            <a:solidFill>
              <a:srgbClr val="124B8B"/>
            </a:solid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grpSp>
      <p:sp>
        <p:nvSpPr>
          <p:cNvPr id="4"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22" name="Content Placeholder 32"/>
          <p:cNvSpPr>
            <a:spLocks noGrp="1"/>
          </p:cNvSpPr>
          <p:nvPr>
            <p:ph sz="quarter" idx="12"/>
          </p:nvPr>
        </p:nvSpPr>
        <p:spPr>
          <a:xfrm>
            <a:off x="3152775" y="1346421"/>
            <a:ext cx="5267325" cy="1246761"/>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3" name="Content Placeholder 32"/>
          <p:cNvSpPr>
            <a:spLocks noGrp="1"/>
          </p:cNvSpPr>
          <p:nvPr>
            <p:ph sz="quarter" idx="15"/>
          </p:nvPr>
        </p:nvSpPr>
        <p:spPr>
          <a:xfrm>
            <a:off x="477426" y="1479037"/>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4" name="Content Placeholder 32"/>
          <p:cNvSpPr>
            <a:spLocks noGrp="1"/>
          </p:cNvSpPr>
          <p:nvPr>
            <p:ph sz="quarter" idx="16"/>
          </p:nvPr>
        </p:nvSpPr>
        <p:spPr>
          <a:xfrm>
            <a:off x="3152774" y="2836070"/>
            <a:ext cx="5267325" cy="1576388"/>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5" name="Content Placeholder 32"/>
          <p:cNvSpPr>
            <a:spLocks noGrp="1"/>
          </p:cNvSpPr>
          <p:nvPr>
            <p:ph sz="quarter" idx="18"/>
          </p:nvPr>
        </p:nvSpPr>
        <p:spPr>
          <a:xfrm>
            <a:off x="3152775" y="4647466"/>
            <a:ext cx="5267325" cy="1576388"/>
          </a:xfrm>
          <a:prstGeom prst="rect">
            <a:avLst/>
          </a:prstGeom>
        </p:spPr>
        <p:txBody>
          <a:bodyPr anchor="ctr"/>
          <a:lstStyle>
            <a:lvl1pPr marL="0" indent="0">
              <a:buNone/>
              <a:defRPr sz="15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29" name="Content Placeholder 32"/>
          <p:cNvSpPr>
            <a:spLocks noGrp="1"/>
          </p:cNvSpPr>
          <p:nvPr>
            <p:ph sz="quarter" idx="22"/>
          </p:nvPr>
        </p:nvSpPr>
        <p:spPr>
          <a:xfrm>
            <a:off x="477426" y="3118331"/>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34" name="Content Placeholder 32"/>
          <p:cNvSpPr>
            <a:spLocks noGrp="1"/>
          </p:cNvSpPr>
          <p:nvPr>
            <p:ph sz="quarter" idx="23"/>
          </p:nvPr>
        </p:nvSpPr>
        <p:spPr>
          <a:xfrm>
            <a:off x="477426" y="4915130"/>
            <a:ext cx="1832272" cy="1041061"/>
          </a:xfrm>
          <a:prstGeom prst="rect">
            <a:avLst/>
          </a:prstGeom>
        </p:spPr>
        <p:txBody>
          <a:bodyPr anchor="ctr"/>
          <a:lstStyle>
            <a:lvl1pPr marL="0" indent="0" algn="ctr">
              <a:buNone/>
              <a:defRPr sz="15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35"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19" name="Text Placeholder 5"/>
          <p:cNvSpPr>
            <a:spLocks noGrp="1"/>
          </p:cNvSpPr>
          <p:nvPr>
            <p:ph type="body" sz="quarter" idx="10"/>
          </p:nvPr>
        </p:nvSpPr>
        <p:spPr>
          <a:xfrm>
            <a:off x="152399" y="662801"/>
            <a:ext cx="8286751"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Tree>
    <p:extLst>
      <p:ext uri="{BB962C8B-B14F-4D97-AF65-F5344CB8AC3E}">
        <p14:creationId xmlns:p14="http://schemas.microsoft.com/office/powerpoint/2010/main" val="1776592488"/>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Header, 6 Arrow Highlight">
    <p:spTree>
      <p:nvGrpSpPr>
        <p:cNvPr id="1" name=""/>
        <p:cNvGrpSpPr/>
        <p:nvPr/>
      </p:nvGrpSpPr>
      <p:grpSpPr>
        <a:xfrm>
          <a:off x="0" y="0"/>
          <a:ext cx="0" cy="0"/>
          <a:chOff x="0" y="0"/>
          <a:chExt cx="0" cy="0"/>
        </a:xfrm>
      </p:grpSpPr>
      <p:grpSp>
        <p:nvGrpSpPr>
          <p:cNvPr id="17" name="Group 16"/>
          <p:cNvGrpSpPr/>
          <p:nvPr userDrawn="1"/>
        </p:nvGrpSpPr>
        <p:grpSpPr>
          <a:xfrm>
            <a:off x="230265" y="1515144"/>
            <a:ext cx="2935201" cy="484632"/>
            <a:chOff x="0" y="0"/>
            <a:chExt cx="6096000" cy="1269999"/>
          </a:xfrm>
          <a:solidFill>
            <a:srgbClr val="124B8B"/>
          </a:solidFill>
          <a:effectLst/>
          <a:scene3d>
            <a:camera prst="orthographicFront"/>
            <a:lightRig rig="flat" dir="t"/>
          </a:scene3d>
        </p:grpSpPr>
        <p:sp>
          <p:nvSpPr>
            <p:cNvPr id="18"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sp>
          <p:nvSpPr>
            <p:cNvPr id="19"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0" name="Group 19"/>
          <p:cNvGrpSpPr/>
          <p:nvPr userDrawn="1"/>
        </p:nvGrpSpPr>
        <p:grpSpPr>
          <a:xfrm>
            <a:off x="230265" y="2242854"/>
            <a:ext cx="2935201" cy="484632"/>
            <a:chOff x="0" y="0"/>
            <a:chExt cx="6096000" cy="1269999"/>
          </a:xfrm>
          <a:solidFill>
            <a:srgbClr val="124B8B"/>
          </a:solidFill>
          <a:effectLst/>
          <a:scene3d>
            <a:camera prst="orthographicFront"/>
            <a:lightRig rig="flat" dir="t"/>
          </a:scene3d>
        </p:grpSpPr>
        <p:sp>
          <p:nvSpPr>
            <p:cNvPr id="21"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sp>
          <p:nvSpPr>
            <p:cNvPr id="22"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3" name="Group 22"/>
          <p:cNvGrpSpPr/>
          <p:nvPr userDrawn="1"/>
        </p:nvGrpSpPr>
        <p:grpSpPr>
          <a:xfrm>
            <a:off x="230265" y="3016189"/>
            <a:ext cx="2935201" cy="484632"/>
            <a:chOff x="0" y="0"/>
            <a:chExt cx="6096000" cy="1269999"/>
          </a:xfrm>
          <a:solidFill>
            <a:srgbClr val="124B8B"/>
          </a:solidFill>
          <a:effectLst/>
          <a:scene3d>
            <a:camera prst="orthographicFront"/>
            <a:lightRig rig="flat" dir="t"/>
          </a:scene3d>
        </p:grpSpPr>
        <p:sp>
          <p:nvSpPr>
            <p:cNvPr id="24"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sp>
          <p:nvSpPr>
            <p:cNvPr id="25"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6" name="Group 25"/>
          <p:cNvGrpSpPr/>
          <p:nvPr userDrawn="1"/>
        </p:nvGrpSpPr>
        <p:grpSpPr>
          <a:xfrm>
            <a:off x="230265" y="3793524"/>
            <a:ext cx="2935201" cy="484632"/>
            <a:chOff x="0" y="0"/>
            <a:chExt cx="6096000" cy="1269999"/>
          </a:xfrm>
          <a:solidFill>
            <a:srgbClr val="124B8B"/>
          </a:solidFill>
          <a:effectLst/>
          <a:scene3d>
            <a:camera prst="orthographicFront"/>
            <a:lightRig rig="flat" dir="t"/>
          </a:scene3d>
        </p:grpSpPr>
        <p:sp>
          <p:nvSpPr>
            <p:cNvPr id="27"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sp>
          <p:nvSpPr>
            <p:cNvPr id="28"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9" name="Group 28"/>
          <p:cNvGrpSpPr/>
          <p:nvPr userDrawn="1"/>
        </p:nvGrpSpPr>
        <p:grpSpPr>
          <a:xfrm>
            <a:off x="230265" y="4568859"/>
            <a:ext cx="2935201" cy="484632"/>
            <a:chOff x="0" y="0"/>
            <a:chExt cx="6096000" cy="1269999"/>
          </a:xfrm>
          <a:solidFill>
            <a:srgbClr val="124B8B"/>
          </a:solidFill>
          <a:effectLst/>
          <a:scene3d>
            <a:camera prst="orthographicFront"/>
            <a:lightRig rig="flat" dir="t"/>
          </a:scene3d>
        </p:grpSpPr>
        <p:sp>
          <p:nvSpPr>
            <p:cNvPr id="30"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sp>
          <p:nvSpPr>
            <p:cNvPr id="31"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32" name="Group 31"/>
          <p:cNvGrpSpPr/>
          <p:nvPr userDrawn="1"/>
        </p:nvGrpSpPr>
        <p:grpSpPr>
          <a:xfrm>
            <a:off x="230265" y="5344194"/>
            <a:ext cx="2935224" cy="484632"/>
            <a:chOff x="0" y="0"/>
            <a:chExt cx="6096000" cy="1269999"/>
          </a:xfrm>
          <a:solidFill>
            <a:srgbClr val="124B8B"/>
          </a:solidFill>
          <a:effectLst/>
          <a:scene3d>
            <a:camera prst="orthographicFront"/>
            <a:lightRig rig="flat" dir="t"/>
          </a:scene3d>
        </p:grpSpPr>
        <p:sp>
          <p:nvSpPr>
            <p:cNvPr id="34"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a:p>
              <a:pPr marL="228600" lvl="1" indent="-228600" defTabSz="889000" fontAlgn="base">
                <a:lnSpc>
                  <a:spcPct val="90000"/>
                </a:lnSpc>
                <a:spcBef>
                  <a:spcPct val="0"/>
                </a:spcBef>
                <a:spcAft>
                  <a:spcPct val="15000"/>
                </a:spcAft>
                <a:buFontTx/>
                <a:buChar char="••"/>
                <a:defRPr/>
              </a:pPr>
              <a:endParaRPr lang="en-US" sz="2000">
                <a:solidFill>
                  <a:prstClr val="white"/>
                </a:solidFill>
              </a:endParaRPr>
            </a:p>
          </p:txBody>
        </p:sp>
        <p:sp>
          <p:nvSpPr>
            <p:cNvPr id="35"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sp>
        <p:nvSpPr>
          <p:cNvPr id="4"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33" name="Content Placeholder 32"/>
          <p:cNvSpPr>
            <a:spLocks noGrp="1"/>
          </p:cNvSpPr>
          <p:nvPr>
            <p:ph sz="quarter" idx="12"/>
          </p:nvPr>
        </p:nvSpPr>
        <p:spPr>
          <a:xfrm>
            <a:off x="3448050" y="151514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21" name="Text Placeholder 5"/>
          <p:cNvSpPr>
            <a:spLocks noGrp="1"/>
          </p:cNvSpPr>
          <p:nvPr>
            <p:ph type="body" sz="quarter" idx="10"/>
          </p:nvPr>
        </p:nvSpPr>
        <p:spPr>
          <a:xfrm>
            <a:off x="152399" y="662801"/>
            <a:ext cx="8286751"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27" name="Content Placeholder 32"/>
          <p:cNvSpPr>
            <a:spLocks noGrp="1"/>
          </p:cNvSpPr>
          <p:nvPr>
            <p:ph sz="quarter" idx="18"/>
          </p:nvPr>
        </p:nvSpPr>
        <p:spPr>
          <a:xfrm>
            <a:off x="370232" y="1602680"/>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4" name="Content Placeholder 32"/>
          <p:cNvSpPr>
            <a:spLocks noGrp="1"/>
          </p:cNvSpPr>
          <p:nvPr>
            <p:ph sz="quarter" idx="24"/>
          </p:nvPr>
        </p:nvSpPr>
        <p:spPr>
          <a:xfrm>
            <a:off x="3448050" y="227057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5" name="Content Placeholder 32"/>
          <p:cNvSpPr>
            <a:spLocks noGrp="1"/>
          </p:cNvSpPr>
          <p:nvPr>
            <p:ph sz="quarter" idx="25"/>
          </p:nvPr>
        </p:nvSpPr>
        <p:spPr>
          <a:xfrm>
            <a:off x="3448050" y="3016189"/>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6" name="Content Placeholder 32"/>
          <p:cNvSpPr>
            <a:spLocks noGrp="1"/>
          </p:cNvSpPr>
          <p:nvPr>
            <p:ph sz="quarter" idx="26"/>
          </p:nvPr>
        </p:nvSpPr>
        <p:spPr>
          <a:xfrm>
            <a:off x="3448050" y="379352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7" name="Content Placeholder 32"/>
          <p:cNvSpPr>
            <a:spLocks noGrp="1"/>
          </p:cNvSpPr>
          <p:nvPr>
            <p:ph sz="quarter" idx="27"/>
          </p:nvPr>
        </p:nvSpPr>
        <p:spPr>
          <a:xfrm>
            <a:off x="3448050" y="4568859"/>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8" name="Content Placeholder 32"/>
          <p:cNvSpPr>
            <a:spLocks noGrp="1"/>
          </p:cNvSpPr>
          <p:nvPr>
            <p:ph sz="quarter" idx="28"/>
          </p:nvPr>
        </p:nvSpPr>
        <p:spPr>
          <a:xfrm>
            <a:off x="3448050" y="534419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44" name="Content Placeholder 32"/>
          <p:cNvSpPr>
            <a:spLocks noGrp="1"/>
          </p:cNvSpPr>
          <p:nvPr>
            <p:ph sz="quarter" idx="29"/>
          </p:nvPr>
        </p:nvSpPr>
        <p:spPr>
          <a:xfrm>
            <a:off x="370232" y="2358965"/>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48" name="Content Placeholder 32"/>
          <p:cNvSpPr>
            <a:spLocks noGrp="1"/>
          </p:cNvSpPr>
          <p:nvPr>
            <p:ph sz="quarter" idx="30"/>
          </p:nvPr>
        </p:nvSpPr>
        <p:spPr>
          <a:xfrm>
            <a:off x="370232" y="3132300"/>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52" name="Content Placeholder 32"/>
          <p:cNvSpPr>
            <a:spLocks noGrp="1"/>
          </p:cNvSpPr>
          <p:nvPr>
            <p:ph sz="quarter" idx="31"/>
          </p:nvPr>
        </p:nvSpPr>
        <p:spPr>
          <a:xfrm>
            <a:off x="370232" y="3909635"/>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56" name="Content Placeholder 32"/>
          <p:cNvSpPr>
            <a:spLocks noGrp="1"/>
          </p:cNvSpPr>
          <p:nvPr>
            <p:ph sz="quarter" idx="32"/>
          </p:nvPr>
        </p:nvSpPr>
        <p:spPr>
          <a:xfrm>
            <a:off x="370232" y="4684970"/>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60" name="Content Placeholder 32"/>
          <p:cNvSpPr>
            <a:spLocks noGrp="1"/>
          </p:cNvSpPr>
          <p:nvPr>
            <p:ph sz="quarter" idx="33"/>
          </p:nvPr>
        </p:nvSpPr>
        <p:spPr>
          <a:xfrm>
            <a:off x="370232" y="5460305"/>
            <a:ext cx="2825877" cy="347661"/>
          </a:xfrm>
          <a:prstGeom prst="rect">
            <a:avLst/>
          </a:prstGeom>
        </p:spPr>
        <p:txBody>
          <a:bodyPr anchor="ctr"/>
          <a:lstStyle>
            <a:lvl1pPr marL="0" indent="0" algn="l">
              <a:buNone/>
              <a:defRPr sz="1200" b="1">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64"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828621853"/>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160020" y="667671"/>
            <a:ext cx="2602230"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8"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9" name="Content Placeholder 2"/>
          <p:cNvSpPr>
            <a:spLocks noGrp="1"/>
          </p:cNvSpPr>
          <p:nvPr>
            <p:ph idx="1"/>
          </p:nvPr>
        </p:nvSpPr>
        <p:spPr>
          <a:xfrm>
            <a:off x="160020" y="1262159"/>
            <a:ext cx="2592705" cy="4623759"/>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8"/>
          <p:cNvSpPr>
            <a:spLocks noGrp="1"/>
          </p:cNvSpPr>
          <p:nvPr>
            <p:ph type="body" sz="quarter" idx="14"/>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10" name="Text Placeholder 5"/>
          <p:cNvSpPr>
            <a:spLocks noGrp="1"/>
          </p:cNvSpPr>
          <p:nvPr>
            <p:ph type="body" sz="quarter" idx="15"/>
          </p:nvPr>
        </p:nvSpPr>
        <p:spPr>
          <a:xfrm>
            <a:off x="2980786" y="667671"/>
            <a:ext cx="2602230"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1" name="Content Placeholder 2"/>
          <p:cNvSpPr>
            <a:spLocks noGrp="1"/>
          </p:cNvSpPr>
          <p:nvPr>
            <p:ph idx="16"/>
          </p:nvPr>
        </p:nvSpPr>
        <p:spPr>
          <a:xfrm>
            <a:off x="2974658" y="1262159"/>
            <a:ext cx="2592705" cy="4623759"/>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5"/>
          <p:cNvSpPr>
            <a:spLocks noGrp="1"/>
          </p:cNvSpPr>
          <p:nvPr>
            <p:ph type="body" sz="quarter" idx="17"/>
          </p:nvPr>
        </p:nvSpPr>
        <p:spPr>
          <a:xfrm>
            <a:off x="5828057" y="667671"/>
            <a:ext cx="2602230" cy="495300"/>
          </a:xfrm>
          <a:prstGeom prst="rect">
            <a:avLst/>
          </a:prstGeom>
        </p:spPr>
        <p:txBody>
          <a:bodyPr vert="horz" anchor="ctr"/>
          <a:lstStyle>
            <a:lvl1pPr marL="0" indent="0" algn="ctr">
              <a:buNone/>
              <a:defRPr sz="1400" b="1" i="0">
                <a:solidFill>
                  <a:srgbClr val="00509A"/>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3" name="Content Placeholder 2"/>
          <p:cNvSpPr>
            <a:spLocks noGrp="1"/>
          </p:cNvSpPr>
          <p:nvPr>
            <p:ph idx="18"/>
          </p:nvPr>
        </p:nvSpPr>
        <p:spPr>
          <a:xfrm>
            <a:off x="5817871" y="1262159"/>
            <a:ext cx="2592705" cy="4623759"/>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Line 13"/>
          <p:cNvSpPr>
            <a:spLocks noChangeShapeType="1"/>
          </p:cNvSpPr>
          <p:nvPr userDrawn="1"/>
        </p:nvSpPr>
        <p:spPr bwMode="auto">
          <a:xfrm>
            <a:off x="163403" y="1164537"/>
            <a:ext cx="2596942"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
        <p:nvSpPr>
          <p:cNvPr id="19" name="Line 13"/>
          <p:cNvSpPr>
            <a:spLocks noChangeShapeType="1"/>
          </p:cNvSpPr>
          <p:nvPr userDrawn="1"/>
        </p:nvSpPr>
        <p:spPr bwMode="auto">
          <a:xfrm>
            <a:off x="2983430" y="1164537"/>
            <a:ext cx="2596942"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
        <p:nvSpPr>
          <p:cNvPr id="20" name="Line 13"/>
          <p:cNvSpPr>
            <a:spLocks noChangeShapeType="1"/>
          </p:cNvSpPr>
          <p:nvPr userDrawn="1"/>
        </p:nvSpPr>
        <p:spPr bwMode="auto">
          <a:xfrm>
            <a:off x="5830701" y="1164537"/>
            <a:ext cx="2596942"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Tree>
    <p:extLst>
      <p:ext uri="{BB962C8B-B14F-4D97-AF65-F5344CB8AC3E}">
        <p14:creationId xmlns:p14="http://schemas.microsoft.com/office/powerpoint/2010/main" val="141074073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Blank">
    <p:spTree>
      <p:nvGrpSpPr>
        <p:cNvPr id="1" name=""/>
        <p:cNvGrpSpPr/>
        <p:nvPr/>
      </p:nvGrpSpPr>
      <p:grpSpPr>
        <a:xfrm>
          <a:off x="0" y="0"/>
          <a:ext cx="0" cy="0"/>
          <a:chOff x="0" y="0"/>
          <a:chExt cx="0" cy="0"/>
        </a:xfrm>
      </p:grpSpPr>
      <p:grpSp>
        <p:nvGrpSpPr>
          <p:cNvPr id="17" name="Group 16"/>
          <p:cNvGrpSpPr/>
          <p:nvPr userDrawn="1"/>
        </p:nvGrpSpPr>
        <p:grpSpPr>
          <a:xfrm>
            <a:off x="230265" y="1515144"/>
            <a:ext cx="2935201" cy="484632"/>
            <a:chOff x="0" y="0"/>
            <a:chExt cx="6096000" cy="1269999"/>
          </a:xfrm>
          <a:solidFill>
            <a:srgbClr val="124B8B"/>
          </a:solidFill>
          <a:effectLst/>
          <a:scene3d>
            <a:camera prst="orthographicFront"/>
            <a:lightRig rig="flat" dir="t"/>
          </a:scene3d>
        </p:grpSpPr>
        <p:sp>
          <p:nvSpPr>
            <p:cNvPr id="18"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p:txBody>
        </p:sp>
        <p:sp>
          <p:nvSpPr>
            <p:cNvPr id="19"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0" name="Group 19"/>
          <p:cNvGrpSpPr/>
          <p:nvPr userDrawn="1"/>
        </p:nvGrpSpPr>
        <p:grpSpPr>
          <a:xfrm>
            <a:off x="230265" y="2242854"/>
            <a:ext cx="2935201" cy="484632"/>
            <a:chOff x="0" y="0"/>
            <a:chExt cx="6096000" cy="1269999"/>
          </a:xfrm>
          <a:solidFill>
            <a:srgbClr val="124B8B"/>
          </a:solidFill>
          <a:effectLst/>
          <a:scene3d>
            <a:camera prst="orthographicFront"/>
            <a:lightRig rig="flat" dir="t"/>
          </a:scene3d>
        </p:grpSpPr>
        <p:sp>
          <p:nvSpPr>
            <p:cNvPr id="21"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p:txBody>
        </p:sp>
        <p:sp>
          <p:nvSpPr>
            <p:cNvPr id="22"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3" name="Group 22"/>
          <p:cNvGrpSpPr/>
          <p:nvPr userDrawn="1"/>
        </p:nvGrpSpPr>
        <p:grpSpPr>
          <a:xfrm>
            <a:off x="230265" y="3016189"/>
            <a:ext cx="2935201" cy="484632"/>
            <a:chOff x="0" y="0"/>
            <a:chExt cx="6096000" cy="1269999"/>
          </a:xfrm>
          <a:solidFill>
            <a:srgbClr val="124B8B"/>
          </a:solidFill>
          <a:effectLst/>
          <a:scene3d>
            <a:camera prst="orthographicFront"/>
            <a:lightRig rig="flat" dir="t"/>
          </a:scene3d>
        </p:grpSpPr>
        <p:sp>
          <p:nvSpPr>
            <p:cNvPr id="24"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p:txBody>
        </p:sp>
        <p:sp>
          <p:nvSpPr>
            <p:cNvPr id="25"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6" name="Group 25"/>
          <p:cNvGrpSpPr/>
          <p:nvPr userDrawn="1"/>
        </p:nvGrpSpPr>
        <p:grpSpPr>
          <a:xfrm>
            <a:off x="230265" y="3793524"/>
            <a:ext cx="2935201" cy="484632"/>
            <a:chOff x="0" y="0"/>
            <a:chExt cx="6096000" cy="1269999"/>
          </a:xfrm>
          <a:solidFill>
            <a:srgbClr val="124B8B"/>
          </a:solidFill>
          <a:effectLst/>
          <a:scene3d>
            <a:camera prst="orthographicFront"/>
            <a:lightRig rig="flat" dir="t"/>
          </a:scene3d>
        </p:grpSpPr>
        <p:sp>
          <p:nvSpPr>
            <p:cNvPr id="27"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p:txBody>
        </p:sp>
        <p:sp>
          <p:nvSpPr>
            <p:cNvPr id="28"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29" name="Group 28"/>
          <p:cNvGrpSpPr/>
          <p:nvPr userDrawn="1"/>
        </p:nvGrpSpPr>
        <p:grpSpPr>
          <a:xfrm>
            <a:off x="230265" y="4568859"/>
            <a:ext cx="2935201" cy="484632"/>
            <a:chOff x="0" y="0"/>
            <a:chExt cx="6096000" cy="1269999"/>
          </a:xfrm>
          <a:solidFill>
            <a:srgbClr val="124B8B"/>
          </a:solidFill>
          <a:effectLst/>
          <a:scene3d>
            <a:camera prst="orthographicFront"/>
            <a:lightRig rig="flat" dir="t"/>
          </a:scene3d>
        </p:grpSpPr>
        <p:sp>
          <p:nvSpPr>
            <p:cNvPr id="30"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p:txBody>
        </p:sp>
        <p:sp>
          <p:nvSpPr>
            <p:cNvPr id="31"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nvGrpSpPr>
          <p:cNvPr id="32" name="Group 31"/>
          <p:cNvGrpSpPr/>
          <p:nvPr userDrawn="1"/>
        </p:nvGrpSpPr>
        <p:grpSpPr>
          <a:xfrm>
            <a:off x="230265" y="5344194"/>
            <a:ext cx="2935224" cy="484632"/>
            <a:chOff x="0" y="0"/>
            <a:chExt cx="6096000" cy="1269999"/>
          </a:xfrm>
          <a:solidFill>
            <a:srgbClr val="124B8B"/>
          </a:solidFill>
          <a:effectLst/>
          <a:scene3d>
            <a:camera prst="orthographicFront"/>
            <a:lightRig rig="flat" dir="t"/>
          </a:scene3d>
        </p:grpSpPr>
        <p:sp>
          <p:nvSpPr>
            <p:cNvPr id="34" name="Rounded Rectangle 4"/>
            <p:cNvSpPr/>
            <p:nvPr/>
          </p:nvSpPr>
          <p:spPr>
            <a:xfrm>
              <a:off x="1346200" y="0"/>
              <a:ext cx="4749800" cy="1269999"/>
            </a:xfrm>
            <a:prstGeom prst="homePlate">
              <a:avLst/>
            </a:prstGeom>
            <a:grpFill/>
            <a:sp3d>
              <a:bevelT prst="angle"/>
              <a:bevelB/>
            </a:sp3d>
          </p:spPr>
          <p:style>
            <a:lnRef idx="0">
              <a:scrgbClr r="0" g="0" b="0"/>
            </a:lnRef>
            <a:fillRef idx="0">
              <a:scrgbClr r="0" g="0" b="0"/>
            </a:fillRef>
            <a:effectRef idx="0">
              <a:scrgbClr r="0" g="0" b="0"/>
            </a:effectRef>
            <a:fontRef idx="minor">
              <a:schemeClr val="lt1"/>
            </a:fontRef>
          </p:style>
          <p:txBody>
            <a:bodyPr lIns="99060" tIns="99060" rIns="99060" bIns="99060" spcCol="1270"/>
            <a:lstStyle/>
            <a:p>
              <a:pPr defTabSz="1155700" fontAlgn="base">
                <a:lnSpc>
                  <a:spcPct val="90000"/>
                </a:lnSpc>
                <a:spcBef>
                  <a:spcPct val="0"/>
                </a:spcBef>
                <a:spcAft>
                  <a:spcPct val="35000"/>
                </a:spcAft>
                <a:defRPr/>
              </a:pPr>
              <a:endParaRPr lang="en-US" sz="26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a:p>
              <a:pPr marL="228600" lvl="1" indent="-228600" defTabSz="889000" fontAlgn="base">
                <a:lnSpc>
                  <a:spcPct val="90000"/>
                </a:lnSpc>
                <a:spcBef>
                  <a:spcPct val="0"/>
                </a:spcBef>
                <a:spcAft>
                  <a:spcPct val="15000"/>
                </a:spcAft>
                <a:buFontTx/>
                <a:buChar char="••"/>
                <a:defRPr/>
              </a:pPr>
              <a:endParaRPr lang="en-US" sz="2000" dirty="0">
                <a:solidFill>
                  <a:prstClr val="white"/>
                </a:solidFill>
              </a:endParaRPr>
            </a:p>
          </p:txBody>
        </p:sp>
        <p:sp>
          <p:nvSpPr>
            <p:cNvPr id="35" name="Rounded Rectangle 12"/>
            <p:cNvSpPr/>
            <p:nvPr/>
          </p:nvSpPr>
          <p:spPr>
            <a:xfrm>
              <a:off x="0" y="0"/>
              <a:ext cx="6096000" cy="1269999"/>
            </a:xfrm>
            <a:prstGeom prst="homePlate">
              <a:avLst/>
            </a:prstGeom>
            <a:grpFill/>
            <a:sp3d prstMaterial="plastic">
              <a:bevelT w="120900" h="88900" prst="angle"/>
              <a:bevelB w="88900" h="31750"/>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sp>
        <p:nvSpPr>
          <p:cNvPr id="4"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33" name="Content Placeholder 32"/>
          <p:cNvSpPr>
            <a:spLocks noGrp="1"/>
          </p:cNvSpPr>
          <p:nvPr>
            <p:ph sz="quarter" idx="12"/>
          </p:nvPr>
        </p:nvSpPr>
        <p:spPr>
          <a:xfrm>
            <a:off x="3448050" y="151514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21" name="Text Placeholder 5"/>
          <p:cNvSpPr>
            <a:spLocks noGrp="1"/>
          </p:cNvSpPr>
          <p:nvPr>
            <p:ph type="body" sz="quarter" idx="10"/>
          </p:nvPr>
        </p:nvSpPr>
        <p:spPr>
          <a:xfrm>
            <a:off x="152399" y="662801"/>
            <a:ext cx="8286751"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27" name="Content Placeholder 32"/>
          <p:cNvSpPr>
            <a:spLocks noGrp="1"/>
          </p:cNvSpPr>
          <p:nvPr>
            <p:ph sz="quarter" idx="18"/>
          </p:nvPr>
        </p:nvSpPr>
        <p:spPr>
          <a:xfrm>
            <a:off x="370232" y="1602680"/>
            <a:ext cx="2825877" cy="347661"/>
          </a:xfrm>
          <a:prstGeom prst="rect">
            <a:avLst/>
          </a:prstGeom>
        </p:spPr>
        <p:txBody>
          <a:bodyPr anchor="ctr"/>
          <a:lstStyle>
            <a:lvl1pPr marL="0" indent="0" algn="l">
              <a:buNone/>
              <a:defRPr sz="1200">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4" name="Content Placeholder 32"/>
          <p:cNvSpPr>
            <a:spLocks noGrp="1"/>
          </p:cNvSpPr>
          <p:nvPr>
            <p:ph sz="quarter" idx="24"/>
          </p:nvPr>
        </p:nvSpPr>
        <p:spPr>
          <a:xfrm>
            <a:off x="3448050" y="227057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5" name="Content Placeholder 32"/>
          <p:cNvSpPr>
            <a:spLocks noGrp="1"/>
          </p:cNvSpPr>
          <p:nvPr>
            <p:ph sz="quarter" idx="25"/>
          </p:nvPr>
        </p:nvSpPr>
        <p:spPr>
          <a:xfrm>
            <a:off x="3448050" y="3016189"/>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6" name="Content Placeholder 32"/>
          <p:cNvSpPr>
            <a:spLocks noGrp="1"/>
          </p:cNvSpPr>
          <p:nvPr>
            <p:ph sz="quarter" idx="26"/>
          </p:nvPr>
        </p:nvSpPr>
        <p:spPr>
          <a:xfrm>
            <a:off x="3448050" y="379352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7" name="Content Placeholder 32"/>
          <p:cNvSpPr>
            <a:spLocks noGrp="1"/>
          </p:cNvSpPr>
          <p:nvPr>
            <p:ph sz="quarter" idx="27"/>
          </p:nvPr>
        </p:nvSpPr>
        <p:spPr>
          <a:xfrm>
            <a:off x="3448050" y="4568859"/>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138" name="Content Placeholder 32"/>
          <p:cNvSpPr>
            <a:spLocks noGrp="1"/>
          </p:cNvSpPr>
          <p:nvPr>
            <p:ph sz="quarter" idx="28"/>
          </p:nvPr>
        </p:nvSpPr>
        <p:spPr>
          <a:xfrm>
            <a:off x="3448050" y="5344194"/>
            <a:ext cx="4981576" cy="488431"/>
          </a:xfrm>
          <a:prstGeom prst="rect">
            <a:avLst/>
          </a:prstGeom>
        </p:spPr>
        <p:txBody>
          <a:bodyPr anchor="ctr"/>
          <a:lstStyle>
            <a:lvl1pPr marL="0" indent="0">
              <a:buNone/>
              <a:defRPr sz="1200">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44" name="Content Placeholder 32"/>
          <p:cNvSpPr>
            <a:spLocks noGrp="1"/>
          </p:cNvSpPr>
          <p:nvPr>
            <p:ph sz="quarter" idx="29"/>
          </p:nvPr>
        </p:nvSpPr>
        <p:spPr>
          <a:xfrm>
            <a:off x="370232" y="2358965"/>
            <a:ext cx="2825877" cy="347661"/>
          </a:xfrm>
          <a:prstGeom prst="rect">
            <a:avLst/>
          </a:prstGeom>
        </p:spPr>
        <p:txBody>
          <a:bodyPr anchor="ctr"/>
          <a:lstStyle>
            <a:lvl1pPr marL="0" indent="0" algn="l">
              <a:buNone/>
              <a:defRPr sz="1200">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48" name="Content Placeholder 32"/>
          <p:cNvSpPr>
            <a:spLocks noGrp="1"/>
          </p:cNvSpPr>
          <p:nvPr>
            <p:ph sz="quarter" idx="30"/>
          </p:nvPr>
        </p:nvSpPr>
        <p:spPr>
          <a:xfrm>
            <a:off x="370232" y="3132300"/>
            <a:ext cx="2825877" cy="347661"/>
          </a:xfrm>
          <a:prstGeom prst="rect">
            <a:avLst/>
          </a:prstGeom>
        </p:spPr>
        <p:txBody>
          <a:bodyPr anchor="ctr"/>
          <a:lstStyle>
            <a:lvl1pPr marL="0" indent="0" algn="l">
              <a:buNone/>
              <a:defRPr sz="1200">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52" name="Content Placeholder 32"/>
          <p:cNvSpPr>
            <a:spLocks noGrp="1"/>
          </p:cNvSpPr>
          <p:nvPr>
            <p:ph sz="quarter" idx="31"/>
          </p:nvPr>
        </p:nvSpPr>
        <p:spPr>
          <a:xfrm>
            <a:off x="370232" y="3909635"/>
            <a:ext cx="2825877" cy="347661"/>
          </a:xfrm>
          <a:prstGeom prst="rect">
            <a:avLst/>
          </a:prstGeom>
        </p:spPr>
        <p:txBody>
          <a:bodyPr anchor="ctr"/>
          <a:lstStyle>
            <a:lvl1pPr marL="0" indent="0" algn="l">
              <a:buNone/>
              <a:defRPr sz="1200">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56" name="Content Placeholder 32"/>
          <p:cNvSpPr>
            <a:spLocks noGrp="1"/>
          </p:cNvSpPr>
          <p:nvPr>
            <p:ph sz="quarter" idx="32"/>
          </p:nvPr>
        </p:nvSpPr>
        <p:spPr>
          <a:xfrm>
            <a:off x="370232" y="4684970"/>
            <a:ext cx="2825877" cy="347661"/>
          </a:xfrm>
          <a:prstGeom prst="rect">
            <a:avLst/>
          </a:prstGeom>
        </p:spPr>
        <p:txBody>
          <a:bodyPr anchor="ctr"/>
          <a:lstStyle>
            <a:lvl1pPr marL="0" indent="0" algn="l">
              <a:buNone/>
              <a:defRPr sz="1200">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60" name="Content Placeholder 32"/>
          <p:cNvSpPr>
            <a:spLocks noGrp="1"/>
          </p:cNvSpPr>
          <p:nvPr>
            <p:ph sz="quarter" idx="33"/>
          </p:nvPr>
        </p:nvSpPr>
        <p:spPr>
          <a:xfrm>
            <a:off x="370232" y="5460305"/>
            <a:ext cx="2825877" cy="347661"/>
          </a:xfrm>
          <a:prstGeom prst="rect">
            <a:avLst/>
          </a:prstGeom>
        </p:spPr>
        <p:txBody>
          <a:bodyPr anchor="ctr"/>
          <a:lstStyle>
            <a:lvl1pPr marL="0" indent="0" algn="l">
              <a:buNone/>
              <a:defRPr sz="1200">
                <a:solidFill>
                  <a:schemeClr val="bg1"/>
                </a:solidFill>
                <a:latin typeface="Book Antiqua" pitchFamily="18" charset="0"/>
              </a:defRPr>
            </a:lvl1pPr>
            <a:lvl2pPr>
              <a:defRPr sz="1200">
                <a:latin typeface="Book Antiqua" pitchFamily="18" charset="0"/>
              </a:defRPr>
            </a:lvl2pPr>
            <a:lvl3pPr>
              <a:defRPr sz="1200">
                <a:latin typeface="Book Antiqua" pitchFamily="18" charset="0"/>
              </a:defRPr>
            </a:lvl3pPr>
            <a:lvl4pPr>
              <a:defRPr sz="1200">
                <a:latin typeface="Book Antiqua" pitchFamily="18" charset="0"/>
              </a:defRPr>
            </a:lvl4pPr>
            <a:lvl5pPr>
              <a:defRPr sz="1200">
                <a:latin typeface="Book Antiqua" pitchFamily="18" charset="0"/>
              </a:defRPr>
            </a:lvl5pPr>
          </a:lstStyle>
          <a:p>
            <a:pPr lvl="0"/>
            <a:r>
              <a:rPr lang="en-US" dirty="0" smtClean="0"/>
              <a:t>Click to edit Master text styles</a:t>
            </a:r>
          </a:p>
        </p:txBody>
      </p:sp>
      <p:sp>
        <p:nvSpPr>
          <p:cNvPr id="64"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34657701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Qua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4"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cxnSp>
        <p:nvCxnSpPr>
          <p:cNvPr id="3" name="Straight Connector 2"/>
          <p:cNvCxnSpPr/>
          <p:nvPr userDrawn="1"/>
        </p:nvCxnSpPr>
        <p:spPr>
          <a:xfrm>
            <a:off x="4572000" y="690563"/>
            <a:ext cx="0" cy="5476875"/>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H="1">
            <a:off x="375047" y="3076575"/>
            <a:ext cx="8393906" cy="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3380781"/>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Header, Qua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4"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cxnSp>
        <p:nvCxnSpPr>
          <p:cNvPr id="3" name="Straight Connector 2"/>
          <p:cNvCxnSpPr/>
          <p:nvPr userDrawn="1"/>
        </p:nvCxnSpPr>
        <p:spPr>
          <a:xfrm>
            <a:off x="4572000" y="1339702"/>
            <a:ext cx="0" cy="4827736"/>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H="1">
            <a:off x="457200" y="3466490"/>
            <a:ext cx="8229600" cy="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7" name="Text Placeholder 5"/>
          <p:cNvSpPr>
            <a:spLocks noGrp="1"/>
          </p:cNvSpPr>
          <p:nvPr>
            <p:ph type="body" sz="quarter" idx="10"/>
          </p:nvPr>
        </p:nvSpPr>
        <p:spPr>
          <a:xfrm>
            <a:off x="152399" y="662801"/>
            <a:ext cx="8286751"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Tree>
    <p:extLst>
      <p:ext uri="{BB962C8B-B14F-4D97-AF65-F5344CB8AC3E}">
        <p14:creationId xmlns:p14="http://schemas.microsoft.com/office/powerpoint/2010/main" val="3638834142"/>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Header, Blank">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
        <p:nvSpPr>
          <p:cNvPr id="5" name="Text Placeholder 5"/>
          <p:cNvSpPr>
            <a:spLocks noGrp="1"/>
          </p:cNvSpPr>
          <p:nvPr>
            <p:ph type="body" sz="quarter" idx="10"/>
          </p:nvPr>
        </p:nvSpPr>
        <p:spPr>
          <a:xfrm>
            <a:off x="152399" y="662801"/>
            <a:ext cx="8284464"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6"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307666881"/>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ubtitle, Blank">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160020" y="609600"/>
            <a:ext cx="8284464" cy="304800"/>
          </a:xfrm>
          <a:prstGeom prst="rect">
            <a:avLst/>
          </a:prstGeom>
        </p:spPr>
        <p:txBody>
          <a:bodyPr/>
          <a:lstStyle>
            <a:lvl1pPr marL="0" indent="0" algn="l">
              <a:buNone/>
              <a:defRPr sz="1200">
                <a:latin typeface="Book Antiqua" pitchFamily="18" charset="0"/>
                <a:ea typeface="Tahoma" pitchFamily="34" charset="0"/>
                <a:cs typeface="Tahoma" pitchFamily="34" charset="0"/>
              </a:defRPr>
            </a:lvl1pPr>
          </a:lstStyle>
          <a:p>
            <a:pPr lvl="0"/>
            <a:r>
              <a:rPr lang="en-US" dirty="0" smtClean="0"/>
              <a:t>Click to edit Master text styles</a:t>
            </a:r>
          </a:p>
        </p:txBody>
      </p:sp>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lvl1pPr>
              <a:defRPr>
                <a:latin typeface="Book Antiqua" pitchFamily="18" charset="0"/>
                <a:ea typeface="Tahoma" pitchFamily="34" charset="0"/>
                <a:cs typeface="Tahoma" pitchFamily="34" charset="0"/>
              </a:defRPr>
            </a:lvl1pPr>
          </a:lstStyle>
          <a:p>
            <a:pPr lvl="0"/>
            <a:r>
              <a:rPr lang="en-US" dirty="0" smtClean="0"/>
              <a:t>Click to edit Master title style</a:t>
            </a:r>
          </a:p>
        </p:txBody>
      </p:sp>
      <p:sp>
        <p:nvSpPr>
          <p:cNvPr id="11"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1119262007"/>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cxnSp>
        <p:nvCxnSpPr>
          <p:cNvPr id="4" name="Straight Connector 3"/>
          <p:cNvCxnSpPr/>
          <p:nvPr userDrawn="1"/>
        </p:nvCxnSpPr>
        <p:spPr bwMode="auto">
          <a:xfrm>
            <a:off x="2514600" y="4876800"/>
            <a:ext cx="0" cy="684213"/>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itle 10"/>
          <p:cNvSpPr>
            <a:spLocks noGrp="1"/>
          </p:cNvSpPr>
          <p:nvPr>
            <p:ph type="title"/>
          </p:nvPr>
        </p:nvSpPr>
        <p:spPr>
          <a:xfrm>
            <a:off x="2647950" y="4816739"/>
            <a:ext cx="5334000" cy="381000"/>
          </a:xfrm>
          <a:prstGeom prst="rect">
            <a:avLst/>
          </a:prstGeom>
        </p:spPr>
        <p:txBody>
          <a:bodyPr anchor="ctr"/>
          <a:lstStyle>
            <a:lvl1pPr algn="l">
              <a:defRPr sz="2600" b="1">
                <a:solidFill>
                  <a:schemeClr val="tx1"/>
                </a:solidFill>
                <a:latin typeface="Book Antiqua" pitchFamily="18" charset="0"/>
                <a:cs typeface="Arial" pitchFamily="34" charset="0"/>
              </a:defRPr>
            </a:lvl1pPr>
          </a:lstStyle>
          <a:p>
            <a:r>
              <a:rPr lang="en-US" dirty="0" smtClean="0"/>
              <a:t>Click to edit Master title style</a:t>
            </a:r>
            <a:endParaRPr lang="en-US" dirty="0"/>
          </a:p>
        </p:txBody>
      </p:sp>
      <p:sp>
        <p:nvSpPr>
          <p:cNvPr id="7" name="Content Placeholder 16"/>
          <p:cNvSpPr>
            <a:spLocks noGrp="1"/>
          </p:cNvSpPr>
          <p:nvPr>
            <p:ph sz="quarter" idx="10"/>
          </p:nvPr>
        </p:nvSpPr>
        <p:spPr>
          <a:xfrm>
            <a:off x="2647949" y="5273939"/>
            <a:ext cx="5341925" cy="304800"/>
          </a:xfrm>
          <a:prstGeom prst="rect">
            <a:avLst/>
          </a:prstGeom>
        </p:spPr>
        <p:txBody>
          <a:bodyPr/>
          <a:lstStyle>
            <a:lvl1pPr algn="l">
              <a:buNone/>
              <a:defRPr sz="1600" b="1" cap="none" baseline="0">
                <a:solidFill>
                  <a:schemeClr val="tx1"/>
                </a:solidFill>
                <a:latin typeface="Book Antiqua"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676415499"/>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cxnSp>
        <p:nvCxnSpPr>
          <p:cNvPr id="4" name="Straight Connector 3"/>
          <p:cNvCxnSpPr/>
          <p:nvPr userDrawn="1"/>
        </p:nvCxnSpPr>
        <p:spPr bwMode="auto">
          <a:xfrm>
            <a:off x="2514600" y="4876800"/>
            <a:ext cx="0" cy="684213"/>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itle 10"/>
          <p:cNvSpPr>
            <a:spLocks noGrp="1"/>
          </p:cNvSpPr>
          <p:nvPr>
            <p:ph type="title"/>
          </p:nvPr>
        </p:nvSpPr>
        <p:spPr>
          <a:xfrm>
            <a:off x="2647950" y="5028406"/>
            <a:ext cx="5334000" cy="381000"/>
          </a:xfrm>
          <a:prstGeom prst="rect">
            <a:avLst/>
          </a:prstGeom>
        </p:spPr>
        <p:txBody>
          <a:bodyPr anchor="ctr"/>
          <a:lstStyle>
            <a:lvl1pPr algn="l">
              <a:defRPr sz="2600" b="1">
                <a:solidFill>
                  <a:schemeClr val="tx1"/>
                </a:solidFill>
                <a:latin typeface="Book Antiqua" pitchFamily="18"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67760375"/>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10" name="Rectangle 9"/>
          <p:cNvSpPr/>
          <p:nvPr userDrawn="1"/>
        </p:nvSpPr>
        <p:spPr>
          <a:xfrm>
            <a:off x="0" y="5273277"/>
            <a:ext cx="9144000" cy="1584723"/>
          </a:xfrm>
          <a:prstGeom prst="rect">
            <a:avLst/>
          </a:prstGeom>
          <a:solidFill>
            <a:srgbClr val="0F2444">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12" name="Content Placeholder 16"/>
          <p:cNvSpPr>
            <a:spLocks noGrp="1"/>
          </p:cNvSpPr>
          <p:nvPr>
            <p:ph sz="quarter" idx="10"/>
          </p:nvPr>
        </p:nvSpPr>
        <p:spPr>
          <a:xfrm>
            <a:off x="3362324" y="6139655"/>
            <a:ext cx="4637074" cy="304800"/>
          </a:xfrm>
          <a:prstGeom prst="rect">
            <a:avLst/>
          </a:prstGeom>
        </p:spPr>
        <p:txBody>
          <a:bodyPr/>
          <a:lstStyle>
            <a:lvl1pPr algn="l">
              <a:buNone/>
              <a:defRPr sz="1500" b="1" cap="none" baseline="0">
                <a:solidFill>
                  <a:schemeClr val="bg1"/>
                </a:solidFill>
                <a:latin typeface="Book Antiqua" pitchFamily="18" charset="0"/>
                <a:cs typeface="Arial" pitchFamily="34" charset="0"/>
              </a:defRPr>
            </a:lvl1pPr>
          </a:lstStyle>
          <a:p>
            <a:pPr lvl="0"/>
            <a:r>
              <a:rPr lang="en-US" dirty="0" smtClean="0"/>
              <a:t>Click to edit Master text styles</a:t>
            </a:r>
          </a:p>
        </p:txBody>
      </p:sp>
      <p:cxnSp>
        <p:nvCxnSpPr>
          <p:cNvPr id="15" name="Straight Connector 14"/>
          <p:cNvCxnSpPr/>
          <p:nvPr userDrawn="1"/>
        </p:nvCxnSpPr>
        <p:spPr bwMode="auto">
          <a:xfrm>
            <a:off x="3095625" y="5723532"/>
            <a:ext cx="0" cy="684213"/>
          </a:xfrm>
          <a:prstGeom prst="line">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itle 10"/>
          <p:cNvSpPr>
            <a:spLocks noGrp="1"/>
          </p:cNvSpPr>
          <p:nvPr>
            <p:ph type="title"/>
          </p:nvPr>
        </p:nvSpPr>
        <p:spPr>
          <a:xfrm>
            <a:off x="3362324" y="5701504"/>
            <a:ext cx="4905375" cy="381000"/>
          </a:xfrm>
          <a:prstGeom prst="rect">
            <a:avLst/>
          </a:prstGeom>
        </p:spPr>
        <p:txBody>
          <a:bodyPr anchor="ctr"/>
          <a:lstStyle>
            <a:lvl1pPr algn="l">
              <a:defRPr sz="2000" b="1">
                <a:solidFill>
                  <a:schemeClr val="bg1"/>
                </a:solidFill>
                <a:latin typeface="Book Antiqua" pitchFamily="18"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74413894"/>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 y="650713"/>
            <a:ext cx="8503920" cy="5577840"/>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
        <p:nvSpPr>
          <p:cNvPr id="9"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p>
            <a:pPr lvl="0"/>
            <a:r>
              <a:rPr lang="en-US" dirty="0" smtClean="0"/>
              <a:t>Click to edit Master title style</a:t>
            </a:r>
          </a:p>
        </p:txBody>
      </p:sp>
    </p:spTree>
    <p:extLst>
      <p:ext uri="{BB962C8B-B14F-4D97-AF65-F5344CB8AC3E}">
        <p14:creationId xmlns:p14="http://schemas.microsoft.com/office/powerpoint/2010/main" val="2569479193"/>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Header, Content">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152399" y="135148"/>
            <a:ext cx="8823960" cy="381000"/>
          </a:xfrm>
          <a:prstGeom prst="rect">
            <a:avLst/>
          </a:prstGeom>
          <a:noFill/>
          <a:ln>
            <a:noFill/>
          </a:ln>
          <a:extLst/>
        </p:spPr>
        <p:txBody>
          <a:bodyPr/>
          <a:lstStyle/>
          <a:p>
            <a:pPr lvl="0"/>
            <a:r>
              <a:rPr lang="en-US" dirty="0" smtClean="0"/>
              <a:t>Click to edit Master title style</a:t>
            </a:r>
          </a:p>
        </p:txBody>
      </p:sp>
      <p:sp>
        <p:nvSpPr>
          <p:cNvPr id="7" name="Content Placeholder 2"/>
          <p:cNvSpPr>
            <a:spLocks noGrp="1"/>
          </p:cNvSpPr>
          <p:nvPr>
            <p:ph idx="1"/>
          </p:nvPr>
        </p:nvSpPr>
        <p:spPr>
          <a:xfrm>
            <a:off x="152399" y="1189517"/>
            <a:ext cx="8412480" cy="5083692"/>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5"/>
          <p:cNvSpPr>
            <a:spLocks noGrp="1"/>
          </p:cNvSpPr>
          <p:nvPr>
            <p:ph type="body" sz="quarter" idx="10"/>
          </p:nvPr>
        </p:nvSpPr>
        <p:spPr>
          <a:xfrm>
            <a:off x="152399" y="652168"/>
            <a:ext cx="8412480" cy="420624"/>
          </a:xfrm>
          <a:prstGeom prst="rect">
            <a:avLst/>
          </a:prstGeom>
          <a:solidFill>
            <a:srgbClr val="4182B8"/>
          </a:solidFill>
          <a:ln cap="sq">
            <a:noFill/>
            <a:miter lim="800000"/>
          </a:ln>
          <a:effectLst>
            <a:outerShdw blurRad="50800" dist="38100" dir="10800000" algn="r" rotWithShape="0">
              <a:prstClr val="black">
                <a:alpha val="40000"/>
              </a:prstClr>
            </a:outerShdw>
            <a:reflection blurRad="6350" stA="50000" endA="300" endPos="30000" dir="5400000" sy="-100000" algn="bl" rotWithShape="0"/>
          </a:effectLst>
          <a:scene3d>
            <a:camera prst="orthographicFront"/>
            <a:lightRig rig="threePt" dir="t"/>
          </a:scene3d>
          <a:sp3d>
            <a:bevelT prst="angle"/>
          </a:sp3d>
        </p:spPr>
        <p:style>
          <a:lnRef idx="3">
            <a:schemeClr val="lt1"/>
          </a:lnRef>
          <a:fillRef idx="1003">
            <a:schemeClr val="dk2"/>
          </a:fillRef>
          <a:effectRef idx="1">
            <a:schemeClr val="accent4"/>
          </a:effectRef>
          <a:fontRef idx="none"/>
        </p:style>
        <p:txBody>
          <a:bodyPr vert="horz" anchor="ctr"/>
          <a:lstStyle>
            <a:lvl1pPr marL="0" indent="0" algn="ctr">
              <a:buNone/>
              <a:defRPr sz="1500" b="0" i="0">
                <a:solidFill>
                  <a:schemeClr val="bg1"/>
                </a:solidFill>
                <a:latin typeface="Book Antiqua" pitchFamily="18" charset="0"/>
                <a:ea typeface="Tahoma" pitchFamily="34" charset="0"/>
                <a:cs typeface="Tahoma" pitchFamily="34" charset="0"/>
              </a:defRPr>
            </a:lvl1pPr>
            <a:lvl2pPr algn="ctr">
              <a:buNone/>
              <a:defRPr sz="1400" b="0" i="0">
                <a:solidFill>
                  <a:srgbClr val="00509A"/>
                </a:solidFill>
                <a:latin typeface="Avenir LT Std 95 Black Oblique"/>
                <a:cs typeface="Avenir LT Std 95 Black Oblique"/>
              </a:defRPr>
            </a:lvl2pPr>
            <a:lvl3pPr algn="ctr">
              <a:buNone/>
              <a:defRPr sz="1400" b="0" i="0">
                <a:solidFill>
                  <a:srgbClr val="00509A"/>
                </a:solidFill>
                <a:latin typeface="Avenir LT Std 95 Black Oblique"/>
                <a:cs typeface="Avenir LT Std 95 Black Oblique"/>
              </a:defRPr>
            </a:lvl3pPr>
            <a:lvl4pPr algn="ctr">
              <a:buNone/>
              <a:defRPr sz="1400" b="0" i="0">
                <a:solidFill>
                  <a:srgbClr val="00509A"/>
                </a:solidFill>
                <a:latin typeface="Avenir LT Std 95 Black Oblique"/>
                <a:cs typeface="Avenir LT Std 95 Black Oblique"/>
              </a:defRPr>
            </a:lvl4pPr>
            <a:lvl5pPr algn="ctr">
              <a:buNone/>
              <a:defRPr sz="1400" b="0" i="0">
                <a:solidFill>
                  <a:srgbClr val="00509A"/>
                </a:solidFill>
                <a:latin typeface="Avenir LT Std 95 Black Oblique"/>
                <a:cs typeface="Avenir LT Std 95 Black Oblique"/>
              </a:defRPr>
            </a:lvl5pPr>
          </a:lstStyle>
          <a:p>
            <a:pPr lvl="0"/>
            <a:r>
              <a:rPr lang="en-US" dirty="0" smtClean="0"/>
              <a:t>Click to edit Master text styles</a:t>
            </a:r>
          </a:p>
        </p:txBody>
      </p:sp>
      <p:sp>
        <p:nvSpPr>
          <p:cNvPr id="10" name="Text Placeholder 8"/>
          <p:cNvSpPr>
            <a:spLocks noGrp="1"/>
          </p:cNvSpPr>
          <p:nvPr>
            <p:ph type="body" sz="quarter" idx="11"/>
          </p:nvPr>
        </p:nvSpPr>
        <p:spPr>
          <a:xfrm>
            <a:off x="15239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1269197144"/>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ubtitle, Content-Centered">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160020" y="652132"/>
            <a:ext cx="8284464" cy="304800"/>
          </a:xfrm>
          <a:prstGeom prst="rect">
            <a:avLst/>
          </a:prstGeom>
        </p:spPr>
        <p:txBody>
          <a:bodyPr/>
          <a:lstStyle>
            <a:lvl1pPr marL="0" indent="0" algn="l">
              <a:buNone/>
              <a:defRPr sz="1200">
                <a:latin typeface="Book Antiqua" pitchFamily="18" charset="0"/>
                <a:ea typeface="Tahoma" pitchFamily="34" charset="0"/>
                <a:cs typeface="Tahoma" pitchFamily="34" charset="0"/>
              </a:defRPr>
            </a:lvl1pPr>
          </a:lstStyle>
          <a:p>
            <a:pPr lvl="0"/>
            <a:r>
              <a:rPr lang="en-US" dirty="0" smtClean="0"/>
              <a:t>Click to edit Master text styles</a:t>
            </a:r>
          </a:p>
        </p:txBody>
      </p:sp>
      <p:sp>
        <p:nvSpPr>
          <p:cNvPr id="6" name="Rectangle 2"/>
          <p:cNvSpPr>
            <a:spLocks noGrp="1" noChangeArrowheads="1"/>
          </p:cNvSpPr>
          <p:nvPr>
            <p:ph type="title"/>
          </p:nvPr>
        </p:nvSpPr>
        <p:spPr bwMode="auto">
          <a:xfrm>
            <a:off x="160020" y="135148"/>
            <a:ext cx="8823960" cy="381000"/>
          </a:xfrm>
          <a:prstGeom prst="rect">
            <a:avLst/>
          </a:prstGeom>
          <a:noFill/>
          <a:ln>
            <a:noFill/>
          </a:ln>
          <a:extLst/>
        </p:spPr>
        <p:txBody>
          <a:bodyPr/>
          <a:lstStyle>
            <a:lvl1pPr>
              <a:defRPr>
                <a:latin typeface="Book Antiqua" pitchFamily="18" charset="0"/>
                <a:ea typeface="Tahoma" pitchFamily="34" charset="0"/>
                <a:cs typeface="Tahoma" pitchFamily="34" charset="0"/>
              </a:defRPr>
            </a:lvl1pPr>
          </a:lstStyle>
          <a:p>
            <a:pPr lvl="0"/>
            <a:r>
              <a:rPr lang="en-US" dirty="0" smtClean="0"/>
              <a:t>Click to edit Master title style</a:t>
            </a:r>
          </a:p>
        </p:txBody>
      </p:sp>
      <p:sp>
        <p:nvSpPr>
          <p:cNvPr id="9" name="Content Placeholder 2"/>
          <p:cNvSpPr>
            <a:spLocks noGrp="1"/>
          </p:cNvSpPr>
          <p:nvPr>
            <p:ph idx="1"/>
          </p:nvPr>
        </p:nvSpPr>
        <p:spPr>
          <a:xfrm>
            <a:off x="1600200" y="1066753"/>
            <a:ext cx="5943600" cy="5217091"/>
          </a:xfrm>
          <a:prstGeom prst="rect">
            <a:avLst/>
          </a:prstGeom>
        </p:spPr>
        <p:txBody>
          <a:bodyPr vert="horz"/>
          <a:lstStyle>
            <a:lvl1pPr marL="177800" indent="-177800">
              <a:spcBef>
                <a:spcPts val="0"/>
              </a:spcBef>
              <a:buClr>
                <a:srgbClr val="00509A"/>
              </a:buClr>
              <a:buSzPct val="75000"/>
              <a:buFont typeface="Wingdings" pitchFamily="2" charset="2"/>
              <a:buChar char="§"/>
              <a:defRPr sz="1400" b="0" i="0">
                <a:latin typeface="Book Antiqua" pitchFamily="18" charset="0"/>
                <a:ea typeface="Tahoma" pitchFamily="34" charset="0"/>
                <a:cs typeface="Tahoma" pitchFamily="34" charset="0"/>
              </a:defRPr>
            </a:lvl1pPr>
            <a:lvl2pPr marL="679450" indent="-285750">
              <a:buClr>
                <a:srgbClr val="00509A"/>
              </a:buClr>
              <a:buSzPct val="75000"/>
              <a:buFont typeface="Wingdings" pitchFamily="2" charset="2"/>
              <a:buChar char="§"/>
              <a:defRPr sz="1300" b="0" i="0">
                <a:latin typeface="Book Antiqua" pitchFamily="18" charset="0"/>
                <a:ea typeface="Tahoma" pitchFamily="34" charset="0"/>
                <a:cs typeface="Tahoma" pitchFamily="34" charset="0"/>
              </a:defRPr>
            </a:lvl2pPr>
            <a:lvl3pPr marL="11430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3pPr>
            <a:lvl4pPr marL="16002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4pPr>
            <a:lvl5pPr marL="2057400" indent="-228600">
              <a:buClr>
                <a:srgbClr val="00509A"/>
              </a:buClr>
              <a:buSzPct val="75000"/>
              <a:buFont typeface="Wingdings" pitchFamily="2" charset="2"/>
              <a:buChar char="§"/>
              <a:defRPr sz="1200" b="0" i="0">
                <a:latin typeface="Book Antiqua" pitchFamily="18" charset="0"/>
                <a:ea typeface="Tahoma" pitchFamily="34" charset="0"/>
                <a:cs typeface="Tahoma" pitchFamily="34" charset="0"/>
              </a:defRPr>
            </a:lvl5pPr>
            <a:lvl6pPr>
              <a:buClr>
                <a:schemeClr val="accent1"/>
              </a:buClr>
              <a:buSzPct val="75000"/>
              <a:defRPr sz="1300">
                <a:latin typeface="Avenir LT Std 45 Book" pitchFamily="34" charset="0"/>
              </a:defRPr>
            </a:lvl6pPr>
            <a:lvl7pPr>
              <a:buClr>
                <a:schemeClr val="accent1"/>
              </a:buClr>
              <a:buSzPct val="75000"/>
              <a:defRPr sz="1300">
                <a:latin typeface="Avenir LT Std 45 Book" pitchFamily="34" charset="0"/>
              </a:defRPr>
            </a:lvl7pPr>
            <a:lvl8pPr>
              <a:buClr>
                <a:schemeClr val="accent1"/>
              </a:buClr>
              <a:buSzPct val="75000"/>
              <a:defRPr sz="1300">
                <a:latin typeface="Avenir LT Std 45 Book" pitchFamily="34" charset="0"/>
              </a:defRPr>
            </a:lvl8pPr>
            <a:lvl9pPr>
              <a:buClr>
                <a:schemeClr val="accent1"/>
              </a:buClr>
              <a:buSzPct val="75000"/>
              <a:defRPr sz="1400">
                <a:latin typeface="Avenir LT Std 45 Book"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8"/>
          <p:cNvSpPr>
            <a:spLocks noGrp="1"/>
          </p:cNvSpPr>
          <p:nvPr>
            <p:ph type="body" sz="quarter" idx="11"/>
          </p:nvPr>
        </p:nvSpPr>
        <p:spPr>
          <a:xfrm>
            <a:off x="160019" y="6362700"/>
            <a:ext cx="8479155" cy="495300"/>
          </a:xfrm>
          <a:prstGeom prst="rect">
            <a:avLst/>
          </a:prstGeom>
        </p:spPr>
        <p:txBody>
          <a:bodyPr/>
          <a:lstStyle>
            <a:lvl1pPr marL="0" indent="0">
              <a:spcBef>
                <a:spcPts val="0"/>
              </a:spcBef>
              <a:buNone/>
              <a:defRPr sz="700" i="0">
                <a:solidFill>
                  <a:schemeClr val="tx1"/>
                </a:solidFill>
                <a:latin typeface="Book Antiqua"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17924011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6" Type="http://schemas.openxmlformats.org/officeDocument/2006/relationships/theme" Target="../theme/theme4.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0338" y="134938"/>
            <a:ext cx="88233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title style</a:t>
            </a:r>
          </a:p>
        </p:txBody>
      </p:sp>
      <p:sp>
        <p:nvSpPr>
          <p:cNvPr id="1027" name="Rectangle 23"/>
          <p:cNvSpPr>
            <a:spLocks noChangeArrowheads="1"/>
          </p:cNvSpPr>
          <p:nvPr/>
        </p:nvSpPr>
        <p:spPr bwMode="auto">
          <a:xfrm>
            <a:off x="8094663" y="6342063"/>
            <a:ext cx="6159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fontAlgn="base" hangingPunct="0">
              <a:spcBef>
                <a:spcPct val="0"/>
              </a:spcBef>
              <a:spcAft>
                <a:spcPct val="0"/>
              </a:spcAft>
            </a:pPr>
            <a:fld id="{612BAC0D-8BA9-486A-A7EE-19D3AB91D009}" type="slidenum">
              <a:rPr lang="en-US" sz="1000">
                <a:solidFill>
                  <a:prstClr val="white"/>
                </a:solidFill>
                <a:latin typeface="Avenir LT Std 65 Medium" pitchFamily="34" charset="0"/>
              </a:rPr>
              <a:pPr algn="r" eaLnBrk="0" fontAlgn="base" hangingPunct="0">
                <a:spcBef>
                  <a:spcPct val="0"/>
                </a:spcBef>
                <a:spcAft>
                  <a:spcPct val="0"/>
                </a:spcAft>
              </a:pPr>
              <a:t>‹#›</a:t>
            </a:fld>
            <a:endParaRPr lang="en-US" sz="1000" dirty="0">
              <a:solidFill>
                <a:prstClr val="white"/>
              </a:solidFill>
              <a:latin typeface="Avenir LT Std 65 Medium" pitchFamily="34" charset="0"/>
            </a:endParaRPr>
          </a:p>
        </p:txBody>
      </p:sp>
      <p:sp>
        <p:nvSpPr>
          <p:cNvPr id="1028" name="Rectangle 23"/>
          <p:cNvSpPr>
            <a:spLocks noChangeArrowheads="1"/>
          </p:cNvSpPr>
          <p:nvPr/>
        </p:nvSpPr>
        <p:spPr bwMode="auto">
          <a:xfrm>
            <a:off x="8305800" y="6415088"/>
            <a:ext cx="6159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fontAlgn="base" hangingPunct="0">
              <a:spcBef>
                <a:spcPct val="0"/>
              </a:spcBef>
              <a:spcAft>
                <a:spcPct val="0"/>
              </a:spcAft>
            </a:pPr>
            <a:fld id="{D4BB6CF9-2C3B-492B-AC78-98A68A20F0C9}" type="slidenum">
              <a:rPr lang="en-US" sz="1000">
                <a:solidFill>
                  <a:prstClr val="black"/>
                </a:solidFill>
                <a:latin typeface="Book Antiqua" pitchFamily="18" charset="0"/>
              </a:rPr>
              <a:pPr algn="r" eaLnBrk="0" fontAlgn="base" hangingPunct="0">
                <a:spcBef>
                  <a:spcPct val="0"/>
                </a:spcBef>
                <a:spcAft>
                  <a:spcPct val="0"/>
                </a:spcAft>
              </a:pPr>
              <a:t>‹#›</a:t>
            </a:fld>
            <a:endParaRPr lang="en-US" sz="1000" dirty="0">
              <a:solidFill>
                <a:prstClr val="black"/>
              </a:solidFill>
              <a:latin typeface="Book Antiqua" pitchFamily="18" charset="0"/>
            </a:endParaRPr>
          </a:p>
        </p:txBody>
      </p:sp>
      <p:sp>
        <p:nvSpPr>
          <p:cNvPr id="1029" name="Line 13"/>
          <p:cNvSpPr>
            <a:spLocks noChangeShapeType="1"/>
          </p:cNvSpPr>
          <p:nvPr/>
        </p:nvSpPr>
        <p:spPr bwMode="auto">
          <a:xfrm>
            <a:off x="160338" y="533400"/>
            <a:ext cx="8242300" cy="0"/>
          </a:xfrm>
          <a:prstGeom prst="line">
            <a:avLst/>
          </a:prstGeom>
          <a:noFill/>
          <a:ln w="12700" algn="ctr">
            <a:solidFill>
              <a:srgbClr val="124B8B">
                <a:alpha val="59999"/>
              </a:srgb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dirty="0">
              <a:solidFill>
                <a:prstClr val="black"/>
              </a:solidFill>
            </a:endParaRPr>
          </a:p>
        </p:txBody>
      </p:sp>
      <p:sp>
        <p:nvSpPr>
          <p:cNvPr id="1030" name="Line 13"/>
          <p:cNvSpPr>
            <a:spLocks noChangeShapeType="1"/>
          </p:cNvSpPr>
          <p:nvPr/>
        </p:nvSpPr>
        <p:spPr bwMode="auto">
          <a:xfrm>
            <a:off x="227013" y="6342063"/>
            <a:ext cx="8242300" cy="0"/>
          </a:xfrm>
          <a:prstGeom prst="line">
            <a:avLst/>
          </a:prstGeom>
          <a:noFill/>
          <a:ln w="12700" algn="ctr">
            <a:solidFill>
              <a:srgbClr val="124B8B">
                <a:alpha val="59999"/>
              </a:srgb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dirty="0">
              <a:solidFill>
                <a:prstClr val="black"/>
              </a:solidFill>
            </a:endParaRPr>
          </a:p>
        </p:txBody>
      </p:sp>
    </p:spTree>
    <p:extLst>
      <p:ext uri="{BB962C8B-B14F-4D97-AF65-F5344CB8AC3E}">
        <p14:creationId xmlns:p14="http://schemas.microsoft.com/office/powerpoint/2010/main" val="8559271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676" r:id="rId15"/>
    <p:sldLayoutId id="2147483744" r:id="rId16"/>
  </p:sldLayoutIdLst>
  <p:timing>
    <p:tnLst>
      <p:par>
        <p:cTn id="1" dur="indefinite" restart="never" nodeType="tmRoot"/>
      </p:par>
    </p:tnLst>
  </p:timing>
  <p:txStyles>
    <p:titleStyle>
      <a:lvl1pPr algn="l" rtl="0" eaLnBrk="0" fontAlgn="base" hangingPunct="0">
        <a:spcBef>
          <a:spcPct val="0"/>
        </a:spcBef>
        <a:spcAft>
          <a:spcPct val="0"/>
        </a:spcAft>
        <a:defRPr sz="2000" b="1">
          <a:solidFill>
            <a:schemeClr val="tx1"/>
          </a:solidFill>
          <a:latin typeface="Book Antiqua" pitchFamily="18" charset="0"/>
          <a:ea typeface="Tahoma" pitchFamily="34" charset="0"/>
          <a:cs typeface="Tahoma" pitchFamily="34" charset="0"/>
        </a:defRPr>
      </a:lvl1pPr>
      <a:lvl2pPr algn="l" rtl="0" eaLnBrk="0" fontAlgn="base" hangingPunct="0">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2pPr>
      <a:lvl3pPr algn="l" rtl="0" eaLnBrk="0" fontAlgn="base" hangingPunct="0">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3pPr>
      <a:lvl4pPr algn="l" rtl="0" eaLnBrk="0" fontAlgn="base" hangingPunct="0">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4pPr>
      <a:lvl5pPr algn="l" rtl="0" eaLnBrk="0" fontAlgn="base" hangingPunct="0">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5pPr>
      <a:lvl6pPr marL="4572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6pPr>
      <a:lvl7pPr marL="9144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7pPr>
      <a:lvl8pPr marL="13716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8pPr>
      <a:lvl9pPr marL="18288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0" y="5273277"/>
            <a:ext cx="9144000" cy="1584723"/>
          </a:xfrm>
          <a:prstGeom prst="rect">
            <a:avLst/>
          </a:prstGeom>
          <a:solidFill>
            <a:srgbClr val="0F2444">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dirty="0">
              <a:solidFill>
                <a:prstClr val="white"/>
              </a:solidFill>
            </a:endParaRPr>
          </a:p>
        </p:txBody>
      </p:sp>
    </p:spTree>
    <p:extLst>
      <p:ext uri="{BB962C8B-B14F-4D97-AF65-F5344CB8AC3E}">
        <p14:creationId xmlns:p14="http://schemas.microsoft.com/office/powerpoint/2010/main" val="930916375"/>
      </p:ext>
    </p:extLst>
  </p:cSld>
  <p:clrMap bg1="lt1" tx1="dk1" bg2="lt2" tx2="dk2" accent1="accent1" accent2="accent2" accent3="accent3" accent4="accent4" accent5="accent5" accent6="accent6" hlink="hlink" folHlink="folHlink"/>
  <p:sldLayoutIdLst>
    <p:sldLayoutId id="2147483679" r:id="rId1"/>
    <p:sldLayoutId id="2147483680" r:id="rId2"/>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0338" y="134938"/>
            <a:ext cx="88233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27" name="Rectangle 23"/>
          <p:cNvSpPr>
            <a:spLocks noChangeArrowheads="1"/>
          </p:cNvSpPr>
          <p:nvPr/>
        </p:nvSpPr>
        <p:spPr bwMode="auto">
          <a:xfrm>
            <a:off x="8094663" y="6342063"/>
            <a:ext cx="6159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hangingPunct="0"/>
            <a:fld id="{612BAC0D-8BA9-486A-A7EE-19D3AB91D009}" type="slidenum">
              <a:rPr lang="en-US" sz="1000">
                <a:solidFill>
                  <a:prstClr val="white"/>
                </a:solidFill>
                <a:latin typeface="Avenir LT Std 65 Medium" pitchFamily="34" charset="0"/>
              </a:rPr>
              <a:pPr algn="r" eaLnBrk="0" hangingPunct="0"/>
              <a:t>‹#›</a:t>
            </a:fld>
            <a:endParaRPr lang="en-US" sz="1000" dirty="0">
              <a:solidFill>
                <a:prstClr val="white"/>
              </a:solidFill>
              <a:latin typeface="Avenir LT Std 65 Medium" pitchFamily="34" charset="0"/>
            </a:endParaRPr>
          </a:p>
        </p:txBody>
      </p:sp>
      <p:sp>
        <p:nvSpPr>
          <p:cNvPr id="1028" name="Rectangle 23"/>
          <p:cNvSpPr>
            <a:spLocks noChangeArrowheads="1"/>
          </p:cNvSpPr>
          <p:nvPr/>
        </p:nvSpPr>
        <p:spPr bwMode="auto">
          <a:xfrm>
            <a:off x="8305800" y="6553200"/>
            <a:ext cx="6159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hangingPunct="0"/>
            <a:fld id="{D4BB6CF9-2C3B-492B-AC78-98A68A20F0C9}" type="slidenum">
              <a:rPr lang="en-US" sz="1000">
                <a:solidFill>
                  <a:prstClr val="black"/>
                </a:solidFill>
              </a:rPr>
              <a:pPr algn="r" eaLnBrk="0" hangingPunct="0"/>
              <a:t>‹#›</a:t>
            </a:fld>
            <a:endParaRPr lang="en-US" sz="1000" dirty="0">
              <a:solidFill>
                <a:prstClr val="black"/>
              </a:solidFill>
            </a:endParaRPr>
          </a:p>
        </p:txBody>
      </p:sp>
      <p:sp>
        <p:nvSpPr>
          <p:cNvPr id="1029" name="Line 13"/>
          <p:cNvSpPr>
            <a:spLocks noChangeShapeType="1"/>
          </p:cNvSpPr>
          <p:nvPr/>
        </p:nvSpPr>
        <p:spPr bwMode="auto">
          <a:xfrm>
            <a:off x="160338" y="533400"/>
            <a:ext cx="8242300"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prstClr val="black"/>
              </a:solidFill>
            </a:endParaRPr>
          </a:p>
        </p:txBody>
      </p:sp>
      <p:sp>
        <p:nvSpPr>
          <p:cNvPr id="1030" name="Line 13"/>
          <p:cNvSpPr>
            <a:spLocks noChangeShapeType="1"/>
          </p:cNvSpPr>
          <p:nvPr/>
        </p:nvSpPr>
        <p:spPr bwMode="auto">
          <a:xfrm>
            <a:off x="227013" y="6477000"/>
            <a:ext cx="8242300"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prstClr val="black"/>
              </a:solidFill>
            </a:endParaRPr>
          </a:p>
        </p:txBody>
      </p:sp>
    </p:spTree>
    <p:extLst>
      <p:ext uri="{BB962C8B-B14F-4D97-AF65-F5344CB8AC3E}">
        <p14:creationId xmlns:p14="http://schemas.microsoft.com/office/powerpoint/2010/main" val="465799632"/>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Lst>
  <p:timing>
    <p:tnLst>
      <p:par>
        <p:cTn id="1" dur="indefinite" restart="never" nodeType="tmRoot"/>
      </p:par>
    </p:tnLst>
  </p:timing>
  <p:txStyles>
    <p:titleStyle>
      <a:lvl1pPr algn="l" rtl="0" eaLnBrk="1" fontAlgn="base" hangingPunct="1">
        <a:spcBef>
          <a:spcPct val="0"/>
        </a:spcBef>
        <a:spcAft>
          <a:spcPct val="0"/>
        </a:spcAft>
        <a:defRPr sz="2000" b="1">
          <a:solidFill>
            <a:schemeClr val="tx1"/>
          </a:solidFill>
          <a:latin typeface="Book Antiqua" pitchFamily="18" charset="0"/>
          <a:ea typeface="Tahoma" pitchFamily="34" charset="0"/>
          <a:cs typeface="Tahoma" pitchFamily="34" charset="0"/>
        </a:defRPr>
      </a:lvl1pPr>
      <a:lvl2pPr algn="l" rtl="0" eaLnBrk="1" fontAlgn="base" hangingPunct="1">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2pPr>
      <a:lvl3pPr algn="l" rtl="0" eaLnBrk="1" fontAlgn="base" hangingPunct="1">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3pPr>
      <a:lvl4pPr algn="l" rtl="0" eaLnBrk="1" fontAlgn="base" hangingPunct="1">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4pPr>
      <a:lvl5pPr algn="l" rtl="0" eaLnBrk="1" fontAlgn="base" hangingPunct="1">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5pPr>
      <a:lvl6pPr marL="4572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6pPr>
      <a:lvl7pPr marL="9144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7pPr>
      <a:lvl8pPr marL="13716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8pPr>
      <a:lvl9pPr marL="18288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S PGothic" pitchFamily="34" charset="-128"/>
          <a:cs typeface="+mn-cs"/>
        </a:defRPr>
      </a:lvl1pPr>
      <a:lvl2pPr marL="742950" indent="-285750" algn="l" rtl="0" eaLnBrk="1" fontAlgn="base" hangingPunct="1">
        <a:spcBef>
          <a:spcPct val="20000"/>
        </a:spcBef>
        <a:spcAft>
          <a:spcPct val="0"/>
        </a:spcAft>
        <a:buChar char="–"/>
        <a:defRPr sz="2800">
          <a:solidFill>
            <a:schemeClr val="tx1"/>
          </a:solidFill>
          <a:latin typeface="+mn-lt"/>
          <a:ea typeface="MS PGothic" pitchFamily="34" charset="-128"/>
        </a:defRPr>
      </a:lvl2pPr>
      <a:lvl3pPr marL="1143000" indent="-228600" algn="l" rtl="0" eaLnBrk="1" fontAlgn="base" hangingPunct="1">
        <a:spcBef>
          <a:spcPct val="20000"/>
        </a:spcBef>
        <a:spcAft>
          <a:spcPct val="0"/>
        </a:spcAft>
        <a:buChar char="•"/>
        <a:defRPr sz="2400">
          <a:solidFill>
            <a:schemeClr val="tx1"/>
          </a:solidFill>
          <a:latin typeface="+mn-lt"/>
          <a:ea typeface="MS PGothic" pitchFamily="34" charset="-128"/>
        </a:defRPr>
      </a:lvl3pPr>
      <a:lvl4pPr marL="1600200" indent="-228600" algn="l" rtl="0" eaLnBrk="1" fontAlgn="base" hangingPunct="1">
        <a:spcBef>
          <a:spcPct val="20000"/>
        </a:spcBef>
        <a:spcAft>
          <a:spcPct val="0"/>
        </a:spcAft>
        <a:buChar char="–"/>
        <a:defRPr sz="2000">
          <a:solidFill>
            <a:schemeClr val="tx1"/>
          </a:solidFill>
          <a:latin typeface="+mn-lt"/>
          <a:ea typeface="MS PGothic" pitchFamily="34" charset="-128"/>
        </a:defRPr>
      </a:lvl4pPr>
      <a:lvl5pPr marL="2057400" indent="-228600" algn="l" rtl="0" eaLnBrk="1" fontAlgn="base" hangingPunct="1">
        <a:spcBef>
          <a:spcPct val="20000"/>
        </a:spcBef>
        <a:spcAft>
          <a:spcPct val="0"/>
        </a:spcAft>
        <a:buChar char="»"/>
        <a:defRPr sz="2000">
          <a:solidFill>
            <a:schemeClr val="tx1"/>
          </a:solidFill>
          <a:latin typeface="+mn-lt"/>
          <a:ea typeface="MS PGothic" pitchFamily="34" charset="-128"/>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0338" y="134938"/>
            <a:ext cx="88233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27" name="Rectangle 23"/>
          <p:cNvSpPr>
            <a:spLocks noChangeArrowheads="1"/>
          </p:cNvSpPr>
          <p:nvPr/>
        </p:nvSpPr>
        <p:spPr bwMode="auto">
          <a:xfrm>
            <a:off x="8094663" y="6342063"/>
            <a:ext cx="6159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fontAlgn="base" hangingPunct="0">
              <a:spcBef>
                <a:spcPct val="0"/>
              </a:spcBef>
              <a:spcAft>
                <a:spcPct val="0"/>
              </a:spcAft>
            </a:pPr>
            <a:fld id="{612BAC0D-8BA9-486A-A7EE-19D3AB91D009}" type="slidenum">
              <a:rPr lang="en-US" sz="1000">
                <a:solidFill>
                  <a:prstClr val="white"/>
                </a:solidFill>
                <a:latin typeface="Avenir LT Std 65 Medium" pitchFamily="34" charset="0"/>
              </a:rPr>
              <a:pPr algn="r" eaLnBrk="0" fontAlgn="base" hangingPunct="0">
                <a:spcBef>
                  <a:spcPct val="0"/>
                </a:spcBef>
                <a:spcAft>
                  <a:spcPct val="0"/>
                </a:spcAft>
              </a:pPr>
              <a:t>‹#›</a:t>
            </a:fld>
            <a:endParaRPr lang="en-US" sz="1000" dirty="0">
              <a:solidFill>
                <a:prstClr val="white"/>
              </a:solidFill>
              <a:latin typeface="Avenir LT Std 65 Medium" pitchFamily="34" charset="0"/>
            </a:endParaRPr>
          </a:p>
        </p:txBody>
      </p:sp>
      <p:sp>
        <p:nvSpPr>
          <p:cNvPr id="1028" name="Rectangle 23"/>
          <p:cNvSpPr>
            <a:spLocks noChangeArrowheads="1"/>
          </p:cNvSpPr>
          <p:nvPr/>
        </p:nvSpPr>
        <p:spPr bwMode="auto">
          <a:xfrm>
            <a:off x="8305800" y="6415088"/>
            <a:ext cx="6159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fontAlgn="base" hangingPunct="0">
              <a:spcBef>
                <a:spcPct val="0"/>
              </a:spcBef>
              <a:spcAft>
                <a:spcPct val="0"/>
              </a:spcAft>
            </a:pPr>
            <a:fld id="{D4BB6CF9-2C3B-492B-AC78-98A68A20F0C9}" type="slidenum">
              <a:rPr lang="en-US" sz="1000">
                <a:solidFill>
                  <a:prstClr val="black"/>
                </a:solidFill>
                <a:latin typeface="Book Antiqua" pitchFamily="18" charset="0"/>
              </a:rPr>
              <a:pPr algn="r" eaLnBrk="0" fontAlgn="base" hangingPunct="0">
                <a:spcBef>
                  <a:spcPct val="0"/>
                </a:spcBef>
                <a:spcAft>
                  <a:spcPct val="0"/>
                </a:spcAft>
              </a:pPr>
              <a:t>‹#›</a:t>
            </a:fld>
            <a:endParaRPr lang="en-US" sz="1000" dirty="0">
              <a:solidFill>
                <a:prstClr val="black"/>
              </a:solidFill>
              <a:latin typeface="Book Antiqua" pitchFamily="18" charset="0"/>
            </a:endParaRPr>
          </a:p>
        </p:txBody>
      </p:sp>
      <p:sp>
        <p:nvSpPr>
          <p:cNvPr id="1029" name="Line 13"/>
          <p:cNvSpPr>
            <a:spLocks noChangeShapeType="1"/>
          </p:cNvSpPr>
          <p:nvPr/>
        </p:nvSpPr>
        <p:spPr bwMode="auto">
          <a:xfrm>
            <a:off x="160338" y="533400"/>
            <a:ext cx="8242300" cy="0"/>
          </a:xfrm>
          <a:prstGeom prst="line">
            <a:avLst/>
          </a:prstGeom>
          <a:noFill/>
          <a:ln w="12700" algn="ctr">
            <a:solidFill>
              <a:srgbClr val="124B8B">
                <a:alpha val="59999"/>
              </a:srgb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dirty="0">
              <a:solidFill>
                <a:prstClr val="black"/>
              </a:solidFill>
            </a:endParaRPr>
          </a:p>
        </p:txBody>
      </p:sp>
      <p:sp>
        <p:nvSpPr>
          <p:cNvPr id="1030" name="Line 13"/>
          <p:cNvSpPr>
            <a:spLocks noChangeShapeType="1"/>
          </p:cNvSpPr>
          <p:nvPr/>
        </p:nvSpPr>
        <p:spPr bwMode="auto">
          <a:xfrm>
            <a:off x="227013" y="6342063"/>
            <a:ext cx="8242300" cy="0"/>
          </a:xfrm>
          <a:prstGeom prst="line">
            <a:avLst/>
          </a:prstGeom>
          <a:noFill/>
          <a:ln w="12700" algn="ctr">
            <a:solidFill>
              <a:srgbClr val="124B8B">
                <a:alpha val="59999"/>
              </a:srgb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dirty="0">
              <a:solidFill>
                <a:prstClr val="black"/>
              </a:solidFill>
            </a:endParaRPr>
          </a:p>
        </p:txBody>
      </p:sp>
    </p:spTree>
    <p:extLst>
      <p:ext uri="{BB962C8B-B14F-4D97-AF65-F5344CB8AC3E}">
        <p14:creationId xmlns:p14="http://schemas.microsoft.com/office/powerpoint/2010/main" val="67358582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Lst>
  <p:timing>
    <p:tnLst>
      <p:par>
        <p:cTn id="1" dur="indefinite" restart="never" nodeType="tmRoot"/>
      </p:par>
    </p:tnLst>
  </p:timing>
  <p:txStyles>
    <p:titleStyle>
      <a:lvl1pPr algn="l" rtl="0" eaLnBrk="0" fontAlgn="base" hangingPunct="0">
        <a:spcBef>
          <a:spcPct val="0"/>
        </a:spcBef>
        <a:spcAft>
          <a:spcPct val="0"/>
        </a:spcAft>
        <a:defRPr sz="2000" b="1">
          <a:solidFill>
            <a:schemeClr val="tx1"/>
          </a:solidFill>
          <a:latin typeface="Book Antiqua" pitchFamily="18" charset="0"/>
          <a:ea typeface="Tahoma" pitchFamily="34" charset="0"/>
          <a:cs typeface="Tahoma" pitchFamily="34" charset="0"/>
        </a:defRPr>
      </a:lvl1pPr>
      <a:lvl2pPr algn="l" rtl="0" eaLnBrk="0" fontAlgn="base" hangingPunct="0">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2pPr>
      <a:lvl3pPr algn="l" rtl="0" eaLnBrk="0" fontAlgn="base" hangingPunct="0">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3pPr>
      <a:lvl4pPr algn="l" rtl="0" eaLnBrk="0" fontAlgn="base" hangingPunct="0">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4pPr>
      <a:lvl5pPr algn="l" rtl="0" eaLnBrk="0" fontAlgn="base" hangingPunct="0">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5pPr>
      <a:lvl6pPr marL="4572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6pPr>
      <a:lvl7pPr marL="9144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7pPr>
      <a:lvl8pPr marL="13716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8pPr>
      <a:lvl9pPr marL="18288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0338" y="134938"/>
            <a:ext cx="88233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27" name="Rectangle 23"/>
          <p:cNvSpPr>
            <a:spLocks noChangeArrowheads="1"/>
          </p:cNvSpPr>
          <p:nvPr/>
        </p:nvSpPr>
        <p:spPr bwMode="auto">
          <a:xfrm>
            <a:off x="8094663" y="6342063"/>
            <a:ext cx="6159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fontAlgn="base" hangingPunct="0">
              <a:spcBef>
                <a:spcPct val="0"/>
              </a:spcBef>
              <a:spcAft>
                <a:spcPct val="0"/>
              </a:spcAft>
            </a:pPr>
            <a:fld id="{612BAC0D-8BA9-486A-A7EE-19D3AB91D009}" type="slidenum">
              <a:rPr lang="en-US" sz="1000">
                <a:solidFill>
                  <a:prstClr val="white"/>
                </a:solidFill>
                <a:latin typeface="Avenir LT Std 65 Medium" pitchFamily="34" charset="0"/>
              </a:rPr>
              <a:pPr algn="r" eaLnBrk="0" fontAlgn="base" hangingPunct="0">
                <a:spcBef>
                  <a:spcPct val="0"/>
                </a:spcBef>
                <a:spcAft>
                  <a:spcPct val="0"/>
                </a:spcAft>
              </a:pPr>
              <a:t>‹#›</a:t>
            </a:fld>
            <a:endParaRPr lang="en-US" sz="1000">
              <a:solidFill>
                <a:prstClr val="white"/>
              </a:solidFill>
              <a:latin typeface="Avenir LT Std 65 Medium" pitchFamily="34" charset="0"/>
            </a:endParaRPr>
          </a:p>
        </p:txBody>
      </p:sp>
      <p:sp>
        <p:nvSpPr>
          <p:cNvPr id="1028" name="Rectangle 23"/>
          <p:cNvSpPr>
            <a:spLocks noChangeArrowheads="1"/>
          </p:cNvSpPr>
          <p:nvPr/>
        </p:nvSpPr>
        <p:spPr bwMode="auto">
          <a:xfrm>
            <a:off x="8305800" y="6415088"/>
            <a:ext cx="6159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fontAlgn="base" hangingPunct="0">
              <a:spcBef>
                <a:spcPct val="0"/>
              </a:spcBef>
              <a:spcAft>
                <a:spcPct val="0"/>
              </a:spcAft>
            </a:pPr>
            <a:fld id="{D4BB6CF9-2C3B-492B-AC78-98A68A20F0C9}" type="slidenum">
              <a:rPr lang="en-US" sz="1000">
                <a:solidFill>
                  <a:prstClr val="black"/>
                </a:solidFill>
              </a:rPr>
              <a:pPr algn="r" eaLnBrk="0" fontAlgn="base" hangingPunct="0">
                <a:spcBef>
                  <a:spcPct val="0"/>
                </a:spcBef>
                <a:spcAft>
                  <a:spcPct val="0"/>
                </a:spcAft>
              </a:pPr>
              <a:t>‹#›</a:t>
            </a:fld>
            <a:endParaRPr lang="en-US" sz="1000">
              <a:solidFill>
                <a:prstClr val="black"/>
              </a:solidFill>
            </a:endParaRPr>
          </a:p>
        </p:txBody>
      </p:sp>
      <p:sp>
        <p:nvSpPr>
          <p:cNvPr id="1029" name="Line 13"/>
          <p:cNvSpPr>
            <a:spLocks noChangeShapeType="1"/>
          </p:cNvSpPr>
          <p:nvPr/>
        </p:nvSpPr>
        <p:spPr bwMode="auto">
          <a:xfrm>
            <a:off x="160338" y="533400"/>
            <a:ext cx="8242300"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
        <p:nvSpPr>
          <p:cNvPr id="1030" name="Line 13"/>
          <p:cNvSpPr>
            <a:spLocks noChangeShapeType="1"/>
          </p:cNvSpPr>
          <p:nvPr userDrawn="1"/>
        </p:nvSpPr>
        <p:spPr bwMode="auto">
          <a:xfrm>
            <a:off x="227013" y="6342063"/>
            <a:ext cx="8242300"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Tree>
    <p:extLst>
      <p:ext uri="{BB962C8B-B14F-4D97-AF65-F5344CB8AC3E}">
        <p14:creationId xmlns:p14="http://schemas.microsoft.com/office/powerpoint/2010/main" val="4152700302"/>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Lst>
  <p:timing>
    <p:tnLst>
      <p:par>
        <p:cTn id="1" dur="indefinite" restart="never" nodeType="tmRoot"/>
      </p:par>
    </p:tnLst>
  </p:timing>
  <p:txStyles>
    <p:titleStyle>
      <a:lvl1pPr algn="l" rtl="0" eaLnBrk="0" fontAlgn="base" hangingPunct="0">
        <a:spcBef>
          <a:spcPct val="0"/>
        </a:spcBef>
        <a:spcAft>
          <a:spcPct val="0"/>
        </a:spcAft>
        <a:defRPr sz="2000" b="1">
          <a:solidFill>
            <a:schemeClr val="tx1"/>
          </a:solidFill>
          <a:latin typeface="Book Antiqua" pitchFamily="18" charset="0"/>
          <a:ea typeface="Tahoma" pitchFamily="34" charset="0"/>
          <a:cs typeface="Tahoma" pitchFamily="34" charset="0"/>
        </a:defRPr>
      </a:lvl1pPr>
      <a:lvl2pPr algn="l" rtl="0" eaLnBrk="0" fontAlgn="base" hangingPunct="0">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2pPr>
      <a:lvl3pPr algn="l" rtl="0" eaLnBrk="0" fontAlgn="base" hangingPunct="0">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3pPr>
      <a:lvl4pPr algn="l" rtl="0" eaLnBrk="0" fontAlgn="base" hangingPunct="0">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4pPr>
      <a:lvl5pPr algn="l" rtl="0" eaLnBrk="0" fontAlgn="base" hangingPunct="0">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5pPr>
      <a:lvl6pPr marL="4572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6pPr>
      <a:lvl7pPr marL="9144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7pPr>
      <a:lvl8pPr marL="13716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8pPr>
      <a:lvl9pPr marL="18288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0338" y="134938"/>
            <a:ext cx="88233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27" name="Rectangle 23"/>
          <p:cNvSpPr>
            <a:spLocks noChangeArrowheads="1"/>
          </p:cNvSpPr>
          <p:nvPr/>
        </p:nvSpPr>
        <p:spPr bwMode="auto">
          <a:xfrm>
            <a:off x="8094663" y="6342063"/>
            <a:ext cx="6159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fontAlgn="base" hangingPunct="0">
              <a:spcBef>
                <a:spcPct val="0"/>
              </a:spcBef>
              <a:spcAft>
                <a:spcPct val="0"/>
              </a:spcAft>
            </a:pPr>
            <a:fld id="{612BAC0D-8BA9-486A-A7EE-19D3AB91D009}" type="slidenum">
              <a:rPr lang="en-US" sz="1000">
                <a:solidFill>
                  <a:prstClr val="white"/>
                </a:solidFill>
                <a:latin typeface="Avenir LT Std 65 Medium" pitchFamily="34" charset="0"/>
              </a:rPr>
              <a:pPr algn="r" eaLnBrk="0" fontAlgn="base" hangingPunct="0">
                <a:spcBef>
                  <a:spcPct val="0"/>
                </a:spcBef>
                <a:spcAft>
                  <a:spcPct val="0"/>
                </a:spcAft>
              </a:pPr>
              <a:t>‹#›</a:t>
            </a:fld>
            <a:endParaRPr lang="en-US" sz="1000">
              <a:solidFill>
                <a:prstClr val="white"/>
              </a:solidFill>
              <a:latin typeface="Avenir LT Std 65 Medium" pitchFamily="34" charset="0"/>
            </a:endParaRPr>
          </a:p>
        </p:txBody>
      </p:sp>
      <p:sp>
        <p:nvSpPr>
          <p:cNvPr id="1028" name="Rectangle 23"/>
          <p:cNvSpPr>
            <a:spLocks noChangeArrowheads="1"/>
          </p:cNvSpPr>
          <p:nvPr/>
        </p:nvSpPr>
        <p:spPr bwMode="auto">
          <a:xfrm>
            <a:off x="8305800" y="6415088"/>
            <a:ext cx="6159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fontAlgn="base" hangingPunct="0">
              <a:spcBef>
                <a:spcPct val="0"/>
              </a:spcBef>
              <a:spcAft>
                <a:spcPct val="0"/>
              </a:spcAft>
            </a:pPr>
            <a:fld id="{D4BB6CF9-2C3B-492B-AC78-98A68A20F0C9}" type="slidenum">
              <a:rPr lang="en-US" sz="1000">
                <a:solidFill>
                  <a:prstClr val="black"/>
                </a:solidFill>
              </a:rPr>
              <a:pPr algn="r" eaLnBrk="0" fontAlgn="base" hangingPunct="0">
                <a:spcBef>
                  <a:spcPct val="0"/>
                </a:spcBef>
                <a:spcAft>
                  <a:spcPct val="0"/>
                </a:spcAft>
              </a:pPr>
              <a:t>‹#›</a:t>
            </a:fld>
            <a:endParaRPr lang="en-US" sz="1000">
              <a:solidFill>
                <a:prstClr val="black"/>
              </a:solidFill>
            </a:endParaRPr>
          </a:p>
        </p:txBody>
      </p:sp>
      <p:sp>
        <p:nvSpPr>
          <p:cNvPr id="1029" name="Line 13"/>
          <p:cNvSpPr>
            <a:spLocks noChangeShapeType="1"/>
          </p:cNvSpPr>
          <p:nvPr/>
        </p:nvSpPr>
        <p:spPr bwMode="auto">
          <a:xfrm>
            <a:off x="160338" y="533400"/>
            <a:ext cx="8242300"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
        <p:nvSpPr>
          <p:cNvPr id="1030" name="Line 13"/>
          <p:cNvSpPr>
            <a:spLocks noChangeShapeType="1"/>
          </p:cNvSpPr>
          <p:nvPr userDrawn="1"/>
        </p:nvSpPr>
        <p:spPr bwMode="auto">
          <a:xfrm>
            <a:off x="227013" y="6342063"/>
            <a:ext cx="8242300"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Tree>
    <p:extLst>
      <p:ext uri="{BB962C8B-B14F-4D97-AF65-F5344CB8AC3E}">
        <p14:creationId xmlns:p14="http://schemas.microsoft.com/office/powerpoint/2010/main" val="41527003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Lst>
  <p:timing>
    <p:tnLst>
      <p:par>
        <p:cTn id="1" dur="indefinite" restart="never" nodeType="tmRoot"/>
      </p:par>
    </p:tnLst>
  </p:timing>
  <p:txStyles>
    <p:titleStyle>
      <a:lvl1pPr algn="l" rtl="0" eaLnBrk="0" fontAlgn="base" hangingPunct="0">
        <a:spcBef>
          <a:spcPct val="0"/>
        </a:spcBef>
        <a:spcAft>
          <a:spcPct val="0"/>
        </a:spcAft>
        <a:defRPr sz="2000" b="1">
          <a:solidFill>
            <a:schemeClr val="tx1"/>
          </a:solidFill>
          <a:latin typeface="Book Antiqua" pitchFamily="18" charset="0"/>
          <a:ea typeface="Tahoma" pitchFamily="34" charset="0"/>
          <a:cs typeface="Tahoma" pitchFamily="34" charset="0"/>
        </a:defRPr>
      </a:lvl1pPr>
      <a:lvl2pPr algn="l" rtl="0" eaLnBrk="0" fontAlgn="base" hangingPunct="0">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2pPr>
      <a:lvl3pPr algn="l" rtl="0" eaLnBrk="0" fontAlgn="base" hangingPunct="0">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3pPr>
      <a:lvl4pPr algn="l" rtl="0" eaLnBrk="0" fontAlgn="base" hangingPunct="0">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4pPr>
      <a:lvl5pPr algn="l" rtl="0" eaLnBrk="0" fontAlgn="base" hangingPunct="0">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5pPr>
      <a:lvl6pPr marL="4572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6pPr>
      <a:lvl7pPr marL="9144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7pPr>
      <a:lvl8pPr marL="13716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8pPr>
      <a:lvl9pPr marL="18288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0338" y="134938"/>
            <a:ext cx="88233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27" name="Rectangle 23"/>
          <p:cNvSpPr>
            <a:spLocks noChangeArrowheads="1"/>
          </p:cNvSpPr>
          <p:nvPr/>
        </p:nvSpPr>
        <p:spPr bwMode="auto">
          <a:xfrm>
            <a:off x="8094663" y="6342063"/>
            <a:ext cx="6159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fontAlgn="base" hangingPunct="0">
              <a:spcBef>
                <a:spcPct val="0"/>
              </a:spcBef>
              <a:spcAft>
                <a:spcPct val="0"/>
              </a:spcAft>
            </a:pPr>
            <a:fld id="{612BAC0D-8BA9-486A-A7EE-19D3AB91D009}" type="slidenum">
              <a:rPr lang="en-US" sz="1000">
                <a:solidFill>
                  <a:prstClr val="white"/>
                </a:solidFill>
                <a:latin typeface="Avenir LT Std 65 Medium" pitchFamily="34" charset="0"/>
              </a:rPr>
              <a:pPr algn="r" eaLnBrk="0" fontAlgn="base" hangingPunct="0">
                <a:spcBef>
                  <a:spcPct val="0"/>
                </a:spcBef>
                <a:spcAft>
                  <a:spcPct val="0"/>
                </a:spcAft>
              </a:pPr>
              <a:t>‹#›</a:t>
            </a:fld>
            <a:endParaRPr lang="en-US" sz="1000">
              <a:solidFill>
                <a:prstClr val="white"/>
              </a:solidFill>
              <a:latin typeface="Avenir LT Std 65 Medium" pitchFamily="34" charset="0"/>
            </a:endParaRPr>
          </a:p>
        </p:txBody>
      </p:sp>
      <p:sp>
        <p:nvSpPr>
          <p:cNvPr id="1028" name="Rectangle 23"/>
          <p:cNvSpPr>
            <a:spLocks noChangeArrowheads="1"/>
          </p:cNvSpPr>
          <p:nvPr/>
        </p:nvSpPr>
        <p:spPr bwMode="auto">
          <a:xfrm>
            <a:off x="8305800" y="6415088"/>
            <a:ext cx="6159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eaLnBrk="0" fontAlgn="base" hangingPunct="0">
              <a:spcBef>
                <a:spcPct val="0"/>
              </a:spcBef>
              <a:spcAft>
                <a:spcPct val="0"/>
              </a:spcAft>
            </a:pPr>
            <a:fld id="{D4BB6CF9-2C3B-492B-AC78-98A68A20F0C9}" type="slidenum">
              <a:rPr lang="en-US" sz="1000">
                <a:solidFill>
                  <a:prstClr val="black"/>
                </a:solidFill>
              </a:rPr>
              <a:pPr algn="r" eaLnBrk="0" fontAlgn="base" hangingPunct="0">
                <a:spcBef>
                  <a:spcPct val="0"/>
                </a:spcBef>
                <a:spcAft>
                  <a:spcPct val="0"/>
                </a:spcAft>
              </a:pPr>
              <a:t>‹#›</a:t>
            </a:fld>
            <a:endParaRPr lang="en-US" sz="1000">
              <a:solidFill>
                <a:prstClr val="black"/>
              </a:solidFill>
            </a:endParaRPr>
          </a:p>
        </p:txBody>
      </p:sp>
      <p:sp>
        <p:nvSpPr>
          <p:cNvPr id="1029" name="Line 13"/>
          <p:cNvSpPr>
            <a:spLocks noChangeShapeType="1"/>
          </p:cNvSpPr>
          <p:nvPr/>
        </p:nvSpPr>
        <p:spPr bwMode="auto">
          <a:xfrm>
            <a:off x="160338" y="533400"/>
            <a:ext cx="8242300"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
        <p:nvSpPr>
          <p:cNvPr id="1030" name="Line 13"/>
          <p:cNvSpPr>
            <a:spLocks noChangeShapeType="1"/>
          </p:cNvSpPr>
          <p:nvPr userDrawn="1"/>
        </p:nvSpPr>
        <p:spPr bwMode="auto">
          <a:xfrm>
            <a:off x="227013" y="6342063"/>
            <a:ext cx="8242300" cy="0"/>
          </a:xfrm>
          <a:prstGeom prst="line">
            <a:avLst/>
          </a:prstGeom>
          <a:noFill/>
          <a:ln w="12700" algn="ctr">
            <a:solidFill>
              <a:schemeClr val="accent1">
                <a:alpha val="59999"/>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200">
              <a:solidFill>
                <a:prstClr val="black"/>
              </a:solidFill>
              <a:latin typeface="Arial" charset="0"/>
            </a:endParaRPr>
          </a:p>
        </p:txBody>
      </p:sp>
    </p:spTree>
    <p:extLst>
      <p:ext uri="{BB962C8B-B14F-4D97-AF65-F5344CB8AC3E}">
        <p14:creationId xmlns:p14="http://schemas.microsoft.com/office/powerpoint/2010/main" val="4152700302"/>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Lst>
  <p:timing>
    <p:tnLst>
      <p:par>
        <p:cTn id="1" dur="indefinite" restart="never" nodeType="tmRoot"/>
      </p:par>
    </p:tnLst>
  </p:timing>
  <p:txStyles>
    <p:titleStyle>
      <a:lvl1pPr algn="l" rtl="0" eaLnBrk="0" fontAlgn="base" hangingPunct="0">
        <a:spcBef>
          <a:spcPct val="0"/>
        </a:spcBef>
        <a:spcAft>
          <a:spcPct val="0"/>
        </a:spcAft>
        <a:defRPr sz="2000" b="1">
          <a:solidFill>
            <a:schemeClr val="tx1"/>
          </a:solidFill>
          <a:latin typeface="Book Antiqua" pitchFamily="18" charset="0"/>
          <a:ea typeface="Tahoma" pitchFamily="34" charset="0"/>
          <a:cs typeface="Tahoma" pitchFamily="34" charset="0"/>
        </a:defRPr>
      </a:lvl1pPr>
      <a:lvl2pPr algn="l" rtl="0" eaLnBrk="0" fontAlgn="base" hangingPunct="0">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2pPr>
      <a:lvl3pPr algn="l" rtl="0" eaLnBrk="0" fontAlgn="base" hangingPunct="0">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3pPr>
      <a:lvl4pPr algn="l" rtl="0" eaLnBrk="0" fontAlgn="base" hangingPunct="0">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4pPr>
      <a:lvl5pPr algn="l" rtl="0" eaLnBrk="0" fontAlgn="base" hangingPunct="0">
        <a:spcBef>
          <a:spcPct val="0"/>
        </a:spcBef>
        <a:spcAft>
          <a:spcPct val="0"/>
        </a:spcAft>
        <a:defRPr sz="2000" b="1">
          <a:solidFill>
            <a:schemeClr val="tx1"/>
          </a:solidFill>
          <a:latin typeface="Book Antiqua" pitchFamily="18" charset="0"/>
          <a:ea typeface="ＭＳ Ｐゴシック" pitchFamily="34" charset="-128"/>
          <a:cs typeface="Tahoma" pitchFamily="34" charset="0"/>
        </a:defRPr>
      </a:lvl5pPr>
      <a:lvl6pPr marL="4572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6pPr>
      <a:lvl7pPr marL="9144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7pPr>
      <a:lvl8pPr marL="13716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8pPr>
      <a:lvl9pPr marL="1828800" algn="l" rtl="0" eaLnBrk="1" fontAlgn="base" hangingPunct="1">
        <a:spcBef>
          <a:spcPct val="0"/>
        </a:spcBef>
        <a:spcAft>
          <a:spcPct val="0"/>
        </a:spcAft>
        <a:defRPr sz="2000">
          <a:solidFill>
            <a:schemeClr val="tx1"/>
          </a:solidFill>
          <a:latin typeface="Avenir LT Std 65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slide" Target="slide7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3" Type="http://schemas.openxmlformats.org/officeDocument/2006/relationships/image" Target="../media/image18.BE0AD810"/><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BE0AD810"/><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hanacademy.org/math/probability/probability-and-combinatorics-topi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eg"/></Relationships>
</file>

<file path=ppt/slides/_rels/slide53.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8.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jpe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slide" Target="slide9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1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68.xml.rels><?xml version="1.0" encoding="UTF-8" standalone="yes"?>
<Relationships xmlns="http://schemas.openxmlformats.org/package/2006/relationships"><Relationship Id="rId8" Type="http://schemas.openxmlformats.org/officeDocument/2006/relationships/hyperlink" Target="http://www.amazon.com/Plight-Fortune-Tellers-Financial-Differently/dp/0691133611/ref=sr_1_6?s=books&amp;ie=UTF8&amp;qid=1428111614&amp;sr=1-6&amp;keywords=riccardo+rebonato" TargetMode="External"/><Relationship Id="rId13" Type="http://schemas.openxmlformats.org/officeDocument/2006/relationships/hyperlink" Target="http://www.amazon.com/How-Not-Be-Wrong-Mathematical/dp/1594205221/ref=sr_1_1?ie=UTF8&amp;qid=1428111893&amp;sr=8-1&amp;keywords=Jordan+Ellenberg" TargetMode="External"/><Relationship Id="rId3" Type="http://schemas.openxmlformats.org/officeDocument/2006/relationships/hyperlink" Target="http://www.amazon.com/Checklist-Manifesto-How-Things-Right/dp/0312430000/ref=sr_1_1?ie=UTF8&amp;qid=1428111437&amp;sr=8-1&amp;keywords=Checklist+Manifesto" TargetMode="External"/><Relationship Id="rId7" Type="http://schemas.openxmlformats.org/officeDocument/2006/relationships/hyperlink" Target="http://www.amazon.com/Psychology-Judgment-Decision-Making-McGraw-Hill/dp/0070504776/ref=sr_1_1?s=books&amp;ie=UTF8&amp;qid=1428111577&amp;sr=1-1&amp;keywords=Scott+Plous" TargetMode="External"/><Relationship Id="rId12" Type="http://schemas.openxmlformats.org/officeDocument/2006/relationships/hyperlink" Target="http://www.amazon.com/Talent-Overrated-Separates-World-Class-Performers/dp/1591842948/ref=sr_1_1?ie=UTF8&amp;qid=1428111822&amp;sr=8-1&amp;keywords=talented+is+overrated" TargetMode="External"/><Relationship Id="rId2" Type="http://schemas.openxmlformats.org/officeDocument/2006/relationships/hyperlink" Target="http://www.amazon.com/Logic-Made-Easy-Language-Deceives/dp/0393326926/ref=sr_1_1?ie=UTF8&amp;qid=1428111411&amp;sr=8-1&amp;keywords=Logic+Made+Easy" TargetMode="External"/><Relationship Id="rId16" Type="http://schemas.openxmlformats.org/officeDocument/2006/relationships/hyperlink" Target="http://www.amazon.com/Other-Survival-Signals-Protect-Violence/dp/0440508835/ref=sr_1_1?ie=UTF8&amp;qid=1428111365&amp;sr=8-1&amp;keywords=the+gift+of+fear" TargetMode="External"/><Relationship Id="rId1" Type="http://schemas.openxmlformats.org/officeDocument/2006/relationships/slideLayout" Target="../slideLayouts/slideLayout2.xml"/><Relationship Id="rId6" Type="http://schemas.openxmlformats.org/officeDocument/2006/relationships/hyperlink" Target="http://www.amazon.com/Thinking-Fast-Slow-Daniel-Kahneman/dp/0374533555/ref=sr_1_1?s=books&amp;ie=UTF8&amp;qid=1428111493&amp;sr=1-1&amp;keywords=thinking+fast+and+slow" TargetMode="External"/><Relationship Id="rId11" Type="http://schemas.openxmlformats.org/officeDocument/2006/relationships/hyperlink" Target="http://www.amazon.com/Expert-Political-Judgment-Good-Know/dp/0691128715/ref=sr_1_1?s=books&amp;ie=UTF8&amp;qid=1428111780&amp;sr=1-1&amp;keywords=Expert+Political+Judgment" TargetMode="External"/><Relationship Id="rId5" Type="http://schemas.openxmlformats.org/officeDocument/2006/relationships/hyperlink" Target="http://www.amazon.com/Judgment-Under-Uncertainty-Heuristics-Biases/dp/0521284147/ref=asap_bc?ie=UTF8" TargetMode="External"/><Relationship Id="rId15" Type="http://schemas.openxmlformats.org/officeDocument/2006/relationships/hyperlink" Target="http://www.amazon.com/Graphic-Discovery-Trout-Visual-Adventures/dp/0691134057/ref=asap_bc?ie=UTF8" TargetMode="External"/><Relationship Id="rId10" Type="http://schemas.openxmlformats.org/officeDocument/2006/relationships/hyperlink" Target="http://www.amazon.com/Signal-Noise-Many-Predictions-Fail--but/dp/0143125087/ref=sr_1_1?s=books&amp;ie=UTF8&amp;qid=1428111709&amp;sr=1-1&amp;keywords=nate+silver" TargetMode="External"/><Relationship Id="rId4" Type="http://schemas.openxmlformats.org/officeDocument/2006/relationships/hyperlink" Target="http://www.amazon.com/How-Lie-Statistics-Darrell-Huff/dp/0393310728/ref=sr_1_1?s=books&amp;ie=UTF8&amp;qid=1428111464&amp;sr=1-1&amp;keywords=how+to+lie+with+statistics" TargetMode="External"/><Relationship Id="rId9" Type="http://schemas.openxmlformats.org/officeDocument/2006/relationships/hyperlink" Target="http://www.amazon.com/Being-Wrong-Adventures-Margin-Error/dp/0061176052/ref=sr_1_1?s=books&amp;ie=UTF8&amp;qid=1428111656&amp;sr=1-1&amp;keywords=being+wrong" TargetMode="External"/><Relationship Id="rId14" Type="http://schemas.openxmlformats.org/officeDocument/2006/relationships/hyperlink" Target="http://www.amazon.com/Fooled-Randomness-Hidden-Markets-Incerto/dp/0812975219/ref=sr_1_1?s=books&amp;ie=UTF8&amp;qid=1428111925&amp;sr=1-1&amp;keywords=fooled+by+randomness"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slide" Target="slide17.xml"/></Relationships>
</file>

<file path=ppt/slides/_rels/slide7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9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93.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429000" y="6172200"/>
            <a:ext cx="4637074" cy="304800"/>
          </a:xfrm>
        </p:spPr>
        <p:txBody>
          <a:bodyPr/>
          <a:lstStyle/>
          <a:p>
            <a:r>
              <a:rPr lang="en-US" dirty="0" smtClean="0">
                <a:cs typeface="Arial" charset="0"/>
              </a:rPr>
              <a:t>December 2015</a:t>
            </a:r>
            <a:endParaRPr lang="en-US" dirty="0">
              <a:cs typeface="Arial" charset="0"/>
            </a:endParaRPr>
          </a:p>
          <a:p>
            <a:endParaRPr lang="en-US" dirty="0"/>
          </a:p>
        </p:txBody>
      </p:sp>
      <p:sp>
        <p:nvSpPr>
          <p:cNvPr id="4" name="Title 3"/>
          <p:cNvSpPr>
            <a:spLocks noGrp="1"/>
          </p:cNvSpPr>
          <p:nvPr>
            <p:ph type="title"/>
          </p:nvPr>
        </p:nvSpPr>
        <p:spPr>
          <a:xfrm>
            <a:off x="3429000" y="5562600"/>
            <a:ext cx="4648200" cy="381000"/>
          </a:xfrm>
        </p:spPr>
        <p:txBody>
          <a:bodyPr/>
          <a:lstStyle/>
          <a:p>
            <a:r>
              <a:rPr lang="en-US" dirty="0" smtClean="0">
                <a:cs typeface="Arial" charset="0"/>
              </a:rPr>
              <a:t>Subjective Probability</a:t>
            </a:r>
            <a:endParaRPr lang="en-US" dirty="0"/>
          </a:p>
        </p:txBody>
      </p:sp>
    </p:spTree>
    <p:extLst>
      <p:ext uri="{BB962C8B-B14F-4D97-AF65-F5344CB8AC3E}">
        <p14:creationId xmlns:p14="http://schemas.microsoft.com/office/powerpoint/2010/main" val="15559783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Both Systems Are Prone to Illusions</a:t>
            </a:r>
            <a:endParaRPr lang="en-US" dirty="0"/>
          </a:p>
        </p:txBody>
      </p:sp>
      <p:sp>
        <p:nvSpPr>
          <p:cNvPr id="3" name="Content Placeholder 2"/>
          <p:cNvSpPr>
            <a:spLocks noGrp="1"/>
          </p:cNvSpPr>
          <p:nvPr>
            <p:ph idx="1"/>
          </p:nvPr>
        </p:nvSpPr>
        <p:spPr>
          <a:xfrm>
            <a:off x="152398" y="1200150"/>
            <a:ext cx="8458201" cy="4816550"/>
          </a:xfrm>
        </p:spPr>
        <p:txBody>
          <a:bodyPr/>
          <a:lstStyle/>
          <a:p>
            <a:r>
              <a:rPr lang="en-US" dirty="0" smtClean="0"/>
              <a:t>Both System 1 and System 2 can fall prey to </a:t>
            </a:r>
            <a:r>
              <a:rPr lang="en-US" i="1" dirty="0" smtClean="0"/>
              <a:t>illusions</a:t>
            </a:r>
            <a:r>
              <a:rPr lang="en-US" dirty="0" smtClean="0"/>
              <a:t>, which are departures from reality.</a:t>
            </a:r>
          </a:p>
          <a:p>
            <a:endParaRPr lang="en-US" dirty="0"/>
          </a:p>
          <a:p>
            <a:r>
              <a:rPr lang="en-US" dirty="0" smtClean="0"/>
              <a:t>Further, since both human perception and cognition use the same underlying machinery in the parietal lobe of the brain:</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smtClean="0"/>
              <a:t>    illusions can come in two forms, perceptual illusions and </a:t>
            </a:r>
            <a:r>
              <a:rPr lang="en-US" i="1" dirty="0" smtClean="0"/>
              <a:t>cognitive illusions, or illusions of thought</a:t>
            </a:r>
            <a:r>
              <a:rPr lang="en-US" dirty="0" smtClean="0"/>
              <a:t>.</a:t>
            </a:r>
          </a:p>
          <a:p>
            <a:pPr marL="0" indent="0">
              <a:buNone/>
            </a:pPr>
            <a:endParaRPr lang="en-US" dirty="0"/>
          </a:p>
          <a:p>
            <a:pPr marL="0" indent="0">
              <a:buNone/>
            </a:pP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i="1" dirty="0"/>
          </a:p>
        </p:txBody>
      </p:sp>
      <p:sp>
        <p:nvSpPr>
          <p:cNvPr id="4" name="Text Placeholder 3"/>
          <p:cNvSpPr>
            <a:spLocks noGrp="1"/>
          </p:cNvSpPr>
          <p:nvPr>
            <p:ph type="body" sz="quarter" idx="10"/>
          </p:nvPr>
        </p:nvSpPr>
        <p:spPr/>
        <p:txBody>
          <a:bodyPr/>
          <a:lstStyle/>
          <a:p>
            <a:r>
              <a:rPr lang="en-US" dirty="0" smtClean="0"/>
              <a:t>Not all illusions are perceptual</a:t>
            </a:r>
            <a:endParaRPr lang="en-US" dirty="0"/>
          </a:p>
        </p:txBody>
      </p:sp>
      <p:sp>
        <p:nvSpPr>
          <p:cNvPr id="5" name="Text Placeholder 4"/>
          <p:cNvSpPr>
            <a:spLocks noGrp="1"/>
          </p:cNvSpPr>
          <p:nvPr>
            <p:ph type="body" sz="quarter" idx="11"/>
          </p:nvPr>
        </p:nvSpPr>
        <p:spPr/>
        <p:txBody>
          <a:bodyPr/>
          <a:lstStyle/>
          <a:p>
            <a:endParaRPr lang="en-US"/>
          </a:p>
        </p:txBody>
      </p:sp>
      <p:sp>
        <p:nvSpPr>
          <p:cNvPr id="7" name="Rectangle 6"/>
          <p:cNvSpPr/>
          <p:nvPr/>
        </p:nvSpPr>
        <p:spPr>
          <a:xfrm>
            <a:off x="4267200" y="5142714"/>
            <a:ext cx="4572000" cy="369332"/>
          </a:xfrm>
          <a:prstGeom prst="rect">
            <a:avLst/>
          </a:prstGeom>
        </p:spPr>
        <p:txBody>
          <a:bodyPr>
            <a:spAutoFit/>
          </a:bodyPr>
          <a:lstStyle/>
          <a:p>
            <a:endParaRPr lang="en-US" dirty="0"/>
          </a:p>
        </p:txBody>
      </p:sp>
      <p:grpSp>
        <p:nvGrpSpPr>
          <p:cNvPr id="12" name="Group 11"/>
          <p:cNvGrpSpPr/>
          <p:nvPr/>
        </p:nvGrpSpPr>
        <p:grpSpPr>
          <a:xfrm>
            <a:off x="1981200" y="2209800"/>
            <a:ext cx="5943599" cy="2867025"/>
            <a:chOff x="2438400" y="2238375"/>
            <a:chExt cx="5943599" cy="2867025"/>
          </a:xfrm>
        </p:grpSpPr>
        <p:sp>
          <p:nvSpPr>
            <p:cNvPr id="8" name="TextBox 7"/>
            <p:cNvSpPr txBox="1"/>
            <p:nvPr/>
          </p:nvSpPr>
          <p:spPr>
            <a:xfrm>
              <a:off x="5334000" y="2370029"/>
              <a:ext cx="3047999" cy="1107996"/>
            </a:xfrm>
            <a:prstGeom prst="rect">
              <a:avLst/>
            </a:prstGeom>
            <a:noFill/>
          </p:spPr>
          <p:txBody>
            <a:bodyPr wrap="square" rtlCol="0">
              <a:spAutoFit/>
            </a:bodyPr>
            <a:lstStyle/>
            <a:p>
              <a:r>
                <a:rPr lang="en-US" dirty="0" smtClean="0"/>
                <a:t>Parietal Lobe</a:t>
              </a:r>
            </a:p>
            <a:p>
              <a:endParaRPr lang="en-US" sz="1200" dirty="0" smtClean="0"/>
            </a:p>
            <a:p>
              <a:r>
                <a:rPr lang="en-US" sz="1200" dirty="0" smtClean="0"/>
                <a:t>Used for: </a:t>
              </a:r>
            </a:p>
            <a:p>
              <a:pPr marL="285750" indent="-285750">
                <a:buFont typeface="Arial" panose="020B0604020202020204" pitchFamily="34" charset="0"/>
                <a:buChar char="•"/>
              </a:pPr>
              <a:r>
                <a:rPr lang="en-US" sz="1200" dirty="0" smtClean="0"/>
                <a:t>Visual perception and recognition</a:t>
              </a:r>
            </a:p>
            <a:p>
              <a:pPr marL="285750" indent="-285750">
                <a:buFont typeface="Arial" panose="020B0604020202020204" pitchFamily="34" charset="0"/>
                <a:buChar char="•"/>
              </a:pPr>
              <a:r>
                <a:rPr lang="en-US" sz="1200" dirty="0" smtClean="0"/>
                <a:t>Cognition and information processing</a:t>
              </a:r>
              <a:endParaRPr lang="en-US" sz="1200"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238375"/>
              <a:ext cx="2743200" cy="286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14" name="Straight Connector 13"/>
          <p:cNvCxnSpPr/>
          <p:nvPr/>
        </p:nvCxnSpPr>
        <p:spPr>
          <a:xfrm flipV="1">
            <a:off x="4038600" y="2514600"/>
            <a:ext cx="838200" cy="228600"/>
          </a:xfrm>
          <a:prstGeom prst="line">
            <a:avLst/>
          </a:prstGeom>
          <a:ln>
            <a:solidFill>
              <a:schemeClr val="bg1"/>
            </a:solidFill>
            <a:head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88968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1 Perceptual Illusion</a:t>
            </a:r>
            <a:endParaRPr lang="en-US" dirty="0"/>
          </a:p>
        </p:txBody>
      </p:sp>
      <p:sp>
        <p:nvSpPr>
          <p:cNvPr id="4" name="Text Placeholder 3"/>
          <p:cNvSpPr>
            <a:spLocks noGrp="1"/>
          </p:cNvSpPr>
          <p:nvPr>
            <p:ph type="body" sz="quarter" idx="10"/>
          </p:nvPr>
        </p:nvSpPr>
        <p:spPr/>
        <p:txBody>
          <a:bodyPr/>
          <a:lstStyle/>
          <a:p>
            <a:r>
              <a:rPr lang="en-US" dirty="0" err="1" smtClean="0"/>
              <a:t>Ebbinghaus</a:t>
            </a:r>
            <a:r>
              <a:rPr lang="en-US" dirty="0" smtClean="0"/>
              <a:t> illusion</a:t>
            </a:r>
            <a:endParaRPr lang="en-US" dirty="0"/>
          </a:p>
        </p:txBody>
      </p:sp>
      <p:sp>
        <p:nvSpPr>
          <p:cNvPr id="5" name="Text Placeholder 4"/>
          <p:cNvSpPr>
            <a:spLocks noGrp="1"/>
          </p:cNvSpPr>
          <p:nvPr>
            <p:ph type="body" sz="quarter" idx="11"/>
          </p:nvPr>
        </p:nvSpPr>
        <p:spPr/>
        <p:txBody>
          <a:bodyPr/>
          <a:lstStyle/>
          <a:p>
            <a:endParaRPr lang="en-US"/>
          </a:p>
        </p:txBody>
      </p:sp>
      <p:sp>
        <p:nvSpPr>
          <p:cNvPr id="6" name="Content Placeholder 5"/>
          <p:cNvSpPr>
            <a:spLocks noGrp="1"/>
          </p:cNvSpPr>
          <p:nvPr>
            <p:ph idx="1"/>
          </p:nvPr>
        </p:nvSpPr>
        <p:spPr/>
        <p:txBody>
          <a:bodyPr/>
          <a:lstStyle/>
          <a:p>
            <a:r>
              <a:rPr lang="en-US" dirty="0" smtClean="0"/>
              <a:t>Looking at these two groups, it’s easy to assume the right hand orange circle is bigger than the left.</a:t>
            </a:r>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76388"/>
            <a:ext cx="8361247" cy="474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40894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1 Perceptual Illusion</a:t>
            </a:r>
            <a:endParaRPr lang="en-US" dirty="0"/>
          </a:p>
        </p:txBody>
      </p:sp>
      <p:sp>
        <p:nvSpPr>
          <p:cNvPr id="4" name="Text Placeholder 3"/>
          <p:cNvSpPr>
            <a:spLocks noGrp="1"/>
          </p:cNvSpPr>
          <p:nvPr>
            <p:ph type="body" sz="quarter" idx="10"/>
          </p:nvPr>
        </p:nvSpPr>
        <p:spPr/>
        <p:txBody>
          <a:bodyPr/>
          <a:lstStyle/>
          <a:p>
            <a:r>
              <a:rPr lang="en-US" dirty="0" err="1" smtClean="0"/>
              <a:t>Ebbinghaus</a:t>
            </a:r>
            <a:r>
              <a:rPr lang="en-US" dirty="0" smtClean="0"/>
              <a:t> illusion</a:t>
            </a:r>
            <a:endParaRPr lang="en-US" dirty="0"/>
          </a:p>
        </p:txBody>
      </p:sp>
      <p:sp>
        <p:nvSpPr>
          <p:cNvPr id="5" name="Text Placeholder 4"/>
          <p:cNvSpPr>
            <a:spLocks noGrp="1"/>
          </p:cNvSpPr>
          <p:nvPr>
            <p:ph type="body" sz="quarter" idx="11"/>
          </p:nvPr>
        </p:nvSpPr>
        <p:spPr/>
        <p:txBody>
          <a:bodyPr/>
          <a:lstStyle/>
          <a:p>
            <a:endParaRPr lang="en-US"/>
          </a:p>
        </p:txBody>
      </p:sp>
      <p:sp>
        <p:nvSpPr>
          <p:cNvPr id="6" name="Content Placeholder 5"/>
          <p:cNvSpPr>
            <a:spLocks noGrp="1"/>
          </p:cNvSpPr>
          <p:nvPr>
            <p:ph idx="1"/>
          </p:nvPr>
        </p:nvSpPr>
        <p:spPr/>
        <p:txBody>
          <a:bodyPr/>
          <a:lstStyle/>
          <a:p>
            <a:r>
              <a:rPr lang="en-US" dirty="0" smtClean="0"/>
              <a:t>Looking at these two groups, it’s easy to assume the right hand orange circle is bigger than the left.</a:t>
            </a:r>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76388"/>
            <a:ext cx="8361247" cy="474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Connector 6"/>
          <p:cNvCxnSpPr/>
          <p:nvPr/>
        </p:nvCxnSpPr>
        <p:spPr>
          <a:xfrm>
            <a:off x="2514600" y="3493008"/>
            <a:ext cx="472440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514600" y="4306824"/>
            <a:ext cx="472440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69884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1 Cognitive Illusion</a:t>
            </a:r>
            <a:endParaRPr lang="en-US" dirty="0"/>
          </a:p>
        </p:txBody>
      </p:sp>
      <p:sp>
        <p:nvSpPr>
          <p:cNvPr id="4" name="Text Placeholder 3"/>
          <p:cNvSpPr>
            <a:spLocks noGrp="1"/>
          </p:cNvSpPr>
          <p:nvPr>
            <p:ph type="body" sz="quarter" idx="10"/>
          </p:nvPr>
        </p:nvSpPr>
        <p:spPr/>
        <p:txBody>
          <a:bodyPr/>
          <a:lstStyle/>
          <a:p>
            <a:r>
              <a:rPr lang="en-US" dirty="0" smtClean="0"/>
              <a:t>Cognitive analog to </a:t>
            </a:r>
            <a:r>
              <a:rPr lang="en-US" dirty="0" err="1" smtClean="0"/>
              <a:t>Ebbinghaus</a:t>
            </a:r>
            <a:r>
              <a:rPr lang="en-US" dirty="0" smtClean="0"/>
              <a:t> illusion: Big Fish in a Little Pond </a:t>
            </a:r>
            <a:r>
              <a:rPr lang="en-US" dirty="0" smtClean="0">
                <a:sym typeface="Wingdings" panose="05000000000000000000" pitchFamily="2" charset="2"/>
              </a:rPr>
              <a:t> Little Fish in a Big Pond</a:t>
            </a:r>
            <a:endParaRPr lang="en-US" dirty="0"/>
          </a:p>
        </p:txBody>
      </p:sp>
      <p:sp>
        <p:nvSpPr>
          <p:cNvPr id="5" name="Text Placeholder 4"/>
          <p:cNvSpPr>
            <a:spLocks noGrp="1"/>
          </p:cNvSpPr>
          <p:nvPr>
            <p:ph type="body" sz="quarter" idx="11"/>
          </p:nvPr>
        </p:nvSpPr>
        <p:spPr/>
        <p:txBody>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14331"/>
            <a:ext cx="7439297" cy="5034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61193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2 Perceptual Illusion</a:t>
            </a:r>
            <a:endParaRPr lang="en-US" dirty="0"/>
          </a:p>
        </p:txBody>
      </p:sp>
      <p:sp>
        <p:nvSpPr>
          <p:cNvPr id="3" name="Content Placeholder 2"/>
          <p:cNvSpPr>
            <a:spLocks noGrp="1"/>
          </p:cNvSpPr>
          <p:nvPr>
            <p:ph idx="1"/>
          </p:nvPr>
        </p:nvSpPr>
        <p:spPr/>
        <p:txBody>
          <a:bodyPr/>
          <a:lstStyle/>
          <a:p>
            <a:r>
              <a:rPr lang="en-US" dirty="0" smtClean="0"/>
              <a:t>Squares A and B are the same color:</a:t>
            </a:r>
            <a:endParaRPr lang="en-US" dirty="0"/>
          </a:p>
        </p:txBody>
      </p:sp>
      <p:sp>
        <p:nvSpPr>
          <p:cNvPr id="4" name="Text Placeholder 3"/>
          <p:cNvSpPr>
            <a:spLocks noGrp="1"/>
          </p:cNvSpPr>
          <p:nvPr>
            <p:ph type="body" sz="quarter" idx="10"/>
          </p:nvPr>
        </p:nvSpPr>
        <p:spPr/>
        <p:txBody>
          <a:bodyPr/>
          <a:lstStyle/>
          <a:p>
            <a:r>
              <a:rPr lang="en-US" dirty="0" smtClean="0"/>
              <a:t>Adelson illusion</a:t>
            </a:r>
            <a:endParaRPr lang="en-US" dirty="0"/>
          </a:p>
        </p:txBody>
      </p:sp>
      <p:sp>
        <p:nvSpPr>
          <p:cNvPr id="5" name="Text Placeholder 4"/>
          <p:cNvSpPr>
            <a:spLocks noGrp="1"/>
          </p:cNvSpPr>
          <p:nvPr>
            <p:ph type="body" sz="quarter" idx="11"/>
          </p:nvPr>
        </p:nvSpPr>
        <p:spPr/>
        <p:txBody>
          <a:bodyPr/>
          <a:lstStyle/>
          <a:p>
            <a:endParaRPr lang="en-US"/>
          </a:p>
        </p:txBody>
      </p:sp>
      <p:pic>
        <p:nvPicPr>
          <p:cNvPr id="4098" name="Picture 2" descr="http://web.mit.edu/persci/people/adelson/images/checkershadow/checkershadow_illusion4fu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524000"/>
            <a:ext cx="5486400" cy="4264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3727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2 Perceptual Illusion</a:t>
            </a:r>
            <a:endParaRPr lang="en-US" dirty="0"/>
          </a:p>
        </p:txBody>
      </p:sp>
      <p:sp>
        <p:nvSpPr>
          <p:cNvPr id="3" name="Content Placeholder 2"/>
          <p:cNvSpPr>
            <a:spLocks noGrp="1"/>
          </p:cNvSpPr>
          <p:nvPr>
            <p:ph idx="1"/>
          </p:nvPr>
        </p:nvSpPr>
        <p:spPr/>
        <p:txBody>
          <a:bodyPr/>
          <a:lstStyle/>
          <a:p>
            <a:r>
              <a:rPr lang="en-US" dirty="0" smtClean="0"/>
              <a:t>Squares A and B are the same color:</a:t>
            </a:r>
            <a:endParaRPr lang="en-US" dirty="0"/>
          </a:p>
        </p:txBody>
      </p:sp>
      <p:sp>
        <p:nvSpPr>
          <p:cNvPr id="4" name="Text Placeholder 3"/>
          <p:cNvSpPr>
            <a:spLocks noGrp="1"/>
          </p:cNvSpPr>
          <p:nvPr>
            <p:ph type="body" sz="quarter" idx="10"/>
          </p:nvPr>
        </p:nvSpPr>
        <p:spPr/>
        <p:txBody>
          <a:bodyPr/>
          <a:lstStyle/>
          <a:p>
            <a:r>
              <a:rPr lang="en-US" dirty="0" smtClean="0"/>
              <a:t>Adelson illusion</a:t>
            </a:r>
            <a:endParaRPr lang="en-US" dirty="0"/>
          </a:p>
        </p:txBody>
      </p:sp>
      <p:sp>
        <p:nvSpPr>
          <p:cNvPr id="5" name="Text Placeholder 4"/>
          <p:cNvSpPr>
            <a:spLocks noGrp="1"/>
          </p:cNvSpPr>
          <p:nvPr>
            <p:ph type="body" sz="quarter" idx="11"/>
          </p:nvPr>
        </p:nvSpPr>
        <p:spPr/>
        <p:txBody>
          <a:bodyPr/>
          <a:lstStyle/>
          <a:p>
            <a:endParaRPr lang="en-US"/>
          </a:p>
        </p:txBody>
      </p:sp>
      <p:pic>
        <p:nvPicPr>
          <p:cNvPr id="1026" name="Picture 2" descr="http://web.mit.edu/persci/people/adelson/images/checkershadow/checkershadow_proof4fu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352" y="1527048"/>
            <a:ext cx="5481467" cy="4261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4119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2 Cognitive Illusion</a:t>
            </a:r>
            <a:endParaRPr lang="en-US" dirty="0"/>
          </a:p>
        </p:txBody>
      </p:sp>
      <p:sp>
        <p:nvSpPr>
          <p:cNvPr id="3" name="Content Placeholder 2"/>
          <p:cNvSpPr>
            <a:spLocks noGrp="1"/>
          </p:cNvSpPr>
          <p:nvPr>
            <p:ph idx="1"/>
          </p:nvPr>
        </p:nvSpPr>
        <p:spPr>
          <a:xfrm>
            <a:off x="152398" y="1200150"/>
            <a:ext cx="8305801" cy="4819650"/>
          </a:xfrm>
        </p:spPr>
        <p:txBody>
          <a:bodyPr/>
          <a:lstStyle/>
          <a:p>
            <a:r>
              <a:rPr lang="en-US" dirty="0" smtClean="0"/>
              <a:t>No matter how much conscious effort is spent, it is extremely hard to intuit randomness.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At the start of every semester, Georgia Tech Probability Professor Ted Hill asks all students whose mothers’ maiden names begin with A-L to go home and flip a coin 200 times and record the results.</a:t>
            </a:r>
          </a:p>
          <a:p>
            <a:endParaRPr lang="en-US" dirty="0"/>
          </a:p>
          <a:p>
            <a:r>
              <a:rPr lang="en-US" dirty="0" smtClean="0"/>
              <a:t>The other students are asked to write down fake outcomes for 200 flips.  The next class, after collecting the results, Hill can identify the students who actually flipped the coin </a:t>
            </a:r>
            <a:r>
              <a:rPr lang="en-US" u="sng" dirty="0" smtClean="0"/>
              <a:t>with 95% accuracy. </a:t>
            </a:r>
            <a:r>
              <a:rPr lang="en-US" dirty="0" smtClean="0"/>
              <a:t>How does he know?</a:t>
            </a:r>
            <a:endParaRPr lang="en-US" u="sng" dirty="0" smtClean="0"/>
          </a:p>
          <a:p>
            <a:pPr lvl="2"/>
            <a:endParaRPr lang="en-US" dirty="0"/>
          </a:p>
        </p:txBody>
      </p:sp>
      <p:sp>
        <p:nvSpPr>
          <p:cNvPr id="4" name="Text Placeholder 3"/>
          <p:cNvSpPr>
            <a:spLocks noGrp="1"/>
          </p:cNvSpPr>
          <p:nvPr>
            <p:ph type="body" sz="quarter" idx="10"/>
          </p:nvPr>
        </p:nvSpPr>
        <p:spPr/>
        <p:txBody>
          <a:bodyPr/>
          <a:lstStyle/>
          <a:p>
            <a:r>
              <a:rPr lang="en-US" dirty="0" smtClean="0"/>
              <a:t>Cognitive analog to Adelson illusion: Randomness itself is hard to intuit</a:t>
            </a:r>
            <a:endParaRPr lang="en-US" dirty="0"/>
          </a:p>
        </p:txBody>
      </p:sp>
      <p:sp>
        <p:nvSpPr>
          <p:cNvPr id="5" name="Text Placeholder 4"/>
          <p:cNvSpPr>
            <a:spLocks noGrp="1"/>
          </p:cNvSpPr>
          <p:nvPr>
            <p:ph type="body" sz="quarter" idx="11"/>
          </p:nvPr>
        </p:nvSpPr>
        <p:spPr/>
        <p:txBody>
          <a:bodyPr/>
          <a:lstStyle/>
          <a:p>
            <a:endParaRPr lang="en-US"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750"/>
          <a:stretch/>
        </p:blipFill>
        <p:spPr bwMode="auto">
          <a:xfrm>
            <a:off x="97971" y="1637122"/>
            <a:ext cx="8515350" cy="2463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60901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2 Cognitive Illusion</a:t>
            </a:r>
            <a:endParaRPr lang="en-US" dirty="0"/>
          </a:p>
        </p:txBody>
      </p:sp>
      <p:sp>
        <p:nvSpPr>
          <p:cNvPr id="3" name="Content Placeholder 2"/>
          <p:cNvSpPr>
            <a:spLocks noGrp="1"/>
          </p:cNvSpPr>
          <p:nvPr>
            <p:ph idx="1"/>
          </p:nvPr>
        </p:nvSpPr>
        <p:spPr>
          <a:xfrm>
            <a:off x="152398" y="1200150"/>
            <a:ext cx="8305801" cy="4819650"/>
          </a:xfrm>
        </p:spPr>
        <p:txBody>
          <a:bodyPr/>
          <a:lstStyle/>
          <a:p>
            <a:r>
              <a:rPr lang="en-US" dirty="0" smtClean="0"/>
              <a:t>No matter how much conscious effort is spent, it is extremely hard to intuit randomness.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At the start of every semester, Georgia Tech Probability Professor Ted Hill asks all students whose mothers’ maiden names begin with A-L to go home and flip a coin 200 times and record the results.</a:t>
            </a:r>
          </a:p>
          <a:p>
            <a:endParaRPr lang="en-US" dirty="0"/>
          </a:p>
          <a:p>
            <a:r>
              <a:rPr lang="en-US" dirty="0" smtClean="0"/>
              <a:t>The other students are asked to write down fake outcomes for 200 flips.  The next class, after collecting the results, Hill can identify the students who actually flipped the coin </a:t>
            </a:r>
            <a:r>
              <a:rPr lang="en-US" u="sng" dirty="0" smtClean="0"/>
              <a:t>with 95% accuracy. </a:t>
            </a:r>
            <a:r>
              <a:rPr lang="en-US" dirty="0" smtClean="0"/>
              <a:t>How does he know?</a:t>
            </a:r>
            <a:endParaRPr lang="en-US" u="sng" dirty="0" smtClean="0"/>
          </a:p>
          <a:p>
            <a:pPr lvl="1"/>
            <a:r>
              <a:rPr lang="en-US" dirty="0" smtClean="0"/>
              <a:t>The students who flipped the coin had a </a:t>
            </a:r>
            <a:r>
              <a:rPr lang="en-US" dirty="0" smtClean="0">
                <a:solidFill>
                  <a:srgbClr val="FF0000"/>
                </a:solidFill>
              </a:rPr>
              <a:t>run of six straight heads or tails somewhere in their output, 95% of the time</a:t>
            </a:r>
          </a:p>
          <a:p>
            <a:pPr lvl="1"/>
            <a:r>
              <a:rPr lang="en-US" dirty="0" smtClean="0"/>
              <a:t>The </a:t>
            </a:r>
            <a:r>
              <a:rPr lang="en-US" dirty="0"/>
              <a:t>students who faked the tosses </a:t>
            </a:r>
            <a:r>
              <a:rPr lang="en-US" dirty="0" smtClean="0">
                <a:solidFill>
                  <a:srgbClr val="FF0000"/>
                </a:solidFill>
              </a:rPr>
              <a:t>did not think to write down that many straight heads or tails</a:t>
            </a:r>
            <a:endParaRPr lang="en-US" dirty="0">
              <a:solidFill>
                <a:srgbClr val="FF0000"/>
              </a:solidFill>
            </a:endParaRPr>
          </a:p>
          <a:p>
            <a:pPr lvl="2"/>
            <a:endParaRPr lang="en-US" dirty="0"/>
          </a:p>
        </p:txBody>
      </p:sp>
      <p:sp>
        <p:nvSpPr>
          <p:cNvPr id="4" name="Text Placeholder 3"/>
          <p:cNvSpPr>
            <a:spLocks noGrp="1"/>
          </p:cNvSpPr>
          <p:nvPr>
            <p:ph type="body" sz="quarter" idx="10"/>
          </p:nvPr>
        </p:nvSpPr>
        <p:spPr/>
        <p:txBody>
          <a:bodyPr/>
          <a:lstStyle/>
          <a:p>
            <a:r>
              <a:rPr lang="en-US" dirty="0" smtClean="0"/>
              <a:t>Cognitive analog to Adelson illusion: Randomness itself is hard to intuit</a:t>
            </a:r>
            <a:endParaRPr lang="en-US" dirty="0"/>
          </a:p>
        </p:txBody>
      </p:sp>
      <p:sp>
        <p:nvSpPr>
          <p:cNvPr id="5" name="Text Placeholder 4"/>
          <p:cNvSpPr>
            <a:spLocks noGrp="1"/>
          </p:cNvSpPr>
          <p:nvPr>
            <p:ph type="body" sz="quarter" idx="11"/>
          </p:nvPr>
        </p:nvSpPr>
        <p:spPr/>
        <p:txBody>
          <a:bodyPr/>
          <a:lstStyle/>
          <a:p>
            <a:endParaRPr lang="en-US"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750"/>
          <a:stretch/>
        </p:blipFill>
        <p:spPr bwMode="auto">
          <a:xfrm>
            <a:off x="97971" y="1637122"/>
            <a:ext cx="8515350" cy="2463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726680" y="6400800"/>
            <a:ext cx="931665" cy="215444"/>
          </a:xfrm>
          <a:prstGeom prst="rect">
            <a:avLst/>
          </a:prstGeom>
          <a:noFill/>
        </p:spPr>
        <p:txBody>
          <a:bodyPr wrap="none" rtlCol="0">
            <a:spAutoFit/>
          </a:bodyPr>
          <a:lstStyle/>
          <a:p>
            <a:r>
              <a:rPr lang="en-US" sz="800" dirty="0" smtClean="0">
                <a:hlinkClick r:id="rId4" action="ppaction://hlinksldjump"/>
              </a:rPr>
              <a:t>See Appendix H</a:t>
            </a:r>
            <a:endParaRPr lang="en-US" sz="800" dirty="0"/>
          </a:p>
        </p:txBody>
      </p:sp>
    </p:spTree>
    <p:extLst>
      <p:ext uri="{BB962C8B-B14F-4D97-AF65-F5344CB8AC3E}">
        <p14:creationId xmlns:p14="http://schemas.microsoft.com/office/powerpoint/2010/main" val="15041924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Overcoming Cognitive Illusions</a:t>
            </a:r>
            <a:endParaRPr lang="en-US" dirty="0"/>
          </a:p>
        </p:txBody>
      </p:sp>
      <p:sp>
        <p:nvSpPr>
          <p:cNvPr id="3" name="Content Placeholder 2"/>
          <p:cNvSpPr>
            <a:spLocks noGrp="1"/>
          </p:cNvSpPr>
          <p:nvPr>
            <p:ph idx="1"/>
          </p:nvPr>
        </p:nvSpPr>
        <p:spPr/>
        <p:txBody>
          <a:bodyPr/>
          <a:lstStyle/>
          <a:p>
            <a:r>
              <a:rPr lang="en-US" dirty="0" smtClean="0"/>
              <a:t>Cognitive illusions can interfere with our ability to make subjective probability assessments:</a:t>
            </a:r>
          </a:p>
          <a:p>
            <a:pPr lvl="1"/>
            <a:r>
              <a:rPr lang="en-US" dirty="0" smtClean="0"/>
              <a:t>System 1 cognitive illusions:</a:t>
            </a:r>
          </a:p>
          <a:p>
            <a:pPr lvl="2"/>
            <a:r>
              <a:rPr lang="en-US" dirty="0" smtClean="0"/>
              <a:t>Contextual influences</a:t>
            </a:r>
          </a:p>
          <a:p>
            <a:pPr lvl="2"/>
            <a:r>
              <a:rPr lang="en-US" dirty="0" smtClean="0"/>
              <a:t>Availability heuristic biases</a:t>
            </a:r>
          </a:p>
          <a:p>
            <a:pPr lvl="2"/>
            <a:r>
              <a:rPr lang="en-US" dirty="0" smtClean="0"/>
              <a:t>Representativeness heuristic biases</a:t>
            </a:r>
          </a:p>
          <a:p>
            <a:pPr lvl="2"/>
            <a:r>
              <a:rPr lang="en-US" dirty="0" smtClean="0"/>
              <a:t>Covariance </a:t>
            </a:r>
          </a:p>
          <a:p>
            <a:pPr lvl="2"/>
            <a:r>
              <a:rPr lang="en-US" dirty="0" smtClean="0"/>
              <a:t>Overconfidence</a:t>
            </a:r>
          </a:p>
          <a:p>
            <a:pPr lvl="1"/>
            <a:r>
              <a:rPr lang="en-US" dirty="0" smtClean="0"/>
              <a:t>System 2 cognitive illusions</a:t>
            </a:r>
          </a:p>
          <a:p>
            <a:pPr lvl="2"/>
            <a:r>
              <a:rPr lang="en-US" dirty="0" smtClean="0"/>
              <a:t>Logic errors</a:t>
            </a:r>
          </a:p>
          <a:p>
            <a:pPr lvl="2"/>
            <a:r>
              <a:rPr lang="en-US" dirty="0" smtClean="0"/>
              <a:t>Incomplete information</a:t>
            </a:r>
          </a:p>
          <a:p>
            <a:endParaRPr lang="en-US" dirty="0" smtClean="0"/>
          </a:p>
          <a:p>
            <a:r>
              <a:rPr lang="en-US" dirty="0" smtClean="0"/>
              <a:t>Can </a:t>
            </a:r>
            <a:r>
              <a:rPr lang="en-US" dirty="0"/>
              <a:t>cognitive illusions be </a:t>
            </a:r>
            <a:r>
              <a:rPr lang="en-US" dirty="0" smtClean="0"/>
              <a:t>overcome?</a:t>
            </a:r>
            <a:endParaRPr lang="en-US" dirty="0"/>
          </a:p>
          <a:p>
            <a:pPr lvl="1"/>
            <a:r>
              <a:rPr lang="en-US" dirty="0" smtClean="0"/>
              <a:t>Nobel Prize Winning Psychologist </a:t>
            </a:r>
            <a:r>
              <a:rPr lang="en-US" u="sng" dirty="0" smtClean="0"/>
              <a:t>Daniel  </a:t>
            </a:r>
            <a:r>
              <a:rPr lang="en-US" u="sng" dirty="0" err="1"/>
              <a:t>Kahneman</a:t>
            </a:r>
            <a:r>
              <a:rPr lang="en-US" u="sng" dirty="0"/>
              <a:t> is not optimistic</a:t>
            </a:r>
            <a:r>
              <a:rPr lang="en-US" dirty="0"/>
              <a:t>.  </a:t>
            </a:r>
            <a:endParaRPr lang="en-US" dirty="0" smtClean="0"/>
          </a:p>
          <a:p>
            <a:pPr lvl="2"/>
            <a:r>
              <a:rPr lang="en-US" dirty="0" smtClean="0"/>
              <a:t>Best </a:t>
            </a:r>
            <a:r>
              <a:rPr lang="en-US" dirty="0"/>
              <a:t>we can do is learn to recognize situations in which mistakes are </a:t>
            </a:r>
            <a:r>
              <a:rPr lang="en-US" dirty="0" smtClean="0"/>
              <a:t>likely.</a:t>
            </a:r>
          </a:p>
          <a:p>
            <a:pPr lvl="2"/>
            <a:r>
              <a:rPr lang="en-US" dirty="0" smtClean="0"/>
              <a:t>Try harder </a:t>
            </a:r>
            <a:r>
              <a:rPr lang="en-US" dirty="0"/>
              <a:t>to avoid significant mistakes when the stakes are </a:t>
            </a:r>
            <a:r>
              <a:rPr lang="en-US" dirty="0" smtClean="0"/>
              <a:t>high.</a:t>
            </a:r>
          </a:p>
          <a:p>
            <a:pPr lvl="1"/>
            <a:endParaRPr lang="en-US" dirty="0"/>
          </a:p>
          <a:p>
            <a:r>
              <a:rPr lang="en-US" dirty="0" smtClean="0"/>
              <a:t>The solution?</a:t>
            </a:r>
          </a:p>
          <a:p>
            <a:pPr lvl="1"/>
            <a:r>
              <a:rPr lang="en-US" sz="2000" u="sng" dirty="0" smtClean="0">
                <a:solidFill>
                  <a:srgbClr val="FF0000"/>
                </a:solidFill>
              </a:rPr>
              <a:t>Use a checklist</a:t>
            </a:r>
          </a:p>
          <a:p>
            <a:pPr marL="393700" lvl="1" indent="0">
              <a:buNone/>
            </a:pPr>
            <a:endParaRPr lang="en-US" dirty="0" smtClean="0"/>
          </a:p>
          <a:p>
            <a:pPr lvl="1"/>
            <a:endParaRPr lang="en-US" dirty="0"/>
          </a:p>
          <a:p>
            <a:endParaRPr lang="en-US" dirty="0" smtClean="0"/>
          </a:p>
          <a:p>
            <a:endParaRPr lang="en-US" dirty="0"/>
          </a:p>
          <a:p>
            <a:pPr marL="0" indent="0">
              <a:buNone/>
            </a:pPr>
            <a:endParaRPr lang="en-US" dirty="0"/>
          </a:p>
        </p:txBody>
      </p:sp>
      <p:sp>
        <p:nvSpPr>
          <p:cNvPr id="4" name="Text Placeholder 3"/>
          <p:cNvSpPr>
            <a:spLocks noGrp="1"/>
          </p:cNvSpPr>
          <p:nvPr>
            <p:ph type="body" sz="quarter" idx="10"/>
          </p:nvPr>
        </p:nvSpPr>
        <p:spPr/>
        <p:txBody>
          <a:bodyPr/>
          <a:lstStyle/>
          <a:p>
            <a:r>
              <a:rPr lang="en-US" dirty="0" smtClean="0"/>
              <a:t>Cognitive illusions are hard to avoid, and hard to overcome</a:t>
            </a:r>
            <a:endParaRPr lang="en-US" dirty="0"/>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3755574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Checklists</a:t>
            </a:r>
            <a:endParaRPr lang="en-US" dirty="0"/>
          </a:p>
        </p:txBody>
      </p:sp>
      <p:sp>
        <p:nvSpPr>
          <p:cNvPr id="3" name="Content Placeholder 2"/>
          <p:cNvSpPr>
            <a:spLocks noGrp="1"/>
          </p:cNvSpPr>
          <p:nvPr>
            <p:ph idx="1"/>
          </p:nvPr>
        </p:nvSpPr>
        <p:spPr>
          <a:xfrm>
            <a:off x="152399" y="685800"/>
            <a:ext cx="8229600" cy="4816550"/>
          </a:xfrm>
        </p:spPr>
        <p:txBody>
          <a:bodyPr/>
          <a:lstStyle/>
          <a:p>
            <a:r>
              <a:rPr lang="en-US" dirty="0" smtClean="0"/>
              <a:t>In 2006, Longwood (Harvard) surgeon </a:t>
            </a:r>
            <a:r>
              <a:rPr lang="en-US" dirty="0" err="1" smtClean="0"/>
              <a:t>Atul</a:t>
            </a:r>
            <a:r>
              <a:rPr lang="en-US" dirty="0" smtClean="0"/>
              <a:t> </a:t>
            </a:r>
            <a:r>
              <a:rPr lang="en-US" dirty="0" err="1" smtClean="0"/>
              <a:t>Gawande</a:t>
            </a:r>
            <a:r>
              <a:rPr lang="en-US" dirty="0" smtClean="0"/>
              <a:t> was asked by the World Health Organization to develop a program to reduce harm from unsafe surgeries:</a:t>
            </a:r>
          </a:p>
          <a:p>
            <a:pPr lvl="1"/>
            <a:r>
              <a:rPr lang="en-US" dirty="0" smtClean="0"/>
              <a:t>More than 230M major surgeries done worldwide in 2004 (one for every 25 people).</a:t>
            </a:r>
          </a:p>
          <a:p>
            <a:pPr lvl="1"/>
            <a:r>
              <a:rPr lang="en-US" dirty="0" smtClean="0"/>
              <a:t>Some 50M surgeries done in the US alone; average American has </a:t>
            </a:r>
            <a:r>
              <a:rPr lang="en-US" dirty="0" smtClean="0">
                <a:solidFill>
                  <a:srgbClr val="FF0000"/>
                </a:solidFill>
              </a:rPr>
              <a:t>seven</a:t>
            </a:r>
            <a:r>
              <a:rPr lang="en-US" dirty="0" smtClean="0"/>
              <a:t> surgeries in their lifetime.</a:t>
            </a:r>
          </a:p>
          <a:p>
            <a:pPr lvl="1"/>
            <a:r>
              <a:rPr lang="en-US" dirty="0" smtClean="0"/>
              <a:t>Yet estimates from hospital complication range from 3%-17%.</a:t>
            </a:r>
          </a:p>
          <a:p>
            <a:endParaRPr lang="en-US" dirty="0"/>
          </a:p>
          <a:p>
            <a:r>
              <a:rPr lang="en-US" dirty="0"/>
              <a:t>D</a:t>
            </a:r>
            <a:r>
              <a:rPr lang="en-US" dirty="0" smtClean="0"/>
              <a:t>iscovered two hospitals that managed to reduce </a:t>
            </a:r>
          </a:p>
          <a:p>
            <a:pPr marL="0" indent="0">
              <a:buNone/>
            </a:pPr>
            <a:r>
              <a:rPr lang="en-US" dirty="0" smtClean="0"/>
              <a:t>    errors </a:t>
            </a:r>
            <a:r>
              <a:rPr lang="en-US" dirty="0"/>
              <a:t>in surgery via </a:t>
            </a:r>
            <a:r>
              <a:rPr lang="en-US" i="1" dirty="0" smtClean="0"/>
              <a:t>checklists:</a:t>
            </a:r>
            <a:endParaRPr lang="en-US" dirty="0"/>
          </a:p>
          <a:p>
            <a:pPr lvl="1"/>
            <a:r>
              <a:rPr lang="en-US" dirty="0" smtClean="0"/>
              <a:t>One of the surgeons was a part-time pilot, and</a:t>
            </a:r>
          </a:p>
          <a:p>
            <a:pPr marL="393700" lvl="1" indent="0">
              <a:buNone/>
            </a:pPr>
            <a:r>
              <a:rPr lang="en-US" dirty="0" smtClean="0"/>
              <a:t>       was inspired by aviation checklists.</a:t>
            </a:r>
          </a:p>
          <a:p>
            <a:pPr marL="393700" lvl="1" indent="0">
              <a:buNone/>
            </a:pPr>
            <a:endParaRPr lang="en-US" dirty="0"/>
          </a:p>
          <a:p>
            <a:r>
              <a:rPr lang="en-US" dirty="0" smtClean="0"/>
              <a:t>Developed his own checklist:</a:t>
            </a:r>
          </a:p>
          <a:p>
            <a:pPr lvl="1"/>
            <a:r>
              <a:rPr lang="en-US" dirty="0" smtClean="0"/>
              <a:t>First iteration was unsuccessful – it was too long,</a:t>
            </a:r>
          </a:p>
          <a:p>
            <a:pPr marL="0" indent="0">
              <a:buNone/>
            </a:pPr>
            <a:r>
              <a:rPr lang="en-US" dirty="0" smtClean="0"/>
              <a:t>               and too much of a distraction to the surgery.</a:t>
            </a:r>
          </a:p>
          <a:p>
            <a:pPr marL="0" indent="0">
              <a:buNone/>
            </a:pPr>
            <a:endParaRPr lang="en-US" dirty="0"/>
          </a:p>
          <a:p>
            <a:pPr lvl="1"/>
            <a:r>
              <a:rPr lang="en-US" b="1" dirty="0" smtClean="0">
                <a:solidFill>
                  <a:srgbClr val="FF0000"/>
                </a:solidFill>
              </a:rPr>
              <a:t>Second iteration was a stunning success.  </a:t>
            </a:r>
            <a:r>
              <a:rPr lang="en-US" dirty="0" smtClean="0"/>
              <a:t>In a trial                                                                            conducted by the World Health Organization, the                                                                                  checklist reduced surgical complications by </a:t>
            </a:r>
            <a:r>
              <a:rPr lang="en-US" b="1" dirty="0" smtClean="0">
                <a:solidFill>
                  <a:srgbClr val="FF0000"/>
                </a:solidFill>
              </a:rPr>
              <a:t>36%,                                                                                        </a:t>
            </a:r>
            <a:r>
              <a:rPr lang="en-US" dirty="0" smtClean="0"/>
              <a:t>and deaths by </a:t>
            </a:r>
            <a:r>
              <a:rPr lang="en-US" b="1" dirty="0" smtClean="0">
                <a:solidFill>
                  <a:srgbClr val="FF0000"/>
                </a:solidFill>
              </a:rPr>
              <a:t>47%</a:t>
            </a:r>
            <a:endParaRPr lang="en-US" b="1" dirty="0">
              <a:solidFill>
                <a:srgbClr val="FF0000"/>
              </a:solidFill>
            </a:endParaRPr>
          </a:p>
          <a:p>
            <a:endParaRPr lang="en-US" dirty="0" smtClean="0"/>
          </a:p>
          <a:p>
            <a:pPr marL="0" indent="0">
              <a:buNone/>
            </a:pPr>
            <a:endParaRPr lang="en-US" dirty="0" smtClean="0"/>
          </a:p>
          <a:p>
            <a:pPr marL="0" indent="0">
              <a:buNone/>
            </a:pPr>
            <a:endParaRPr lang="en-US" i="1" dirty="0"/>
          </a:p>
          <a:p>
            <a:pPr marL="0" indent="0">
              <a:buNone/>
            </a:pPr>
            <a:endParaRPr lang="en-US" i="1" dirty="0" smtClean="0"/>
          </a:p>
          <a:p>
            <a:endParaRPr lang="en-US" dirty="0"/>
          </a:p>
          <a:p>
            <a:endParaRPr lang="en-US" dirty="0" smtClean="0"/>
          </a:p>
          <a:p>
            <a:endParaRPr lang="en-US" dirty="0" smtClean="0"/>
          </a:p>
          <a:p>
            <a:endParaRPr lang="en-US" dirty="0"/>
          </a:p>
          <a:p>
            <a:endParaRPr lang="en-US" dirty="0"/>
          </a:p>
        </p:txBody>
      </p:sp>
      <p:sp>
        <p:nvSpPr>
          <p:cNvPr id="5" name="Text Placeholder 4"/>
          <p:cNvSpPr>
            <a:spLocks noGrp="1"/>
          </p:cNvSpPr>
          <p:nvPr>
            <p:ph type="body" sz="quarter" idx="11"/>
          </p:nvPr>
        </p:nvSpPr>
        <p:spPr/>
        <p:txBody>
          <a:bodyPr/>
          <a:lstStyle/>
          <a:p>
            <a:endParaRPr lang="en-US"/>
          </a:p>
        </p:txBody>
      </p:sp>
      <p:pic>
        <p:nvPicPr>
          <p:cNvPr id="3074" name="Picture 2" descr="http://www.brighamandwomens.org/publicaffairs/Images/Bulletin2010/checklis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076450"/>
            <a:ext cx="3810000" cy="250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9145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Background</a:t>
            </a:r>
            <a:endParaRPr lang="en-US" dirty="0"/>
          </a:p>
        </p:txBody>
      </p:sp>
    </p:spTree>
    <p:extLst>
      <p:ext uri="{BB962C8B-B14F-4D97-AF65-F5344CB8AC3E}">
        <p14:creationId xmlns:p14="http://schemas.microsoft.com/office/powerpoint/2010/main" val="807328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Checklists</a:t>
            </a:r>
            <a:endParaRPr lang="en-US" dirty="0"/>
          </a:p>
        </p:txBody>
      </p:sp>
      <p:sp>
        <p:nvSpPr>
          <p:cNvPr id="3" name="Content Placeholder 2"/>
          <p:cNvSpPr>
            <a:spLocks noGrp="1"/>
          </p:cNvSpPr>
          <p:nvPr>
            <p:ph idx="1"/>
          </p:nvPr>
        </p:nvSpPr>
        <p:spPr/>
        <p:txBody>
          <a:bodyPr/>
          <a:lstStyle/>
          <a:p>
            <a:r>
              <a:rPr lang="en-US" dirty="0" err="1" smtClean="0"/>
              <a:t>Gawande</a:t>
            </a:r>
            <a:r>
              <a:rPr lang="en-US" dirty="0" smtClean="0"/>
              <a:t> himself used the checklist, and it has caught minor errors every single week.</a:t>
            </a:r>
          </a:p>
          <a:p>
            <a:endParaRPr lang="en-US" dirty="0"/>
          </a:p>
          <a:p>
            <a:r>
              <a:rPr lang="en-US" dirty="0" smtClean="0"/>
              <a:t>More importantly, the checklist directly saved the life of a patient who would have died on the operating table:</a:t>
            </a:r>
          </a:p>
          <a:p>
            <a:pPr lvl="1"/>
            <a:r>
              <a:rPr lang="en-US" dirty="0" smtClean="0"/>
              <a:t>The patient  was to have his adrenal gland removed via a laparoscope.</a:t>
            </a:r>
          </a:p>
          <a:p>
            <a:pPr lvl="1"/>
            <a:endParaRPr lang="en-US" dirty="0" smtClean="0"/>
          </a:p>
          <a:p>
            <a:pPr lvl="1"/>
            <a:r>
              <a:rPr lang="en-US" dirty="0" smtClean="0"/>
              <a:t>Laparoscopic surgery usually has minimal blood loss.                                      minimal blood loss.</a:t>
            </a:r>
          </a:p>
          <a:p>
            <a:pPr lvl="1"/>
            <a:endParaRPr lang="en-US" dirty="0" smtClean="0"/>
          </a:p>
          <a:p>
            <a:pPr lvl="1"/>
            <a:r>
              <a:rPr lang="en-US" dirty="0" smtClean="0"/>
              <a:t>During the surgery </a:t>
            </a:r>
            <a:r>
              <a:rPr lang="en-US" dirty="0" err="1" smtClean="0"/>
              <a:t>Gawande</a:t>
            </a:r>
            <a:r>
              <a:rPr lang="en-US" dirty="0" smtClean="0"/>
              <a:t> accidentally cut into the                                                                               patient’s vena cava.</a:t>
            </a:r>
          </a:p>
          <a:p>
            <a:pPr lvl="1"/>
            <a:endParaRPr lang="en-US" dirty="0" smtClean="0"/>
          </a:p>
          <a:p>
            <a:pPr lvl="1"/>
            <a:r>
              <a:rPr lang="en-US" dirty="0" smtClean="0"/>
              <a:t>The patient went through 30 units of blood while</a:t>
            </a:r>
          </a:p>
          <a:p>
            <a:pPr marL="393700" lvl="1" indent="0">
              <a:buNone/>
            </a:pPr>
            <a:r>
              <a:rPr lang="en-US" dirty="0" smtClean="0"/>
              <a:t>       </a:t>
            </a:r>
            <a:r>
              <a:rPr lang="en-US" dirty="0" err="1" smtClean="0"/>
              <a:t>Gawande</a:t>
            </a:r>
            <a:r>
              <a:rPr lang="en-US" dirty="0" smtClean="0"/>
              <a:t> sawed open his chest and fixed the vena cava.</a:t>
            </a:r>
          </a:p>
          <a:p>
            <a:pPr lvl="1"/>
            <a:endParaRPr lang="en-US" dirty="0" smtClean="0"/>
          </a:p>
          <a:p>
            <a:pPr lvl="1"/>
            <a:r>
              <a:rPr lang="en-US" u="sng" dirty="0" smtClean="0"/>
              <a:t>There was not enough blood on hand before</a:t>
            </a:r>
          </a:p>
          <a:p>
            <a:pPr marL="393700" lvl="1" indent="0">
              <a:buNone/>
            </a:pPr>
            <a:r>
              <a:rPr lang="en-US" dirty="0"/>
              <a:t> </a:t>
            </a:r>
            <a:r>
              <a:rPr lang="en-US" dirty="0" smtClean="0"/>
              <a:t>      </a:t>
            </a:r>
            <a:r>
              <a:rPr lang="en-US" u="sng" dirty="0" smtClean="0"/>
              <a:t>the surgery started.</a:t>
            </a:r>
            <a:r>
              <a:rPr lang="en-US" dirty="0" smtClean="0"/>
              <a:t>  It was a checklist item “What is </a:t>
            </a:r>
          </a:p>
          <a:p>
            <a:pPr marL="393700" lvl="1" indent="0">
              <a:buNone/>
            </a:pPr>
            <a:r>
              <a:rPr lang="en-US" dirty="0"/>
              <a:t> </a:t>
            </a:r>
            <a:r>
              <a:rPr lang="en-US" dirty="0" smtClean="0"/>
              <a:t>      the anticipated blood loss,” that prompted a nurse to get</a:t>
            </a:r>
          </a:p>
          <a:p>
            <a:pPr marL="393700" lvl="1" indent="0">
              <a:buNone/>
            </a:pPr>
            <a:r>
              <a:rPr lang="en-US" dirty="0"/>
              <a:t> </a:t>
            </a:r>
            <a:r>
              <a:rPr lang="en-US" dirty="0" smtClean="0"/>
              <a:t>      more blood, “Just in case.”</a:t>
            </a:r>
          </a:p>
          <a:p>
            <a:pPr lvl="1"/>
            <a:endParaRPr lang="en-US" dirty="0" smtClean="0"/>
          </a:p>
          <a:p>
            <a:r>
              <a:rPr lang="en-US" dirty="0" smtClean="0"/>
              <a:t>Checklists don’t help us to perform </a:t>
            </a:r>
            <a:r>
              <a:rPr lang="en-US" i="1" dirty="0" smtClean="0"/>
              <a:t>better</a:t>
            </a:r>
            <a:r>
              <a:rPr lang="en-US" dirty="0" smtClean="0"/>
              <a:t>.  But in a complex                                                                                 world, </a:t>
            </a:r>
            <a:r>
              <a:rPr lang="en-US" i="1" dirty="0" smtClean="0"/>
              <a:t>checklists can help us improve our overall performance                                                                                                   </a:t>
            </a:r>
            <a:r>
              <a:rPr lang="en-US" dirty="0" smtClean="0"/>
              <a:t>by catching and eliminating stupid, preventable mistakes.</a:t>
            </a:r>
          </a:p>
          <a:p>
            <a:endParaRPr lang="en-US" dirty="0"/>
          </a:p>
          <a:p>
            <a:endParaRPr lang="en-US" dirty="0"/>
          </a:p>
        </p:txBody>
      </p:sp>
      <p:sp>
        <p:nvSpPr>
          <p:cNvPr id="4" name="Text Placeholder 3"/>
          <p:cNvSpPr>
            <a:spLocks noGrp="1"/>
          </p:cNvSpPr>
          <p:nvPr>
            <p:ph type="body" sz="quarter" idx="10"/>
          </p:nvPr>
        </p:nvSpPr>
        <p:spPr/>
        <p:txBody>
          <a:bodyPr/>
          <a:lstStyle/>
          <a:p>
            <a:r>
              <a:rPr lang="en-US" dirty="0" smtClean="0"/>
              <a:t>Checklists help us to avoid making stupid mistakes</a:t>
            </a:r>
            <a:endParaRPr lang="en-US" dirty="0"/>
          </a:p>
        </p:txBody>
      </p:sp>
      <p:sp>
        <p:nvSpPr>
          <p:cNvPr id="5" name="Text Placeholder 4"/>
          <p:cNvSpPr>
            <a:spLocks noGrp="1"/>
          </p:cNvSpPr>
          <p:nvPr>
            <p:ph type="body" sz="quarter" idx="11"/>
          </p:nvPr>
        </p:nvSpPr>
        <p:spPr/>
        <p:txBody>
          <a:bodyPr/>
          <a:lstStyle/>
          <a:p>
            <a:endParaRPr lang="en-US"/>
          </a:p>
        </p:txBody>
      </p:sp>
      <p:pic>
        <p:nvPicPr>
          <p:cNvPr id="1026" name="Picture 2" descr="http://www.laparoscopicexperts.com/images/laparoscopic_adrenalectomy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414154"/>
            <a:ext cx="3429000" cy="3834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8471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Checklist for Subjective Probability Assessment</a:t>
            </a:r>
            <a:endParaRPr lang="en-US" dirty="0"/>
          </a:p>
        </p:txBody>
      </p:sp>
      <p:sp>
        <p:nvSpPr>
          <p:cNvPr id="3" name="Content Placeholder 2"/>
          <p:cNvSpPr>
            <a:spLocks noGrp="1"/>
          </p:cNvSpPr>
          <p:nvPr>
            <p:ph idx="1"/>
          </p:nvPr>
        </p:nvSpPr>
        <p:spPr/>
        <p:txBody>
          <a:bodyPr/>
          <a:lstStyle/>
          <a:p>
            <a:r>
              <a:rPr lang="en-US" dirty="0" smtClean="0"/>
              <a:t>Proposed checklist for subjective probability assessment would do two things:</a:t>
            </a:r>
          </a:p>
          <a:p>
            <a:pPr lvl="1"/>
            <a:endParaRPr lang="en-US" dirty="0" smtClean="0"/>
          </a:p>
          <a:p>
            <a:pPr lvl="1"/>
            <a:r>
              <a:rPr lang="en-US" b="1" dirty="0" smtClean="0">
                <a:solidFill>
                  <a:srgbClr val="FF0000"/>
                </a:solidFill>
              </a:rPr>
              <a:t>Slow down our automatic System 1 thinking, and force us to engage our System 2 thinking.  It would force us to “pay attention.”</a:t>
            </a:r>
          </a:p>
          <a:p>
            <a:pPr lvl="1"/>
            <a:endParaRPr lang="en-US" dirty="0" smtClean="0">
              <a:solidFill>
                <a:srgbClr val="FF0000"/>
              </a:solidFill>
            </a:endParaRPr>
          </a:p>
          <a:p>
            <a:pPr lvl="1"/>
            <a:r>
              <a:rPr lang="en-US" b="1" dirty="0" smtClean="0">
                <a:solidFill>
                  <a:srgbClr val="FF0000"/>
                </a:solidFill>
              </a:rPr>
              <a:t>Potentially catch preventable mistakes.</a:t>
            </a:r>
          </a:p>
          <a:p>
            <a:pPr lvl="1"/>
            <a:endParaRPr lang="en-US" dirty="0"/>
          </a:p>
          <a:p>
            <a:pPr lvl="1"/>
            <a:endParaRPr lang="en-US" dirty="0" smtClean="0"/>
          </a:p>
          <a:p>
            <a:r>
              <a:rPr lang="en-US" dirty="0" smtClean="0"/>
              <a:t>Many (most) of us already have an internal checklist when making major decisions.  This proposed checklist might help add to the internal checklist, or rethink some of the items that are there.</a:t>
            </a:r>
          </a:p>
          <a:p>
            <a:endParaRPr lang="en-US" dirty="0"/>
          </a:p>
          <a:p>
            <a:r>
              <a:rPr lang="en-US" dirty="0" smtClean="0"/>
              <a:t>Overall, it might help our decision making, and it might help with compliance.</a:t>
            </a:r>
          </a:p>
          <a:p>
            <a:endParaRPr lang="en-US" dirty="0"/>
          </a:p>
          <a:p>
            <a:r>
              <a:rPr lang="en-US" dirty="0" smtClean="0"/>
              <a:t>Consider what follows nothing more than a straw-man!</a:t>
            </a:r>
            <a:endParaRPr lang="en-US" dirty="0"/>
          </a:p>
        </p:txBody>
      </p:sp>
      <p:sp>
        <p:nvSpPr>
          <p:cNvPr id="4" name="Text Placeholder 3"/>
          <p:cNvSpPr>
            <a:spLocks noGrp="1"/>
          </p:cNvSpPr>
          <p:nvPr>
            <p:ph type="body" sz="quarter" idx="10"/>
          </p:nvPr>
        </p:nvSpPr>
        <p:spPr/>
        <p:txBody>
          <a:bodyPr/>
          <a:lstStyle/>
          <a:p>
            <a:r>
              <a:rPr lang="en-US" dirty="0" smtClean="0"/>
              <a:t>Straw-man attempt at developing a checklist for subjective probability assessment</a:t>
            </a:r>
            <a:endParaRPr lang="en-US" dirty="0"/>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4859660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Checklist items for System 1</a:t>
            </a:r>
            <a:endParaRPr lang="en-US" dirty="0"/>
          </a:p>
        </p:txBody>
      </p:sp>
    </p:spTree>
    <p:extLst>
      <p:ext uri="{BB962C8B-B14F-4D97-AF65-F5344CB8AC3E}">
        <p14:creationId xmlns:p14="http://schemas.microsoft.com/office/powerpoint/2010/main" val="38447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1 – Context Matters</a:t>
            </a:r>
            <a:endParaRPr lang="en-US" dirty="0"/>
          </a:p>
        </p:txBody>
      </p:sp>
      <p:sp>
        <p:nvSpPr>
          <p:cNvPr id="3" name="Content Placeholder 2"/>
          <p:cNvSpPr>
            <a:spLocks noGrp="1"/>
          </p:cNvSpPr>
          <p:nvPr>
            <p:ph idx="1"/>
          </p:nvPr>
        </p:nvSpPr>
        <p:spPr/>
        <p:txBody>
          <a:bodyPr/>
          <a:lstStyle/>
          <a:p>
            <a:r>
              <a:rPr lang="en-US" dirty="0" smtClean="0"/>
              <a:t>All judgments rest on the way we see the world.  There is no such thing as context-free judging.</a:t>
            </a:r>
          </a:p>
          <a:p>
            <a:endParaRPr lang="en-US" dirty="0"/>
          </a:p>
          <a:p>
            <a:r>
              <a:rPr lang="en-US" dirty="0" smtClean="0"/>
              <a:t>Expectations can influence what you perceive.  Is anything wrong with this picture below?</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4" name="Text Placeholder 3"/>
          <p:cNvSpPr>
            <a:spLocks noGrp="1"/>
          </p:cNvSpPr>
          <p:nvPr>
            <p:ph type="body" sz="quarter" idx="10"/>
          </p:nvPr>
        </p:nvSpPr>
        <p:spPr/>
        <p:txBody>
          <a:bodyPr/>
          <a:lstStyle/>
          <a:p>
            <a:r>
              <a:rPr lang="en-US" dirty="0" smtClean="0">
                <a:sym typeface="Wingdings"/>
              </a:rPr>
              <a:t>What are you expecting to see?</a:t>
            </a:r>
            <a:endParaRPr lang="en-US" dirty="0"/>
          </a:p>
        </p:txBody>
      </p:sp>
      <p:sp>
        <p:nvSpPr>
          <p:cNvPr id="5" name="Text Placeholder 4"/>
          <p:cNvSpPr>
            <a:spLocks noGrp="1"/>
          </p:cNvSpPr>
          <p:nvPr>
            <p:ph type="body" sz="quarter" idx="11"/>
          </p:nvPr>
        </p:nvSpPr>
        <p:spPr/>
        <p:txBody>
          <a:bodyPr/>
          <a:lstStyle/>
          <a:p>
            <a:endParaRPr lang="en-US"/>
          </a:p>
        </p:txBody>
      </p:sp>
      <p:pic>
        <p:nvPicPr>
          <p:cNvPr id="6" name="Picture 5" descr="cid:image001.png@01D0396B.BE0AD810"/>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81200"/>
            <a:ext cx="4495800" cy="2971800"/>
          </a:xfrm>
          <a:prstGeom prst="rect">
            <a:avLst/>
          </a:prstGeom>
          <a:noFill/>
          <a:ln>
            <a:noFill/>
          </a:ln>
        </p:spPr>
      </p:pic>
    </p:spTree>
    <p:extLst>
      <p:ext uri="{BB962C8B-B14F-4D97-AF65-F5344CB8AC3E}">
        <p14:creationId xmlns:p14="http://schemas.microsoft.com/office/powerpoint/2010/main" val="14483018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1 – Context Matters</a:t>
            </a:r>
          </a:p>
        </p:txBody>
      </p:sp>
      <p:sp>
        <p:nvSpPr>
          <p:cNvPr id="3" name="Content Placeholder 2"/>
          <p:cNvSpPr>
            <a:spLocks noGrp="1"/>
          </p:cNvSpPr>
          <p:nvPr>
            <p:ph idx="1"/>
          </p:nvPr>
        </p:nvSpPr>
        <p:spPr/>
        <p:txBody>
          <a:bodyPr/>
          <a:lstStyle/>
          <a:p>
            <a:r>
              <a:rPr lang="en-US" dirty="0" smtClean="0"/>
              <a:t>All judgments rest on the way we see the world.  There is no such thing as context-free judging.</a:t>
            </a:r>
          </a:p>
          <a:p>
            <a:endParaRPr lang="en-US" dirty="0"/>
          </a:p>
          <a:p>
            <a:r>
              <a:rPr lang="en-US" dirty="0" smtClean="0"/>
              <a:t>Expectations can influence what you perceive.  Is anything wrong with this picture below?</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solidFill>
                  <a:srgbClr val="FF0000"/>
                </a:solidFill>
              </a:rPr>
              <a:t>The three of hearts is black.  </a:t>
            </a:r>
            <a:r>
              <a:rPr lang="en-US" dirty="0" smtClean="0"/>
              <a:t>If you missed this initially, then you likely made one of two mistakes:  you either saw a three of spades, in which case </a:t>
            </a:r>
            <a:r>
              <a:rPr lang="en-US" i="1" dirty="0" smtClean="0"/>
              <a:t>color</a:t>
            </a:r>
            <a:r>
              <a:rPr lang="en-US" dirty="0" smtClean="0"/>
              <a:t> was dominant for you, or you saw a three of hearts, but failed to see that it is black, in which case </a:t>
            </a:r>
            <a:r>
              <a:rPr lang="en-US" i="1" dirty="0" smtClean="0"/>
              <a:t>form</a:t>
            </a:r>
            <a:r>
              <a:rPr lang="en-US" dirty="0" smtClean="0"/>
              <a:t> was dominant for you.</a:t>
            </a:r>
          </a:p>
          <a:p>
            <a:endParaRPr lang="en-US" dirty="0" smtClean="0"/>
          </a:p>
          <a:p>
            <a:r>
              <a:rPr lang="en-US" dirty="0" smtClean="0"/>
              <a:t>1949, psychologists Jerome Bruner and Leo Postman ran a similar study with playing cards like this, and found that 27 of 28 subjects made mistakes related to dominance.</a:t>
            </a:r>
            <a:endParaRPr lang="en-US" dirty="0"/>
          </a:p>
        </p:txBody>
      </p:sp>
      <p:sp>
        <p:nvSpPr>
          <p:cNvPr id="4" name="Text Placeholder 3"/>
          <p:cNvSpPr>
            <a:spLocks noGrp="1"/>
          </p:cNvSpPr>
          <p:nvPr>
            <p:ph type="body" sz="quarter" idx="10"/>
          </p:nvPr>
        </p:nvSpPr>
        <p:spPr/>
        <p:txBody>
          <a:bodyPr/>
          <a:lstStyle/>
          <a:p>
            <a:r>
              <a:rPr lang="en-US" dirty="0" smtClean="0">
                <a:sym typeface="Wingdings"/>
              </a:rPr>
              <a:t> A</a:t>
            </a:r>
            <a:r>
              <a:rPr lang="en-US" dirty="0" smtClean="0"/>
              <a:t>re your expectations improperly influencing your judgment?</a:t>
            </a:r>
            <a:endParaRPr lang="en-US" dirty="0"/>
          </a:p>
        </p:txBody>
      </p:sp>
      <p:sp>
        <p:nvSpPr>
          <p:cNvPr id="5" name="Text Placeholder 4"/>
          <p:cNvSpPr>
            <a:spLocks noGrp="1"/>
          </p:cNvSpPr>
          <p:nvPr>
            <p:ph type="body" sz="quarter" idx="11"/>
          </p:nvPr>
        </p:nvSpPr>
        <p:spPr/>
        <p:txBody>
          <a:bodyPr/>
          <a:lstStyle/>
          <a:p>
            <a:endParaRPr lang="en-US"/>
          </a:p>
        </p:txBody>
      </p:sp>
      <p:pic>
        <p:nvPicPr>
          <p:cNvPr id="6" name="Picture 5" descr="cid:image001.png@01D0396B.BE0AD810"/>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81200"/>
            <a:ext cx="4495800" cy="2971800"/>
          </a:xfrm>
          <a:prstGeom prst="rect">
            <a:avLst/>
          </a:prstGeom>
          <a:noFill/>
          <a:ln>
            <a:noFill/>
          </a:ln>
        </p:spPr>
      </p:pic>
    </p:spTree>
    <p:extLst>
      <p:ext uri="{BB962C8B-B14F-4D97-AF65-F5344CB8AC3E}">
        <p14:creationId xmlns:p14="http://schemas.microsoft.com/office/powerpoint/2010/main" val="85222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1 – Context Matters</a:t>
            </a:r>
            <a:endParaRPr lang="en-US" dirty="0"/>
          </a:p>
        </p:txBody>
      </p:sp>
      <p:sp>
        <p:nvSpPr>
          <p:cNvPr id="3" name="Content Placeholder 2"/>
          <p:cNvSpPr>
            <a:spLocks noGrp="1"/>
          </p:cNvSpPr>
          <p:nvPr>
            <p:ph idx="1"/>
          </p:nvPr>
        </p:nvSpPr>
        <p:spPr/>
        <p:txBody>
          <a:bodyPr/>
          <a:lstStyle/>
          <a:p>
            <a:r>
              <a:rPr lang="en-US" dirty="0" smtClean="0"/>
              <a:t>Are you more influenced by the </a:t>
            </a:r>
            <a:r>
              <a:rPr lang="en-US" i="1" dirty="0" smtClean="0"/>
              <a:t>first</a:t>
            </a:r>
            <a:r>
              <a:rPr lang="en-US" dirty="0" smtClean="0"/>
              <a:t> thing you hear, or the </a:t>
            </a:r>
            <a:r>
              <a:rPr lang="en-US" i="1" dirty="0" smtClean="0"/>
              <a:t>last</a:t>
            </a:r>
            <a:r>
              <a:rPr lang="en-US" dirty="0" smtClean="0"/>
              <a:t> thing you hear?</a:t>
            </a:r>
          </a:p>
          <a:p>
            <a:endParaRPr lang="en-US" dirty="0"/>
          </a:p>
          <a:p>
            <a:pPr marL="0" indent="0">
              <a:buNone/>
            </a:pPr>
            <a:endParaRPr lang="en-US" dirty="0" smtClean="0"/>
          </a:p>
          <a:p>
            <a:endParaRPr lang="en-US" dirty="0"/>
          </a:p>
          <a:p>
            <a:endParaRPr lang="en-US" dirty="0" smtClean="0"/>
          </a:p>
          <a:p>
            <a:endParaRPr lang="en-US" dirty="0"/>
          </a:p>
          <a:p>
            <a:endParaRPr lang="en-US" dirty="0"/>
          </a:p>
        </p:txBody>
      </p:sp>
      <p:sp>
        <p:nvSpPr>
          <p:cNvPr id="4" name="Text Placeholder 3"/>
          <p:cNvSpPr>
            <a:spLocks noGrp="1"/>
          </p:cNvSpPr>
          <p:nvPr>
            <p:ph type="body" sz="quarter" idx="10"/>
          </p:nvPr>
        </p:nvSpPr>
        <p:spPr/>
        <p:txBody>
          <a:bodyPr/>
          <a:lstStyle/>
          <a:p>
            <a:r>
              <a:rPr lang="en-US" dirty="0" smtClean="0">
                <a:sym typeface="Wingdings"/>
              </a:rPr>
              <a:t>Timing matters</a:t>
            </a:r>
            <a:endParaRPr lang="en-US" dirty="0"/>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0883940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t>
            </a:r>
            <a:r>
              <a:rPr lang="en-US" dirty="0"/>
              <a:t>1 – Context Matters</a:t>
            </a:r>
          </a:p>
        </p:txBody>
      </p:sp>
      <p:sp>
        <p:nvSpPr>
          <p:cNvPr id="3" name="Content Placeholder 2"/>
          <p:cNvSpPr>
            <a:spLocks noGrp="1"/>
          </p:cNvSpPr>
          <p:nvPr>
            <p:ph idx="1"/>
          </p:nvPr>
        </p:nvSpPr>
        <p:spPr/>
        <p:txBody>
          <a:bodyPr/>
          <a:lstStyle/>
          <a:p>
            <a:r>
              <a:rPr lang="en-US" dirty="0"/>
              <a:t>Are you more influenced by the </a:t>
            </a:r>
            <a:r>
              <a:rPr lang="en-US" i="1" dirty="0"/>
              <a:t>first</a:t>
            </a:r>
            <a:r>
              <a:rPr lang="en-US" dirty="0"/>
              <a:t> thing you hear, or the </a:t>
            </a:r>
            <a:r>
              <a:rPr lang="en-US" i="1" dirty="0"/>
              <a:t>last</a:t>
            </a:r>
            <a:r>
              <a:rPr lang="en-US" dirty="0"/>
              <a:t> thing you hear</a:t>
            </a:r>
            <a:r>
              <a:rPr lang="en-US" dirty="0" smtClean="0"/>
              <a:t>?</a:t>
            </a:r>
          </a:p>
          <a:p>
            <a:endParaRPr lang="en-US" dirty="0"/>
          </a:p>
          <a:p>
            <a:r>
              <a:rPr lang="en-US" dirty="0" smtClean="0"/>
              <a:t>In 1959, psychologists Norman Miller and Donald Campbell ran a study to answer this, by asking 144 volunteers to listen to pro and con arguments in court cases (messages), and to record their judgments (responses).</a:t>
            </a:r>
          </a:p>
          <a:p>
            <a:endParaRPr lang="en-US" dirty="0"/>
          </a:p>
          <a:p>
            <a:r>
              <a:rPr lang="en-US" dirty="0" smtClean="0"/>
              <a:t>Miller and Campbell discovered that the introduction of a week delay, depending on where it was in the presentation of messages and responses, could significantly alter judgments: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endParaRPr lang="en-US" dirty="0"/>
          </a:p>
          <a:p>
            <a:endParaRPr lang="en-US" dirty="0" smtClean="0"/>
          </a:p>
          <a:p>
            <a:endParaRPr lang="en-US" dirty="0"/>
          </a:p>
          <a:p>
            <a:endParaRPr lang="en-US" dirty="0"/>
          </a:p>
        </p:txBody>
      </p:sp>
      <p:sp>
        <p:nvSpPr>
          <p:cNvPr id="4" name="Text Placeholder 3"/>
          <p:cNvSpPr>
            <a:spLocks noGrp="1"/>
          </p:cNvSpPr>
          <p:nvPr>
            <p:ph type="body" sz="quarter" idx="10"/>
          </p:nvPr>
        </p:nvSpPr>
        <p:spPr/>
        <p:txBody>
          <a:bodyPr/>
          <a:lstStyle/>
          <a:p>
            <a:r>
              <a:rPr lang="en-US" dirty="0" smtClean="0">
                <a:sym typeface="Wingdings"/>
              </a:rPr>
              <a:t>Timing matters</a:t>
            </a:r>
            <a:endParaRPr lang="en-US" dirty="0"/>
          </a:p>
        </p:txBody>
      </p:sp>
      <p:sp>
        <p:nvSpPr>
          <p:cNvPr id="5" name="Text Placeholder 4"/>
          <p:cNvSpPr>
            <a:spLocks noGrp="1"/>
          </p:cNvSpPr>
          <p:nvPr>
            <p:ph type="body" sz="quarter" idx="11"/>
          </p:nvPr>
        </p:nvSpPr>
        <p:spPr/>
        <p:txBody>
          <a:bodyPr/>
          <a:lstStyle/>
          <a:p>
            <a:endParaRPr lang="en-US"/>
          </a:p>
        </p:txBody>
      </p:sp>
      <p:graphicFrame>
        <p:nvGraphicFramePr>
          <p:cNvPr id="6" name="Table 5"/>
          <p:cNvGraphicFramePr>
            <a:graphicFrameLocks noGrp="1"/>
          </p:cNvGraphicFramePr>
          <p:nvPr>
            <p:extLst>
              <p:ext uri="{D42A27DB-BD31-4B8C-83A1-F6EECF244321}">
                <p14:modId xmlns:p14="http://schemas.microsoft.com/office/powerpoint/2010/main" val="838915469"/>
              </p:ext>
            </p:extLst>
          </p:nvPr>
        </p:nvGraphicFramePr>
        <p:xfrm>
          <a:off x="1371600" y="3324225"/>
          <a:ext cx="6248402" cy="742950"/>
        </p:xfrm>
        <a:graphic>
          <a:graphicData uri="http://schemas.openxmlformats.org/drawingml/2006/table">
            <a:tbl>
              <a:tblPr/>
              <a:tblGrid>
                <a:gridCol w="608055"/>
                <a:gridCol w="329363"/>
                <a:gridCol w="788572"/>
                <a:gridCol w="342031"/>
                <a:gridCol w="788572"/>
                <a:gridCol w="342031"/>
                <a:gridCol w="788572"/>
                <a:gridCol w="342031"/>
                <a:gridCol w="788572"/>
                <a:gridCol w="342031"/>
                <a:gridCol w="788572"/>
              </a:tblGrid>
              <a:tr h="161925">
                <a:tc>
                  <a:txBody>
                    <a:bodyPr/>
                    <a:lstStyle/>
                    <a:p>
                      <a:pPr algn="l" fontAlgn="b"/>
                      <a:endParaRPr lang="en-US" sz="10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gridSpan="2">
                  <a:txBody>
                    <a:bodyPr/>
                    <a:lstStyle/>
                    <a:p>
                      <a:pPr algn="ctr" fontAlgn="ctr"/>
                      <a:r>
                        <a:rPr lang="en-US" sz="1000" b="1" i="0" u="none" strike="noStrike" dirty="0">
                          <a:solidFill>
                            <a:srgbClr val="000000"/>
                          </a:solidFill>
                          <a:effectLst/>
                          <a:latin typeface="Calibri"/>
                        </a:rPr>
                        <a:t>Order of Events</a:t>
                      </a:r>
                    </a:p>
                  </a:txBody>
                  <a:tcPr marL="9525" marR="9525" marT="9525" marB="0" anchor="ctr">
                    <a:lnL>
                      <a:noFill/>
                    </a:lnL>
                    <a:lnR>
                      <a:noFill/>
                    </a:lnR>
                    <a:lnT>
                      <a:noFill/>
                    </a:lnT>
                    <a:lnB>
                      <a:noFill/>
                    </a:lnB>
                  </a:tcPr>
                </a:tc>
                <a:tc hMerge="1">
                  <a:txBody>
                    <a:bodyPr/>
                    <a:lstStyle/>
                    <a:p>
                      <a:pPr algn="l" fontAlgn="b"/>
                      <a:endParaRPr lang="en-US" sz="10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171450">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dirty="0">
                        <a:solidFill>
                          <a:srgbClr val="000000"/>
                        </a:solidFill>
                        <a:effectLst/>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238125">
                <a:tc>
                  <a:txBody>
                    <a:bodyPr/>
                    <a:lstStyle/>
                    <a:p>
                      <a:pPr algn="l" fontAlgn="b"/>
                      <a:endParaRPr lang="en-US" sz="1000" b="0" i="1"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Calibri"/>
                        </a:rPr>
                        <a:t>Message 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Wingdings"/>
                        </a:rPr>
                        <a:t>è</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Calibri"/>
                        </a:rPr>
                        <a:t>Message 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Wingdings"/>
                        </a:rPr>
                        <a:t>è</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Calibri"/>
                        </a:rPr>
                        <a:t>Response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171450">
                <a:tc>
                  <a:txBody>
                    <a:bodyPr/>
                    <a:lstStyle/>
                    <a:p>
                      <a:pPr algn="l" fontAlgn="b"/>
                      <a:endParaRPr lang="en-US" sz="1000" b="0" i="1"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dirty="0">
                        <a:solidFill>
                          <a:srgbClr val="000000"/>
                        </a:solidFill>
                        <a:effectLst/>
                        <a:latin typeface="Calibri"/>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dirty="0">
                        <a:solidFill>
                          <a:srgbClr val="000000"/>
                        </a:solidFill>
                        <a:effectLst/>
                        <a:latin typeface="Calibri"/>
                      </a:endParaRPr>
                    </a:p>
                  </a:txBody>
                  <a:tcPr marL="9525" marR="9525" marT="9525" marB="0" anchor="ctr">
                    <a:lnL>
                      <a:noFill/>
                    </a:lnL>
                    <a:lnR>
                      <a:noFill/>
                    </a:lnR>
                    <a:lnT>
                      <a:noFill/>
                    </a:lnT>
                    <a:lnB>
                      <a:noFill/>
                    </a:lnB>
                  </a:tcPr>
                </a:tc>
              </a:tr>
            </a:tbl>
          </a:graphicData>
        </a:graphic>
      </p:graphicFrame>
    </p:spTree>
    <p:extLst>
      <p:ext uri="{BB962C8B-B14F-4D97-AF65-F5344CB8AC3E}">
        <p14:creationId xmlns:p14="http://schemas.microsoft.com/office/powerpoint/2010/main" val="22132039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t>
            </a:r>
            <a:r>
              <a:rPr lang="en-US" dirty="0"/>
              <a:t>1 – Context Matters</a:t>
            </a:r>
          </a:p>
        </p:txBody>
      </p:sp>
      <p:sp>
        <p:nvSpPr>
          <p:cNvPr id="3" name="Content Placeholder 2"/>
          <p:cNvSpPr>
            <a:spLocks noGrp="1"/>
          </p:cNvSpPr>
          <p:nvPr>
            <p:ph idx="1"/>
          </p:nvPr>
        </p:nvSpPr>
        <p:spPr/>
        <p:txBody>
          <a:bodyPr/>
          <a:lstStyle/>
          <a:p>
            <a:r>
              <a:rPr lang="en-US" dirty="0"/>
              <a:t>Are you more influenced by the </a:t>
            </a:r>
            <a:r>
              <a:rPr lang="en-US" i="1" dirty="0"/>
              <a:t>first</a:t>
            </a:r>
            <a:r>
              <a:rPr lang="en-US" dirty="0"/>
              <a:t> thing you hear, or the </a:t>
            </a:r>
            <a:r>
              <a:rPr lang="en-US" i="1" dirty="0"/>
              <a:t>last</a:t>
            </a:r>
            <a:r>
              <a:rPr lang="en-US" dirty="0"/>
              <a:t> thing you hear?</a:t>
            </a:r>
          </a:p>
          <a:p>
            <a:endParaRPr lang="en-US" dirty="0"/>
          </a:p>
          <a:p>
            <a:r>
              <a:rPr lang="en-US" dirty="0" smtClean="0"/>
              <a:t>In 1959, psychologists Norman Miller and Donald Campbell ran a study to answer this, by asking 144 volunteers to listen to pro and con arguments in court cases (messages), and to record their judgments (responses).</a:t>
            </a:r>
          </a:p>
          <a:p>
            <a:endParaRPr lang="en-US" dirty="0"/>
          </a:p>
          <a:p>
            <a:r>
              <a:rPr lang="en-US" dirty="0" smtClean="0"/>
              <a:t>Miller and Campbell discovered that the introduction of a week delay, depending on where it was in the presentation of messages and responses, could significantly alter judgments: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endParaRPr lang="en-US" dirty="0"/>
          </a:p>
          <a:p>
            <a:endParaRPr lang="en-US" dirty="0" smtClean="0"/>
          </a:p>
          <a:p>
            <a:endParaRPr lang="en-US" dirty="0"/>
          </a:p>
          <a:p>
            <a:endParaRPr lang="en-US" dirty="0"/>
          </a:p>
        </p:txBody>
      </p:sp>
      <p:sp>
        <p:nvSpPr>
          <p:cNvPr id="4" name="Text Placeholder 3"/>
          <p:cNvSpPr>
            <a:spLocks noGrp="1"/>
          </p:cNvSpPr>
          <p:nvPr>
            <p:ph type="body" sz="quarter" idx="10"/>
          </p:nvPr>
        </p:nvSpPr>
        <p:spPr/>
        <p:txBody>
          <a:bodyPr/>
          <a:lstStyle/>
          <a:p>
            <a:r>
              <a:rPr lang="en-US" dirty="0" smtClean="0">
                <a:sym typeface="Wingdings"/>
              </a:rPr>
              <a:t>Timing matters</a:t>
            </a:r>
            <a:endParaRPr lang="en-US" dirty="0"/>
          </a:p>
        </p:txBody>
      </p:sp>
      <p:sp>
        <p:nvSpPr>
          <p:cNvPr id="5" name="Text Placeholder 4"/>
          <p:cNvSpPr>
            <a:spLocks noGrp="1"/>
          </p:cNvSpPr>
          <p:nvPr>
            <p:ph type="body" sz="quarter" idx="11"/>
          </p:nvPr>
        </p:nvSpPr>
        <p:spPr/>
        <p:txBody>
          <a:bodyPr/>
          <a:lstStyle/>
          <a:p>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693432371"/>
              </p:ext>
            </p:extLst>
          </p:nvPr>
        </p:nvGraphicFramePr>
        <p:xfrm>
          <a:off x="1371600" y="3324225"/>
          <a:ext cx="6248402" cy="1323975"/>
        </p:xfrm>
        <a:graphic>
          <a:graphicData uri="http://schemas.openxmlformats.org/drawingml/2006/table">
            <a:tbl>
              <a:tblPr/>
              <a:tblGrid>
                <a:gridCol w="608055"/>
                <a:gridCol w="329363"/>
                <a:gridCol w="788572"/>
                <a:gridCol w="342031"/>
                <a:gridCol w="788572"/>
                <a:gridCol w="342031"/>
                <a:gridCol w="788572"/>
                <a:gridCol w="342031"/>
                <a:gridCol w="788572"/>
                <a:gridCol w="342031"/>
                <a:gridCol w="788572"/>
              </a:tblGrid>
              <a:tr h="161925">
                <a:tc>
                  <a:txBody>
                    <a:bodyPr/>
                    <a:lstStyle/>
                    <a:p>
                      <a:pPr algn="l" fontAlgn="b"/>
                      <a:r>
                        <a:rPr lang="en-US" sz="1000" b="1" i="0" u="none" strike="noStrike" dirty="0">
                          <a:solidFill>
                            <a:srgbClr val="000000"/>
                          </a:solidFill>
                          <a:effectLst/>
                          <a:latin typeface="Calibri"/>
                        </a:rPr>
                        <a:t>Condition</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gridSpan="2">
                  <a:txBody>
                    <a:bodyPr/>
                    <a:lstStyle/>
                    <a:p>
                      <a:pPr algn="ctr" fontAlgn="ctr"/>
                      <a:r>
                        <a:rPr lang="en-US" sz="1000" b="1" i="0" u="none" strike="noStrike" dirty="0">
                          <a:solidFill>
                            <a:srgbClr val="000000"/>
                          </a:solidFill>
                          <a:effectLst/>
                          <a:latin typeface="Calibri"/>
                        </a:rPr>
                        <a:t>Order of Events</a:t>
                      </a:r>
                    </a:p>
                  </a:txBody>
                  <a:tcPr marL="9525" marR="9525" marT="9525" marB="0" anchor="ctr">
                    <a:lnL>
                      <a:noFill/>
                    </a:lnL>
                    <a:lnR>
                      <a:noFill/>
                    </a:lnR>
                    <a:lnT>
                      <a:noFill/>
                    </a:lnT>
                    <a:lnB>
                      <a:noFill/>
                    </a:lnB>
                  </a:tcPr>
                </a:tc>
                <a:tc hMerge="1">
                  <a:txBody>
                    <a:bodyPr/>
                    <a:lstStyle/>
                    <a:p>
                      <a:pPr algn="l" fontAlgn="b"/>
                      <a:endParaRPr lang="en-US" sz="10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171450">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dirty="0">
                        <a:solidFill>
                          <a:srgbClr val="000000"/>
                        </a:solidFill>
                        <a:effectLst/>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238125">
                <a:tc>
                  <a:txBody>
                    <a:bodyPr/>
                    <a:lstStyle/>
                    <a:p>
                      <a:pPr algn="l" fontAlgn="b"/>
                      <a:r>
                        <a:rPr lang="en-US" sz="1000" b="0" i="1" u="none" strike="noStrike">
                          <a:solidFill>
                            <a:srgbClr val="000000"/>
                          </a:solidFill>
                          <a:effectLst/>
                          <a:latin typeface="Calibri"/>
                        </a:rPr>
                        <a:t>Neither</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Calibri"/>
                        </a:rPr>
                        <a:t>Message 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Wingdings"/>
                        </a:rPr>
                        <a:t>è</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Calibri"/>
                        </a:rPr>
                        <a:t>Message 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Wingdings"/>
                        </a:rPr>
                        <a:t>è</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Calibri"/>
                        </a:rPr>
                        <a:t>Response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171450">
                <a:tc>
                  <a:txBody>
                    <a:bodyPr/>
                    <a:lstStyle/>
                    <a:p>
                      <a:pPr algn="l" fontAlgn="b"/>
                      <a:endParaRPr lang="en-US" sz="1000" b="0" i="1"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dirty="0">
                        <a:solidFill>
                          <a:srgbClr val="000000"/>
                        </a:solidFill>
                        <a:effectLst/>
                        <a:latin typeface="Calibri"/>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171450">
                <a:tc>
                  <a:txBody>
                    <a:bodyPr/>
                    <a:lstStyle/>
                    <a:p>
                      <a:pPr algn="l" fontAlgn="b"/>
                      <a:endParaRPr lang="en-US" sz="1000" b="0" i="1"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FF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FF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238125">
                <a:tc>
                  <a:txBody>
                    <a:bodyPr/>
                    <a:lstStyle/>
                    <a:p>
                      <a:pPr algn="l" fontAlgn="b"/>
                      <a:r>
                        <a:rPr lang="en-US" sz="1000" b="0" i="1" u="none" strike="noStrike" dirty="0">
                          <a:solidFill>
                            <a:srgbClr val="FF0000"/>
                          </a:solidFill>
                          <a:effectLst/>
                          <a:latin typeface="Calibri"/>
                        </a:rPr>
                        <a:t>Primacy</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w="12700" cap="flat" cmpd="sng" algn="ctr">
                      <a:solidFill>
                        <a:srgbClr val="FF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FF0000"/>
                          </a:solidFill>
                          <a:effectLst/>
                          <a:latin typeface="Calibri"/>
                        </a:rPr>
                        <a:t>Message 1</a:t>
                      </a: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Wingdings"/>
                        </a:rPr>
                        <a:t>è</a:t>
                      </a:r>
                    </a:p>
                  </a:txBody>
                  <a:tcPr marL="9525" marR="9525" marT="9525" marB="0" anchor="b">
                    <a:lnL w="12700" cap="flat" cmpd="sng" algn="ctr">
                      <a:solidFill>
                        <a:srgbClr val="FF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Calibri"/>
                        </a:rPr>
                        <a:t>Message 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Wingdings"/>
                        </a:rPr>
                        <a:t>è</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Calibri"/>
                        </a:rPr>
                        <a:t>(delay)</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Wingdings"/>
                        </a:rPr>
                        <a:t>è</a:t>
                      </a:r>
                    </a:p>
                  </a:txBody>
                  <a:tcPr marL="9525" marR="9525" marT="9525" marB="0" anchor="b">
                    <a:lnL>
                      <a:noFill/>
                    </a:lnL>
                    <a:lnR w="12700" cap="flat" cmpd="sng" algn="ctr">
                      <a:solidFill>
                        <a:srgbClr val="FF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FF0000"/>
                          </a:solidFill>
                          <a:effectLst/>
                          <a:latin typeface="Calibri"/>
                        </a:rPr>
                        <a:t>Response</a:t>
                      </a: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w="12700" cap="flat" cmpd="sng" algn="ctr">
                      <a:solidFill>
                        <a:srgbClr val="FF0000"/>
                      </a:solidFill>
                      <a:prstDash val="solid"/>
                      <a:round/>
                      <a:headEnd type="none" w="med" len="med"/>
                      <a:tailEnd type="none" w="med" len="med"/>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171450">
                <a:tc>
                  <a:txBody>
                    <a:bodyPr/>
                    <a:lstStyle/>
                    <a:p>
                      <a:pPr algn="l" fontAlgn="b"/>
                      <a:endParaRPr lang="en-US" sz="1000" b="0" i="1"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FF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FF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dirty="0">
                        <a:solidFill>
                          <a:srgbClr val="000000"/>
                        </a:solidFill>
                        <a:effectLst/>
                        <a:latin typeface="Calibri"/>
                      </a:endParaRPr>
                    </a:p>
                  </a:txBody>
                  <a:tcPr marL="9525" marR="9525" marT="9525" marB="0" anchor="ctr">
                    <a:lnL>
                      <a:noFill/>
                    </a:lnL>
                    <a:lnR>
                      <a:noFill/>
                    </a:lnR>
                    <a:lnT>
                      <a:noFill/>
                    </a:lnT>
                    <a:lnB>
                      <a:noFill/>
                    </a:lnB>
                  </a:tcPr>
                </a:tc>
              </a:tr>
            </a:tbl>
          </a:graphicData>
        </a:graphic>
      </p:graphicFrame>
    </p:spTree>
    <p:extLst>
      <p:ext uri="{BB962C8B-B14F-4D97-AF65-F5344CB8AC3E}">
        <p14:creationId xmlns:p14="http://schemas.microsoft.com/office/powerpoint/2010/main" val="38150821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t>
            </a:r>
            <a:r>
              <a:rPr lang="en-US" dirty="0"/>
              <a:t>1 – Context Matters</a:t>
            </a:r>
          </a:p>
        </p:txBody>
      </p:sp>
      <p:sp>
        <p:nvSpPr>
          <p:cNvPr id="3" name="Content Placeholder 2"/>
          <p:cNvSpPr>
            <a:spLocks noGrp="1"/>
          </p:cNvSpPr>
          <p:nvPr>
            <p:ph idx="1"/>
          </p:nvPr>
        </p:nvSpPr>
        <p:spPr/>
        <p:txBody>
          <a:bodyPr/>
          <a:lstStyle/>
          <a:p>
            <a:r>
              <a:rPr lang="en-US" dirty="0"/>
              <a:t>Are you more influenced by the </a:t>
            </a:r>
            <a:r>
              <a:rPr lang="en-US" i="1" dirty="0"/>
              <a:t>first</a:t>
            </a:r>
            <a:r>
              <a:rPr lang="en-US" dirty="0"/>
              <a:t> thing you hear, or the </a:t>
            </a:r>
            <a:r>
              <a:rPr lang="en-US" i="1" dirty="0"/>
              <a:t>last</a:t>
            </a:r>
            <a:r>
              <a:rPr lang="en-US" dirty="0"/>
              <a:t> thing you hear?</a:t>
            </a:r>
          </a:p>
          <a:p>
            <a:endParaRPr lang="en-US" dirty="0"/>
          </a:p>
          <a:p>
            <a:r>
              <a:rPr lang="en-US" dirty="0" smtClean="0"/>
              <a:t>In 1959, psychologists Norman Miller and Donald Campbell ran a study to answer this, by asking 144 volunteers to listen to pro and con arguments in court cases (messages), and to record their judgments (responses).</a:t>
            </a:r>
          </a:p>
          <a:p>
            <a:endParaRPr lang="en-US" dirty="0"/>
          </a:p>
          <a:p>
            <a:r>
              <a:rPr lang="en-US" dirty="0" smtClean="0"/>
              <a:t>Miller and Campbell discovered that the introduction of a week delay, depending on where it was in the presentation of messages and responses, could significantly alter judgments: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endParaRPr lang="en-US" dirty="0"/>
          </a:p>
          <a:p>
            <a:endParaRPr lang="en-US" dirty="0" smtClean="0"/>
          </a:p>
          <a:p>
            <a:endParaRPr lang="en-US" dirty="0"/>
          </a:p>
          <a:p>
            <a:endParaRPr lang="en-US" dirty="0"/>
          </a:p>
        </p:txBody>
      </p:sp>
      <p:sp>
        <p:nvSpPr>
          <p:cNvPr id="4" name="Text Placeholder 3"/>
          <p:cNvSpPr>
            <a:spLocks noGrp="1"/>
          </p:cNvSpPr>
          <p:nvPr>
            <p:ph type="body" sz="quarter" idx="10"/>
          </p:nvPr>
        </p:nvSpPr>
        <p:spPr/>
        <p:txBody>
          <a:bodyPr/>
          <a:lstStyle/>
          <a:p>
            <a:r>
              <a:rPr lang="en-US" dirty="0" smtClean="0">
                <a:sym typeface="Wingdings"/>
              </a:rPr>
              <a:t>Timing matters</a:t>
            </a:r>
            <a:endParaRPr lang="en-US" dirty="0"/>
          </a:p>
        </p:txBody>
      </p:sp>
      <p:sp>
        <p:nvSpPr>
          <p:cNvPr id="5" name="Text Placeholder 4"/>
          <p:cNvSpPr>
            <a:spLocks noGrp="1"/>
          </p:cNvSpPr>
          <p:nvPr>
            <p:ph type="body" sz="quarter" idx="11"/>
          </p:nvPr>
        </p:nvSpPr>
        <p:spPr/>
        <p:txBody>
          <a:bodyPr/>
          <a:lstStyle/>
          <a:p>
            <a:endParaRPr lang="en-US"/>
          </a:p>
        </p:txBody>
      </p:sp>
      <p:graphicFrame>
        <p:nvGraphicFramePr>
          <p:cNvPr id="6" name="Table 5"/>
          <p:cNvGraphicFramePr>
            <a:graphicFrameLocks noGrp="1"/>
          </p:cNvGraphicFramePr>
          <p:nvPr>
            <p:extLst>
              <p:ext uri="{D42A27DB-BD31-4B8C-83A1-F6EECF244321}">
                <p14:modId xmlns:p14="http://schemas.microsoft.com/office/powerpoint/2010/main" val="769782942"/>
              </p:ext>
            </p:extLst>
          </p:nvPr>
        </p:nvGraphicFramePr>
        <p:xfrm>
          <a:off x="1371600" y="3324225"/>
          <a:ext cx="6248402" cy="1905000"/>
        </p:xfrm>
        <a:graphic>
          <a:graphicData uri="http://schemas.openxmlformats.org/drawingml/2006/table">
            <a:tbl>
              <a:tblPr/>
              <a:tblGrid>
                <a:gridCol w="608055"/>
                <a:gridCol w="329363"/>
                <a:gridCol w="788572"/>
                <a:gridCol w="342031"/>
                <a:gridCol w="788572"/>
                <a:gridCol w="342031"/>
                <a:gridCol w="788572"/>
                <a:gridCol w="342031"/>
                <a:gridCol w="788572"/>
                <a:gridCol w="342031"/>
                <a:gridCol w="788572"/>
              </a:tblGrid>
              <a:tr h="161925">
                <a:tc>
                  <a:txBody>
                    <a:bodyPr/>
                    <a:lstStyle/>
                    <a:p>
                      <a:pPr algn="l" fontAlgn="b"/>
                      <a:r>
                        <a:rPr lang="en-US" sz="1000" b="1" i="0" u="none" strike="noStrike" dirty="0">
                          <a:solidFill>
                            <a:srgbClr val="000000"/>
                          </a:solidFill>
                          <a:effectLst/>
                          <a:latin typeface="Calibri"/>
                        </a:rPr>
                        <a:t>Condition</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gridSpan="2">
                  <a:txBody>
                    <a:bodyPr/>
                    <a:lstStyle/>
                    <a:p>
                      <a:pPr algn="ctr" fontAlgn="ctr"/>
                      <a:r>
                        <a:rPr lang="en-US" sz="1000" b="1" i="0" u="none" strike="noStrike" dirty="0">
                          <a:solidFill>
                            <a:srgbClr val="000000"/>
                          </a:solidFill>
                          <a:effectLst/>
                          <a:latin typeface="Calibri"/>
                        </a:rPr>
                        <a:t>Order of Events</a:t>
                      </a:r>
                    </a:p>
                  </a:txBody>
                  <a:tcPr marL="9525" marR="9525" marT="9525" marB="0" anchor="ctr">
                    <a:lnL>
                      <a:noFill/>
                    </a:lnL>
                    <a:lnR>
                      <a:noFill/>
                    </a:lnR>
                    <a:lnT>
                      <a:noFill/>
                    </a:lnT>
                    <a:lnB>
                      <a:noFill/>
                    </a:lnB>
                  </a:tcPr>
                </a:tc>
                <a:tc hMerge="1">
                  <a:txBody>
                    <a:bodyPr/>
                    <a:lstStyle/>
                    <a:p>
                      <a:pPr algn="l" fontAlgn="b"/>
                      <a:endParaRPr lang="en-US" sz="10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171450">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dirty="0">
                        <a:solidFill>
                          <a:srgbClr val="000000"/>
                        </a:solidFill>
                        <a:effectLst/>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238125">
                <a:tc>
                  <a:txBody>
                    <a:bodyPr/>
                    <a:lstStyle/>
                    <a:p>
                      <a:pPr algn="l" fontAlgn="b"/>
                      <a:r>
                        <a:rPr lang="en-US" sz="1000" b="0" i="1" u="none" strike="noStrike">
                          <a:solidFill>
                            <a:srgbClr val="000000"/>
                          </a:solidFill>
                          <a:effectLst/>
                          <a:latin typeface="Calibri"/>
                        </a:rPr>
                        <a:t>Neither</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Calibri"/>
                        </a:rPr>
                        <a:t>Message 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Wingdings"/>
                        </a:rPr>
                        <a:t>è</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Calibri"/>
                        </a:rPr>
                        <a:t>Message 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Wingdings"/>
                        </a:rPr>
                        <a:t>è</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Calibri"/>
                        </a:rPr>
                        <a:t>Response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171450">
                <a:tc>
                  <a:txBody>
                    <a:bodyPr/>
                    <a:lstStyle/>
                    <a:p>
                      <a:pPr algn="l" fontAlgn="b"/>
                      <a:endParaRPr lang="en-US" sz="1000" b="0" i="1"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dirty="0">
                        <a:solidFill>
                          <a:srgbClr val="000000"/>
                        </a:solidFill>
                        <a:effectLst/>
                        <a:latin typeface="Calibri"/>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171450">
                <a:tc>
                  <a:txBody>
                    <a:bodyPr/>
                    <a:lstStyle/>
                    <a:p>
                      <a:pPr algn="l" fontAlgn="b"/>
                      <a:endParaRPr lang="en-US" sz="1000" b="0" i="1"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FF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FF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238125">
                <a:tc>
                  <a:txBody>
                    <a:bodyPr/>
                    <a:lstStyle/>
                    <a:p>
                      <a:pPr algn="l" fontAlgn="b"/>
                      <a:r>
                        <a:rPr lang="en-US" sz="1000" b="0" i="1" u="none" strike="noStrike" dirty="0">
                          <a:solidFill>
                            <a:srgbClr val="FF0000"/>
                          </a:solidFill>
                          <a:effectLst/>
                          <a:latin typeface="Calibri"/>
                        </a:rPr>
                        <a:t>Primacy</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w="12700" cap="flat" cmpd="sng" algn="ctr">
                      <a:solidFill>
                        <a:srgbClr val="FF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FF0000"/>
                          </a:solidFill>
                          <a:effectLst/>
                          <a:latin typeface="Calibri"/>
                        </a:rPr>
                        <a:t>Message 1</a:t>
                      </a: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Wingdings"/>
                        </a:rPr>
                        <a:t>è</a:t>
                      </a:r>
                    </a:p>
                  </a:txBody>
                  <a:tcPr marL="9525" marR="9525" marT="9525" marB="0" anchor="b">
                    <a:lnL w="12700" cap="flat" cmpd="sng" algn="ctr">
                      <a:solidFill>
                        <a:srgbClr val="FF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Calibri"/>
                        </a:rPr>
                        <a:t>Message 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Wingdings"/>
                        </a:rPr>
                        <a:t>è</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Calibri"/>
                        </a:rPr>
                        <a:t>(delay)</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Wingdings"/>
                        </a:rPr>
                        <a:t>è</a:t>
                      </a:r>
                    </a:p>
                  </a:txBody>
                  <a:tcPr marL="9525" marR="9525" marT="9525" marB="0" anchor="b">
                    <a:lnL>
                      <a:noFill/>
                    </a:lnL>
                    <a:lnR w="12700" cap="flat" cmpd="sng" algn="ctr">
                      <a:solidFill>
                        <a:srgbClr val="FF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FF0000"/>
                          </a:solidFill>
                          <a:effectLst/>
                          <a:latin typeface="Calibri"/>
                        </a:rPr>
                        <a:t>Response</a:t>
                      </a: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w="12700" cap="flat" cmpd="sng" algn="ctr">
                      <a:solidFill>
                        <a:srgbClr val="FF0000"/>
                      </a:solidFill>
                      <a:prstDash val="solid"/>
                      <a:round/>
                      <a:headEnd type="none" w="med" len="med"/>
                      <a:tailEnd type="none" w="med" len="med"/>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171450">
                <a:tc>
                  <a:txBody>
                    <a:bodyPr/>
                    <a:lstStyle/>
                    <a:p>
                      <a:pPr algn="l" fontAlgn="b"/>
                      <a:endParaRPr lang="en-US" sz="1000" b="0" i="1"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FF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FF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171450">
                <a:tc>
                  <a:txBody>
                    <a:bodyPr/>
                    <a:lstStyle/>
                    <a:p>
                      <a:pPr algn="l" fontAlgn="b"/>
                      <a:endParaRPr lang="en-US" sz="1000" b="0" i="1"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0000F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0000F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238125">
                <a:tc>
                  <a:txBody>
                    <a:bodyPr/>
                    <a:lstStyle/>
                    <a:p>
                      <a:pPr algn="l" fontAlgn="b"/>
                      <a:r>
                        <a:rPr lang="en-US" sz="1000" b="0" i="1" u="none" strike="noStrike" dirty="0" err="1">
                          <a:solidFill>
                            <a:schemeClr val="tx2">
                              <a:lumMod val="60000"/>
                              <a:lumOff val="40000"/>
                            </a:schemeClr>
                          </a:solidFill>
                          <a:effectLst/>
                          <a:latin typeface="Calibri"/>
                        </a:rPr>
                        <a:t>Recency</a:t>
                      </a:r>
                      <a:endParaRPr lang="en-US" sz="1000" b="0" i="1" u="none" strike="noStrike" dirty="0">
                        <a:solidFill>
                          <a:schemeClr val="tx2">
                            <a:lumMod val="60000"/>
                            <a:lumOff val="40000"/>
                          </a:schemeClr>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dirty="0">
                          <a:solidFill>
                            <a:srgbClr val="000000"/>
                          </a:solidFill>
                          <a:effectLst/>
                          <a:latin typeface="Calibri"/>
                        </a:rPr>
                        <a:t>Message 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Wingdings"/>
                        </a:rPr>
                        <a:t>è</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Calibri"/>
                        </a:rPr>
                        <a:t>(delay)</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Wingdings"/>
                        </a:rPr>
                        <a:t>è</a:t>
                      </a:r>
                    </a:p>
                  </a:txBody>
                  <a:tcPr marL="9525" marR="9525" marT="9525" marB="0" anchor="b">
                    <a:lnL>
                      <a:noFill/>
                    </a:lnL>
                    <a:lnR w="12700" cap="flat" cmpd="sng" algn="ctr">
                      <a:solidFill>
                        <a:srgbClr val="0000FF"/>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FF"/>
                          </a:solidFill>
                          <a:effectLst/>
                          <a:latin typeface="Calibri"/>
                        </a:rPr>
                        <a:t>Message 2</a:t>
                      </a:r>
                    </a:p>
                  </a:txBody>
                  <a:tcPr marL="9525" marR="9525" marT="9525"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Wingdings"/>
                        </a:rPr>
                        <a:t>è</a:t>
                      </a:r>
                    </a:p>
                  </a:txBody>
                  <a:tcPr marL="9525" marR="9525" marT="9525"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a:noFill/>
                    </a:lnT>
                    <a:lnB>
                      <a:noFill/>
                    </a:lnB>
                  </a:tcPr>
                </a:tc>
                <a:tc>
                  <a:txBody>
                    <a:bodyPr/>
                    <a:lstStyle/>
                    <a:p>
                      <a:pPr algn="ctr" fontAlgn="ctr"/>
                      <a:r>
                        <a:rPr lang="en-US" sz="1000" b="0" i="0" u="none" strike="noStrike" dirty="0">
                          <a:solidFill>
                            <a:srgbClr val="0000FF"/>
                          </a:solidFill>
                          <a:effectLst/>
                          <a:latin typeface="Calibri"/>
                        </a:rPr>
                        <a:t>Response</a:t>
                      </a:r>
                    </a:p>
                  </a:txBody>
                  <a:tcPr marL="9525" marR="9525" marT="9525"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w="12700" cap="flat" cmpd="sng" algn="ctr">
                      <a:solidFill>
                        <a:srgbClr val="0000FF"/>
                      </a:solidFill>
                      <a:prstDash val="solid"/>
                      <a:round/>
                      <a:headEnd type="none" w="med" len="med"/>
                      <a:tailEnd type="none" w="med" len="med"/>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171450">
                <a:tc>
                  <a:txBody>
                    <a:bodyPr/>
                    <a:lstStyle/>
                    <a:p>
                      <a:pPr algn="l" fontAlgn="b"/>
                      <a:endParaRPr lang="en-US" sz="1000" b="0" i="1"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0000FF"/>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0000FF"/>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dirty="0">
                        <a:solidFill>
                          <a:srgbClr val="000000"/>
                        </a:solidFill>
                        <a:effectLst/>
                        <a:latin typeface="Calibri"/>
                      </a:endParaRPr>
                    </a:p>
                  </a:txBody>
                  <a:tcPr marL="9525" marR="9525" marT="9525" marB="0" anchor="ctr">
                    <a:lnL>
                      <a:noFill/>
                    </a:lnL>
                    <a:lnR>
                      <a:noFill/>
                    </a:lnR>
                    <a:lnT>
                      <a:noFill/>
                    </a:lnT>
                    <a:lnB>
                      <a:noFill/>
                    </a:lnB>
                  </a:tcPr>
                </a:tc>
              </a:tr>
            </a:tbl>
          </a:graphicData>
        </a:graphic>
      </p:graphicFrame>
    </p:spTree>
    <p:extLst>
      <p:ext uri="{BB962C8B-B14F-4D97-AF65-F5344CB8AC3E}">
        <p14:creationId xmlns:p14="http://schemas.microsoft.com/office/powerpoint/2010/main" val="10515724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t>
            </a:r>
            <a:r>
              <a:rPr lang="en-US" dirty="0"/>
              <a:t>1 – Context Matters</a:t>
            </a:r>
          </a:p>
        </p:txBody>
      </p:sp>
      <p:sp>
        <p:nvSpPr>
          <p:cNvPr id="3" name="Content Placeholder 2"/>
          <p:cNvSpPr>
            <a:spLocks noGrp="1"/>
          </p:cNvSpPr>
          <p:nvPr>
            <p:ph idx="1"/>
          </p:nvPr>
        </p:nvSpPr>
        <p:spPr/>
        <p:txBody>
          <a:bodyPr/>
          <a:lstStyle/>
          <a:p>
            <a:r>
              <a:rPr lang="en-US" dirty="0"/>
              <a:t>Are you more influenced by the </a:t>
            </a:r>
            <a:r>
              <a:rPr lang="en-US" i="1" dirty="0"/>
              <a:t>first</a:t>
            </a:r>
            <a:r>
              <a:rPr lang="en-US" dirty="0"/>
              <a:t> thing you hear, or the </a:t>
            </a:r>
            <a:r>
              <a:rPr lang="en-US" i="1" dirty="0"/>
              <a:t>last</a:t>
            </a:r>
            <a:r>
              <a:rPr lang="en-US" dirty="0"/>
              <a:t> thing you hear?</a:t>
            </a:r>
          </a:p>
          <a:p>
            <a:endParaRPr lang="en-US" dirty="0"/>
          </a:p>
          <a:p>
            <a:r>
              <a:rPr lang="en-US" dirty="0" smtClean="0"/>
              <a:t>In 1959, psychologists Norman Miller and Donald Campbell ran a study to answer this, by asking 144 volunteers to listen to pro and con arguments in court cases (messages), and to record their judgments (responses).</a:t>
            </a:r>
          </a:p>
          <a:p>
            <a:endParaRPr lang="en-US" dirty="0"/>
          </a:p>
          <a:p>
            <a:r>
              <a:rPr lang="en-US" dirty="0" smtClean="0"/>
              <a:t>Miller and Campbell discovered that the introduction of a week delay, depending on where it was in the presentation of messages and responses, could significantly alter judgments: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The results of the study were essentially duplicated in a 1984 study by psychologist Stephen Hoch. </a:t>
            </a:r>
          </a:p>
          <a:p>
            <a:endParaRPr lang="en-US" dirty="0"/>
          </a:p>
          <a:p>
            <a:endParaRPr lang="en-US" dirty="0" smtClean="0"/>
          </a:p>
          <a:p>
            <a:endParaRPr lang="en-US" dirty="0"/>
          </a:p>
          <a:p>
            <a:endParaRPr lang="en-US" dirty="0"/>
          </a:p>
        </p:txBody>
      </p:sp>
      <p:sp>
        <p:nvSpPr>
          <p:cNvPr id="4" name="Text Placeholder 3"/>
          <p:cNvSpPr>
            <a:spLocks noGrp="1"/>
          </p:cNvSpPr>
          <p:nvPr>
            <p:ph type="body" sz="quarter" idx="10"/>
          </p:nvPr>
        </p:nvSpPr>
        <p:spPr/>
        <p:txBody>
          <a:bodyPr/>
          <a:lstStyle/>
          <a:p>
            <a:r>
              <a:rPr lang="en-US" dirty="0">
                <a:sym typeface="Wingdings"/>
              </a:rPr>
              <a:t> </a:t>
            </a:r>
            <a:r>
              <a:rPr lang="en-US" dirty="0" smtClean="0">
                <a:sym typeface="Wingdings"/>
              </a:rPr>
              <a:t>A</a:t>
            </a:r>
            <a:r>
              <a:rPr lang="en-US" dirty="0" smtClean="0"/>
              <a:t>re you being influenced by either primacy or </a:t>
            </a:r>
            <a:r>
              <a:rPr lang="en-US" dirty="0" err="1" smtClean="0"/>
              <a:t>recency</a:t>
            </a:r>
            <a:r>
              <a:rPr lang="en-US" dirty="0" smtClean="0"/>
              <a:t> effects?</a:t>
            </a:r>
            <a:endParaRPr lang="en-US" dirty="0"/>
          </a:p>
        </p:txBody>
      </p:sp>
      <p:sp>
        <p:nvSpPr>
          <p:cNvPr id="5" name="Text Placeholder 4"/>
          <p:cNvSpPr>
            <a:spLocks noGrp="1"/>
          </p:cNvSpPr>
          <p:nvPr>
            <p:ph type="body" sz="quarter" idx="11"/>
          </p:nvPr>
        </p:nvSpPr>
        <p:spPr/>
        <p:txBody>
          <a:bodyPr/>
          <a:lstStyle/>
          <a:p>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25954210"/>
              </p:ext>
            </p:extLst>
          </p:nvPr>
        </p:nvGraphicFramePr>
        <p:xfrm>
          <a:off x="1371600" y="3324225"/>
          <a:ext cx="6248402" cy="2314575"/>
        </p:xfrm>
        <a:graphic>
          <a:graphicData uri="http://schemas.openxmlformats.org/drawingml/2006/table">
            <a:tbl>
              <a:tblPr/>
              <a:tblGrid>
                <a:gridCol w="608055"/>
                <a:gridCol w="329363"/>
                <a:gridCol w="788572"/>
                <a:gridCol w="342031"/>
                <a:gridCol w="788572"/>
                <a:gridCol w="342031"/>
                <a:gridCol w="788572"/>
                <a:gridCol w="342031"/>
                <a:gridCol w="788572"/>
                <a:gridCol w="342031"/>
                <a:gridCol w="788572"/>
              </a:tblGrid>
              <a:tr h="161925">
                <a:tc>
                  <a:txBody>
                    <a:bodyPr/>
                    <a:lstStyle/>
                    <a:p>
                      <a:pPr algn="l" fontAlgn="b"/>
                      <a:r>
                        <a:rPr lang="en-US" sz="1000" b="1" i="0" u="none" strike="noStrike" dirty="0">
                          <a:solidFill>
                            <a:srgbClr val="000000"/>
                          </a:solidFill>
                          <a:effectLst/>
                          <a:latin typeface="Calibri"/>
                        </a:rPr>
                        <a:t>Condition</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gridSpan="2">
                  <a:txBody>
                    <a:bodyPr/>
                    <a:lstStyle/>
                    <a:p>
                      <a:pPr algn="ctr" fontAlgn="ctr"/>
                      <a:r>
                        <a:rPr lang="en-US" sz="1000" b="1" i="0" u="none" strike="noStrike" dirty="0">
                          <a:solidFill>
                            <a:srgbClr val="000000"/>
                          </a:solidFill>
                          <a:effectLst/>
                          <a:latin typeface="Calibri"/>
                        </a:rPr>
                        <a:t>Order of Events</a:t>
                      </a:r>
                    </a:p>
                  </a:txBody>
                  <a:tcPr marL="9525" marR="9525" marT="9525" marB="0" anchor="ctr">
                    <a:lnL>
                      <a:noFill/>
                    </a:lnL>
                    <a:lnR>
                      <a:noFill/>
                    </a:lnR>
                    <a:lnT>
                      <a:noFill/>
                    </a:lnT>
                    <a:lnB>
                      <a:noFill/>
                    </a:lnB>
                  </a:tcPr>
                </a:tc>
                <a:tc hMerge="1">
                  <a:txBody>
                    <a:bodyPr/>
                    <a:lstStyle/>
                    <a:p>
                      <a:pPr algn="l" fontAlgn="b"/>
                      <a:endParaRPr lang="en-US" sz="10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171450">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dirty="0">
                        <a:solidFill>
                          <a:srgbClr val="000000"/>
                        </a:solidFill>
                        <a:effectLst/>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238125">
                <a:tc>
                  <a:txBody>
                    <a:bodyPr/>
                    <a:lstStyle/>
                    <a:p>
                      <a:pPr algn="l" fontAlgn="b"/>
                      <a:r>
                        <a:rPr lang="en-US" sz="1000" b="0" i="1" u="none" strike="noStrike">
                          <a:solidFill>
                            <a:srgbClr val="000000"/>
                          </a:solidFill>
                          <a:effectLst/>
                          <a:latin typeface="Calibri"/>
                        </a:rPr>
                        <a:t>Neither</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Calibri"/>
                        </a:rPr>
                        <a:t>Message 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Wingdings"/>
                        </a:rPr>
                        <a:t>è</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Calibri"/>
                        </a:rPr>
                        <a:t>Message 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Wingdings"/>
                        </a:rPr>
                        <a:t>è</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Calibri"/>
                        </a:rPr>
                        <a:t>Response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171450">
                <a:tc>
                  <a:txBody>
                    <a:bodyPr/>
                    <a:lstStyle/>
                    <a:p>
                      <a:pPr algn="l" fontAlgn="b"/>
                      <a:endParaRPr lang="en-US" sz="1000" b="0" i="1"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dirty="0">
                        <a:solidFill>
                          <a:srgbClr val="000000"/>
                        </a:solidFill>
                        <a:effectLst/>
                        <a:latin typeface="Calibri"/>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171450">
                <a:tc>
                  <a:txBody>
                    <a:bodyPr/>
                    <a:lstStyle/>
                    <a:p>
                      <a:pPr algn="l" fontAlgn="b"/>
                      <a:endParaRPr lang="en-US" sz="1000" b="0" i="1"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FF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FF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238125">
                <a:tc>
                  <a:txBody>
                    <a:bodyPr/>
                    <a:lstStyle/>
                    <a:p>
                      <a:pPr algn="l" fontAlgn="b"/>
                      <a:r>
                        <a:rPr lang="en-US" sz="1000" b="0" i="1" u="none" strike="noStrike" dirty="0">
                          <a:solidFill>
                            <a:srgbClr val="FF0000"/>
                          </a:solidFill>
                          <a:effectLst/>
                          <a:latin typeface="Calibri"/>
                        </a:rPr>
                        <a:t>Primacy</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w="12700" cap="flat" cmpd="sng" algn="ctr">
                      <a:solidFill>
                        <a:srgbClr val="FF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FF0000"/>
                          </a:solidFill>
                          <a:effectLst/>
                          <a:latin typeface="Calibri"/>
                        </a:rPr>
                        <a:t>Message 1</a:t>
                      </a: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Wingdings"/>
                        </a:rPr>
                        <a:t>è</a:t>
                      </a:r>
                    </a:p>
                  </a:txBody>
                  <a:tcPr marL="9525" marR="9525" marT="9525" marB="0" anchor="b">
                    <a:lnL w="12700" cap="flat" cmpd="sng" algn="ctr">
                      <a:solidFill>
                        <a:srgbClr val="FF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Calibri"/>
                        </a:rPr>
                        <a:t>Message 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Wingdings"/>
                        </a:rPr>
                        <a:t>è</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Calibri"/>
                        </a:rPr>
                        <a:t>(delay)</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Wingdings"/>
                        </a:rPr>
                        <a:t>è</a:t>
                      </a:r>
                    </a:p>
                  </a:txBody>
                  <a:tcPr marL="9525" marR="9525" marT="9525" marB="0" anchor="b">
                    <a:lnL>
                      <a:noFill/>
                    </a:lnL>
                    <a:lnR w="12700" cap="flat" cmpd="sng" algn="ctr">
                      <a:solidFill>
                        <a:srgbClr val="FF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FF0000"/>
                          </a:solidFill>
                          <a:effectLst/>
                          <a:latin typeface="Calibri"/>
                        </a:rPr>
                        <a:t>Response</a:t>
                      </a: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w="12700" cap="flat" cmpd="sng" algn="ctr">
                      <a:solidFill>
                        <a:srgbClr val="FF0000"/>
                      </a:solidFill>
                      <a:prstDash val="solid"/>
                      <a:round/>
                      <a:headEnd type="none" w="med" len="med"/>
                      <a:tailEnd type="none" w="med" len="med"/>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171450">
                <a:tc>
                  <a:txBody>
                    <a:bodyPr/>
                    <a:lstStyle/>
                    <a:p>
                      <a:pPr algn="l" fontAlgn="b"/>
                      <a:endParaRPr lang="en-US" sz="1000" b="0" i="1"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FF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FF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171450">
                <a:tc>
                  <a:txBody>
                    <a:bodyPr/>
                    <a:lstStyle/>
                    <a:p>
                      <a:pPr algn="l" fontAlgn="b"/>
                      <a:endParaRPr lang="en-US" sz="1000" b="0" i="1"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0000F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0000F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238125">
                <a:tc>
                  <a:txBody>
                    <a:bodyPr/>
                    <a:lstStyle/>
                    <a:p>
                      <a:pPr algn="l" fontAlgn="b"/>
                      <a:r>
                        <a:rPr lang="en-US" sz="1000" b="0" i="1" u="none" strike="noStrike" dirty="0" err="1">
                          <a:solidFill>
                            <a:schemeClr val="tx2">
                              <a:lumMod val="60000"/>
                              <a:lumOff val="40000"/>
                            </a:schemeClr>
                          </a:solidFill>
                          <a:effectLst/>
                          <a:latin typeface="Calibri"/>
                        </a:rPr>
                        <a:t>Recency</a:t>
                      </a:r>
                      <a:endParaRPr lang="en-US" sz="1000" b="0" i="1" u="none" strike="noStrike" dirty="0">
                        <a:solidFill>
                          <a:schemeClr val="tx2">
                            <a:lumMod val="60000"/>
                            <a:lumOff val="40000"/>
                          </a:schemeClr>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dirty="0">
                          <a:solidFill>
                            <a:srgbClr val="000000"/>
                          </a:solidFill>
                          <a:effectLst/>
                          <a:latin typeface="Calibri"/>
                        </a:rPr>
                        <a:t>Message 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Wingdings"/>
                        </a:rPr>
                        <a:t>è</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Calibri"/>
                        </a:rPr>
                        <a:t>(delay)</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Wingdings"/>
                        </a:rPr>
                        <a:t>è</a:t>
                      </a:r>
                    </a:p>
                  </a:txBody>
                  <a:tcPr marL="9525" marR="9525" marT="9525" marB="0" anchor="b">
                    <a:lnL>
                      <a:noFill/>
                    </a:lnL>
                    <a:lnR w="12700" cap="flat" cmpd="sng" algn="ctr">
                      <a:solidFill>
                        <a:srgbClr val="0000FF"/>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FF"/>
                          </a:solidFill>
                          <a:effectLst/>
                          <a:latin typeface="Calibri"/>
                        </a:rPr>
                        <a:t>Message 2</a:t>
                      </a:r>
                    </a:p>
                  </a:txBody>
                  <a:tcPr marL="9525" marR="9525" marT="9525"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Wingdings"/>
                        </a:rPr>
                        <a:t>è</a:t>
                      </a:r>
                    </a:p>
                  </a:txBody>
                  <a:tcPr marL="9525" marR="9525" marT="9525"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a:noFill/>
                    </a:lnT>
                    <a:lnB>
                      <a:noFill/>
                    </a:lnB>
                  </a:tcPr>
                </a:tc>
                <a:tc>
                  <a:txBody>
                    <a:bodyPr/>
                    <a:lstStyle/>
                    <a:p>
                      <a:pPr algn="ctr" fontAlgn="ctr"/>
                      <a:r>
                        <a:rPr lang="en-US" sz="1000" b="0" i="0" u="none" strike="noStrike" dirty="0">
                          <a:solidFill>
                            <a:srgbClr val="0000FF"/>
                          </a:solidFill>
                          <a:effectLst/>
                          <a:latin typeface="Calibri"/>
                        </a:rPr>
                        <a:t>Response</a:t>
                      </a:r>
                    </a:p>
                  </a:txBody>
                  <a:tcPr marL="9525" marR="9525" marT="9525"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w="12700" cap="flat" cmpd="sng" algn="ctr">
                      <a:solidFill>
                        <a:srgbClr val="0000FF"/>
                      </a:solidFill>
                      <a:prstDash val="solid"/>
                      <a:round/>
                      <a:headEnd type="none" w="med" len="med"/>
                      <a:tailEnd type="none" w="med" len="med"/>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171450">
                <a:tc>
                  <a:txBody>
                    <a:bodyPr/>
                    <a:lstStyle/>
                    <a:p>
                      <a:pPr algn="l" fontAlgn="b"/>
                      <a:endParaRPr lang="en-US" sz="1000" b="0" i="1"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0000FF"/>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w="12700" cap="flat" cmpd="sng" algn="ctr">
                      <a:solidFill>
                        <a:srgbClr val="0000FF"/>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r>
              <a:tr h="171450">
                <a:tc>
                  <a:txBody>
                    <a:bodyPr/>
                    <a:lstStyle/>
                    <a:p>
                      <a:pPr algn="l" fontAlgn="b"/>
                      <a:endParaRPr lang="en-US" sz="1000" b="0" i="1"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endParaRPr lang="en-US" sz="1000" b="0" i="0" u="none" strike="noStrike">
                        <a:solidFill>
                          <a:srgbClr val="000000"/>
                        </a:solidFill>
                        <a:effectLst/>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r>
              <a:tr h="238125">
                <a:tc>
                  <a:txBody>
                    <a:bodyPr/>
                    <a:lstStyle/>
                    <a:p>
                      <a:pPr algn="l" fontAlgn="b"/>
                      <a:r>
                        <a:rPr lang="en-US" sz="1000" b="0" i="1" u="none" strike="noStrike">
                          <a:solidFill>
                            <a:srgbClr val="000000"/>
                          </a:solidFill>
                          <a:effectLst/>
                          <a:latin typeface="Calibri"/>
                        </a:rPr>
                        <a:t>Neither</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Calibri"/>
                        </a:rPr>
                        <a:t>Message 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Wingdings"/>
                        </a:rPr>
                        <a:t>è</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Calibri"/>
                        </a:rPr>
                        <a:t>(delay)</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Wingdings"/>
                        </a:rPr>
                        <a:t>è</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Calibri"/>
                        </a:rPr>
                        <a:t>Message 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Wingdings"/>
                        </a:rPr>
                        <a:t>è</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dirty="0">
                          <a:solidFill>
                            <a:srgbClr val="000000"/>
                          </a:solidFill>
                          <a:effectLst/>
                          <a:latin typeface="Calibri"/>
                        </a:rPr>
                        <a:t>(delay)</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Wingdings"/>
                        </a:rPr>
                        <a:t>è</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dirty="0">
                          <a:solidFill>
                            <a:srgbClr val="000000"/>
                          </a:solidFill>
                          <a:effectLst/>
                          <a:latin typeface="Calibri"/>
                        </a:rPr>
                        <a:t>Response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307899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Three Types of Probability</a:t>
            </a:r>
            <a:endParaRPr lang="en-US" dirty="0"/>
          </a:p>
        </p:txBody>
      </p:sp>
      <p:sp>
        <p:nvSpPr>
          <p:cNvPr id="5" name="Content Placeholder 4"/>
          <p:cNvSpPr>
            <a:spLocks noGrp="1"/>
          </p:cNvSpPr>
          <p:nvPr>
            <p:ph idx="1"/>
          </p:nvPr>
        </p:nvSpPr>
        <p:spPr>
          <a:xfrm>
            <a:off x="152399" y="1123950"/>
            <a:ext cx="8229600" cy="5048250"/>
          </a:xfrm>
        </p:spPr>
        <p:txBody>
          <a:bodyPr/>
          <a:lstStyle/>
          <a:p>
            <a:pPr marL="233363" indent="-233363">
              <a:spcBef>
                <a:spcPts val="600"/>
              </a:spcBef>
              <a:spcAft>
                <a:spcPts val="600"/>
              </a:spcAft>
              <a:buClr>
                <a:srgbClr val="165EAE"/>
              </a:buClr>
            </a:pPr>
            <a:r>
              <a:rPr lang="en-US" kern="1200" dirty="0" smtClean="0">
                <a:ea typeface="MS PGothic" pitchFamily="34" charset="-128"/>
              </a:rPr>
              <a:t>What </a:t>
            </a:r>
            <a:r>
              <a:rPr lang="en-US" kern="1200" dirty="0">
                <a:ea typeface="MS PGothic" pitchFamily="34" charset="-128"/>
              </a:rPr>
              <a:t>is the </a:t>
            </a:r>
            <a:r>
              <a:rPr lang="en-US" i="1" kern="1200" dirty="0">
                <a:ea typeface="MS PGothic" pitchFamily="34" charset="-128"/>
              </a:rPr>
              <a:t>probability</a:t>
            </a:r>
            <a:r>
              <a:rPr lang="en-US" kern="1200" dirty="0">
                <a:ea typeface="MS PGothic" pitchFamily="34" charset="-128"/>
              </a:rPr>
              <a:t> of obtaining six straight heads or six straight tails when flipping a fair coin?</a:t>
            </a:r>
          </a:p>
          <a:p>
            <a:pPr marL="233363" indent="-233363">
              <a:spcBef>
                <a:spcPts val="600"/>
              </a:spcBef>
              <a:spcAft>
                <a:spcPts val="600"/>
              </a:spcAft>
              <a:buClr>
                <a:srgbClr val="165EAE"/>
              </a:buClr>
            </a:pPr>
            <a:endParaRPr lang="en-US" kern="1200" dirty="0" smtClean="0">
              <a:ea typeface="MS PGothic" pitchFamily="34" charset="-128"/>
            </a:endParaRPr>
          </a:p>
          <a:p>
            <a:pPr marL="233363" indent="-233363">
              <a:spcBef>
                <a:spcPts val="600"/>
              </a:spcBef>
              <a:spcAft>
                <a:spcPts val="600"/>
              </a:spcAft>
              <a:buClr>
                <a:srgbClr val="165EAE"/>
              </a:buClr>
            </a:pPr>
            <a:endParaRPr lang="en-US" kern="1200" dirty="0">
              <a:ea typeface="MS PGothic" pitchFamily="34" charset="-128"/>
            </a:endParaRPr>
          </a:p>
          <a:p>
            <a:pPr marL="233363" indent="-233363">
              <a:spcBef>
                <a:spcPts val="600"/>
              </a:spcBef>
              <a:spcAft>
                <a:spcPts val="600"/>
              </a:spcAft>
              <a:buClr>
                <a:srgbClr val="165EAE"/>
              </a:buClr>
            </a:pPr>
            <a:endParaRPr lang="en-US" kern="1200" dirty="0" smtClean="0">
              <a:ea typeface="MS PGothic" pitchFamily="34" charset="-128"/>
            </a:endParaRPr>
          </a:p>
          <a:p>
            <a:pPr marL="233363" indent="-233363">
              <a:spcBef>
                <a:spcPts val="600"/>
              </a:spcBef>
              <a:spcAft>
                <a:spcPts val="600"/>
              </a:spcAft>
              <a:buClr>
                <a:srgbClr val="165EAE"/>
              </a:buClr>
            </a:pPr>
            <a:r>
              <a:rPr lang="en-US" kern="1200" dirty="0" smtClean="0">
                <a:ea typeface="MS PGothic" pitchFamily="34" charset="-128"/>
              </a:rPr>
              <a:t>What </a:t>
            </a:r>
            <a:r>
              <a:rPr lang="en-US" kern="1200" dirty="0">
                <a:ea typeface="MS PGothic" pitchFamily="34" charset="-128"/>
              </a:rPr>
              <a:t>is the </a:t>
            </a:r>
            <a:r>
              <a:rPr lang="en-US" i="1" kern="1200" dirty="0">
                <a:ea typeface="MS PGothic" pitchFamily="34" charset="-128"/>
              </a:rPr>
              <a:t>probability</a:t>
            </a:r>
            <a:r>
              <a:rPr lang="en-US" kern="1200" dirty="0">
                <a:ea typeface="MS PGothic" pitchFamily="34" charset="-128"/>
              </a:rPr>
              <a:t> that the next </a:t>
            </a:r>
            <a:r>
              <a:rPr lang="en-US" kern="1200" dirty="0" smtClean="0">
                <a:ea typeface="MS PGothic" pitchFamily="34" charset="-128"/>
              </a:rPr>
              <a:t>President </a:t>
            </a:r>
            <a:r>
              <a:rPr lang="en-US" kern="1200" dirty="0">
                <a:ea typeface="MS PGothic" pitchFamily="34" charset="-128"/>
              </a:rPr>
              <a:t>of the United States is a Democrat</a:t>
            </a:r>
            <a:r>
              <a:rPr lang="en-US" kern="1200" dirty="0" smtClean="0">
                <a:ea typeface="MS PGothic" pitchFamily="34" charset="-128"/>
              </a:rPr>
              <a:t>?</a:t>
            </a:r>
          </a:p>
          <a:p>
            <a:pPr marL="233363" indent="-233363">
              <a:spcBef>
                <a:spcPts val="600"/>
              </a:spcBef>
              <a:spcAft>
                <a:spcPts val="600"/>
              </a:spcAft>
              <a:buClr>
                <a:srgbClr val="165EAE"/>
              </a:buClr>
            </a:pPr>
            <a:endParaRPr lang="en-US" kern="1200" dirty="0" smtClean="0">
              <a:ea typeface="MS PGothic" pitchFamily="34" charset="-128"/>
            </a:endParaRPr>
          </a:p>
          <a:p>
            <a:pPr marL="0" indent="0">
              <a:spcBef>
                <a:spcPts val="600"/>
              </a:spcBef>
              <a:spcAft>
                <a:spcPts val="600"/>
              </a:spcAft>
              <a:buClr>
                <a:srgbClr val="165EAE"/>
              </a:buClr>
              <a:buNone/>
            </a:pPr>
            <a:endParaRPr lang="en-US" kern="1200" dirty="0" smtClean="0">
              <a:ea typeface="MS PGothic" pitchFamily="34" charset="-128"/>
            </a:endParaRPr>
          </a:p>
          <a:p>
            <a:pPr marL="233363" indent="-233363">
              <a:spcBef>
                <a:spcPts val="600"/>
              </a:spcBef>
              <a:spcAft>
                <a:spcPts val="600"/>
              </a:spcAft>
              <a:buClr>
                <a:srgbClr val="165EAE"/>
              </a:buClr>
            </a:pPr>
            <a:endParaRPr lang="en-US" kern="1200" dirty="0" smtClean="0">
              <a:ea typeface="MS PGothic" pitchFamily="34" charset="-128"/>
            </a:endParaRPr>
          </a:p>
          <a:p>
            <a:pPr marL="233363" indent="-233363">
              <a:spcBef>
                <a:spcPts val="600"/>
              </a:spcBef>
              <a:spcAft>
                <a:spcPts val="600"/>
              </a:spcAft>
              <a:buClr>
                <a:srgbClr val="165EAE"/>
              </a:buClr>
            </a:pPr>
            <a:r>
              <a:rPr lang="en-US" kern="1200" dirty="0" smtClean="0">
                <a:ea typeface="MS PGothic" pitchFamily="34" charset="-128"/>
              </a:rPr>
              <a:t>What </a:t>
            </a:r>
            <a:r>
              <a:rPr lang="en-US" kern="1200" dirty="0">
                <a:ea typeface="MS PGothic" pitchFamily="34" charset="-128"/>
              </a:rPr>
              <a:t>is the </a:t>
            </a:r>
            <a:r>
              <a:rPr lang="en-US" i="1" kern="1200" dirty="0">
                <a:ea typeface="MS PGothic" pitchFamily="34" charset="-128"/>
              </a:rPr>
              <a:t>probability</a:t>
            </a:r>
            <a:r>
              <a:rPr lang="en-US" kern="1200" dirty="0">
                <a:ea typeface="MS PGothic" pitchFamily="34" charset="-128"/>
              </a:rPr>
              <a:t> that </a:t>
            </a:r>
            <a:r>
              <a:rPr lang="en-US" i="1" kern="1200" dirty="0">
                <a:ea typeface="MS PGothic" pitchFamily="34" charset="-128"/>
              </a:rPr>
              <a:t>The </a:t>
            </a:r>
            <a:r>
              <a:rPr lang="en-US" i="1" kern="1200" dirty="0" err="1">
                <a:ea typeface="MS PGothic" pitchFamily="34" charset="-128"/>
              </a:rPr>
              <a:t>Illiad</a:t>
            </a:r>
            <a:r>
              <a:rPr lang="en-US" i="1" kern="1200" dirty="0">
                <a:ea typeface="MS PGothic" pitchFamily="34" charset="-128"/>
              </a:rPr>
              <a:t> </a:t>
            </a:r>
            <a:r>
              <a:rPr lang="en-US" kern="1200" dirty="0">
                <a:ea typeface="MS PGothic" pitchFamily="34" charset="-128"/>
              </a:rPr>
              <a:t>and </a:t>
            </a:r>
            <a:r>
              <a:rPr lang="en-US" i="1" kern="1200" dirty="0">
                <a:ea typeface="MS PGothic" pitchFamily="34" charset="-128"/>
              </a:rPr>
              <a:t>The Odyssey </a:t>
            </a:r>
            <a:r>
              <a:rPr lang="en-US" kern="1200" dirty="0">
                <a:ea typeface="MS PGothic" pitchFamily="34" charset="-128"/>
              </a:rPr>
              <a:t>were written by the same person?</a:t>
            </a:r>
          </a:p>
          <a:p>
            <a:pPr marL="0" indent="0">
              <a:spcBef>
                <a:spcPts val="600"/>
              </a:spcBef>
              <a:spcAft>
                <a:spcPts val="600"/>
              </a:spcAft>
              <a:buClr>
                <a:srgbClr val="165EAE"/>
              </a:buClr>
              <a:buNone/>
            </a:pPr>
            <a:endParaRPr lang="en-US" kern="1200" dirty="0" smtClean="0">
              <a:ea typeface="MS PGothic" pitchFamily="34" charset="-128"/>
              <a:cs typeface="+mn-cs"/>
            </a:endParaRPr>
          </a:p>
          <a:p>
            <a:pPr marL="0" indent="0">
              <a:spcBef>
                <a:spcPts val="600"/>
              </a:spcBef>
              <a:spcAft>
                <a:spcPts val="600"/>
              </a:spcAft>
              <a:buClr>
                <a:srgbClr val="165EAE"/>
              </a:buClr>
              <a:buNone/>
            </a:pPr>
            <a:r>
              <a:rPr lang="en-US" kern="1200" dirty="0">
                <a:ea typeface="MS PGothic" pitchFamily="34" charset="-128"/>
                <a:cs typeface="+mn-cs"/>
              </a:rPr>
              <a:t>	</a:t>
            </a:r>
            <a:endParaRPr lang="en-US" kern="1200" dirty="0" smtClean="0">
              <a:ea typeface="MS PGothic" pitchFamily="34" charset="-128"/>
              <a:cs typeface="+mn-cs"/>
            </a:endParaRPr>
          </a:p>
          <a:p>
            <a:pPr marL="735013" lvl="1" indent="-233363">
              <a:spcBef>
                <a:spcPts val="600"/>
              </a:spcBef>
              <a:spcAft>
                <a:spcPts val="600"/>
              </a:spcAft>
              <a:buClr>
                <a:srgbClr val="165EAE"/>
              </a:buClr>
            </a:pPr>
            <a:endParaRPr lang="en-US" kern="1200" dirty="0" smtClean="0">
              <a:ea typeface="MS PGothic" pitchFamily="34" charset="-128"/>
              <a:cs typeface="+mn-cs"/>
            </a:endParaRPr>
          </a:p>
          <a:p>
            <a:pPr marL="233363" indent="-233363">
              <a:spcBef>
                <a:spcPts val="600"/>
              </a:spcBef>
              <a:spcAft>
                <a:spcPts val="600"/>
              </a:spcAft>
              <a:buClr>
                <a:srgbClr val="165EAE"/>
              </a:buClr>
            </a:pPr>
            <a:endParaRPr lang="en-US" kern="1200" dirty="0">
              <a:ea typeface="MS PGothic" pitchFamily="34" charset="-128"/>
              <a:cs typeface="+mn-cs"/>
            </a:endParaRPr>
          </a:p>
          <a:p>
            <a:pPr marL="233363" indent="-233363">
              <a:spcBef>
                <a:spcPts val="600"/>
              </a:spcBef>
              <a:spcAft>
                <a:spcPts val="600"/>
              </a:spcAft>
              <a:buClr>
                <a:srgbClr val="165EAE"/>
              </a:buClr>
            </a:pPr>
            <a:endParaRPr lang="en-US" kern="1200" dirty="0" smtClean="0">
              <a:ea typeface="MS PGothic" pitchFamily="34" charset="-128"/>
              <a:cs typeface="+mn-cs"/>
            </a:endParaRPr>
          </a:p>
          <a:p>
            <a:pPr marL="233363" indent="-233363">
              <a:spcBef>
                <a:spcPts val="600"/>
              </a:spcBef>
              <a:spcAft>
                <a:spcPts val="600"/>
              </a:spcAft>
              <a:buClr>
                <a:srgbClr val="165EAE"/>
              </a:buClr>
            </a:pPr>
            <a:endParaRPr lang="en-US" kern="1200" dirty="0">
              <a:ea typeface="MS PGothic" pitchFamily="34" charset="-128"/>
              <a:cs typeface="+mn-cs"/>
            </a:endParaRPr>
          </a:p>
          <a:p>
            <a:pPr marL="233363" indent="-233363">
              <a:spcBef>
                <a:spcPts val="600"/>
              </a:spcBef>
              <a:spcAft>
                <a:spcPts val="600"/>
              </a:spcAft>
              <a:buClr>
                <a:srgbClr val="165EAE"/>
              </a:buClr>
            </a:pPr>
            <a:endParaRPr lang="en-US" kern="1200" dirty="0" smtClean="0">
              <a:ea typeface="MS PGothic" pitchFamily="34" charset="-128"/>
              <a:cs typeface="+mn-cs"/>
            </a:endParaRPr>
          </a:p>
          <a:p>
            <a:pPr marL="233363" indent="-233363">
              <a:spcBef>
                <a:spcPts val="600"/>
              </a:spcBef>
              <a:spcAft>
                <a:spcPts val="600"/>
              </a:spcAft>
              <a:buClr>
                <a:srgbClr val="165EAE"/>
              </a:buClr>
            </a:pPr>
            <a:endParaRPr lang="en-US" kern="1200" dirty="0" smtClean="0">
              <a:ea typeface="MS PGothic" pitchFamily="34" charset="-128"/>
              <a:cs typeface="+mn-cs"/>
            </a:endParaRPr>
          </a:p>
          <a:p>
            <a:pPr marL="233363" indent="-233363">
              <a:spcBef>
                <a:spcPts val="600"/>
              </a:spcBef>
              <a:spcAft>
                <a:spcPts val="600"/>
              </a:spcAft>
              <a:buClr>
                <a:srgbClr val="165EAE"/>
              </a:buClr>
            </a:pPr>
            <a:endParaRPr lang="en-US" kern="1200" dirty="0" smtClean="0">
              <a:ea typeface="MS PGothic" pitchFamily="34" charset="-128"/>
              <a:cs typeface="+mn-cs"/>
            </a:endParaRPr>
          </a:p>
          <a:p>
            <a:pPr marL="233363" indent="-233363">
              <a:spcBef>
                <a:spcPts val="600"/>
              </a:spcBef>
              <a:spcAft>
                <a:spcPts val="600"/>
              </a:spcAft>
              <a:buClr>
                <a:srgbClr val="165EAE"/>
              </a:buClr>
            </a:pPr>
            <a:endParaRPr lang="en-US" kern="1200" dirty="0">
              <a:ea typeface="MS PGothic" pitchFamily="34" charset="-128"/>
              <a:cs typeface="+mn-cs"/>
            </a:endParaRPr>
          </a:p>
          <a:p>
            <a:pPr marL="735013" lvl="1" indent="-233363">
              <a:spcBef>
                <a:spcPts val="600"/>
              </a:spcBef>
              <a:spcAft>
                <a:spcPts val="600"/>
              </a:spcAft>
              <a:buClr>
                <a:srgbClr val="165EAE"/>
              </a:buClr>
            </a:pPr>
            <a:endParaRPr lang="en-US" kern="1200" dirty="0">
              <a:ea typeface="MS PGothic" pitchFamily="34" charset="-128"/>
              <a:cs typeface="+mn-cs"/>
            </a:endParaRPr>
          </a:p>
          <a:p>
            <a:pPr marL="131763" indent="-233363">
              <a:spcBef>
                <a:spcPts val="600"/>
              </a:spcBef>
              <a:spcAft>
                <a:spcPts val="600"/>
              </a:spcAft>
              <a:buClr>
                <a:srgbClr val="165EAE"/>
              </a:buClr>
            </a:pPr>
            <a:endParaRPr lang="en-US" kern="1200" dirty="0">
              <a:ea typeface="MS PGothic" pitchFamily="34" charset="-128"/>
              <a:cs typeface="+mn-cs"/>
            </a:endParaRPr>
          </a:p>
          <a:p>
            <a:endParaRPr lang="en-US" dirty="0" smtClean="0"/>
          </a:p>
          <a:p>
            <a:pPr lvl="1"/>
            <a:endParaRPr lang="en-US" dirty="0" smtClean="0"/>
          </a:p>
          <a:p>
            <a:endParaRPr lang="en-US" dirty="0" smtClean="0"/>
          </a:p>
        </p:txBody>
      </p:sp>
      <p:sp>
        <p:nvSpPr>
          <p:cNvPr id="10" name="Text Placeholder 9"/>
          <p:cNvSpPr>
            <a:spLocks noGrp="1"/>
          </p:cNvSpPr>
          <p:nvPr>
            <p:ph type="body" sz="quarter" idx="11"/>
          </p:nvPr>
        </p:nvSpPr>
        <p:spPr/>
        <p:txBody>
          <a:bodyPr/>
          <a:lstStyle/>
          <a:p>
            <a:endParaRPr lang="en-US" dirty="0"/>
          </a:p>
        </p:txBody>
      </p:sp>
      <p:sp>
        <p:nvSpPr>
          <p:cNvPr id="6" name="Content Placeholder 4"/>
          <p:cNvSpPr txBox="1">
            <a:spLocks/>
          </p:cNvSpPr>
          <p:nvPr/>
        </p:nvSpPr>
        <p:spPr>
          <a:xfrm>
            <a:off x="396240" y="742950"/>
            <a:ext cx="8503920" cy="1009650"/>
          </a:xfrm>
          <a:prstGeom prst="rect">
            <a:avLst/>
          </a:prstGeom>
        </p:spPr>
        <p:txBody>
          <a:bodyPr vert="horz"/>
          <a:lstStyle>
            <a:lvl1pPr marL="177800" indent="-177800" algn="l" rtl="0" eaLnBrk="0" fontAlgn="base" hangingPunct="0">
              <a:spcBef>
                <a:spcPts val="0"/>
              </a:spcBef>
              <a:spcAft>
                <a:spcPct val="0"/>
              </a:spcAft>
              <a:buClr>
                <a:srgbClr val="00509A"/>
              </a:buClr>
              <a:buSzPct val="75000"/>
              <a:buFont typeface="Wingdings" pitchFamily="2" charset="2"/>
              <a:buChar char="§"/>
              <a:defRPr sz="1400" b="0" i="0">
                <a:solidFill>
                  <a:schemeClr val="tx1"/>
                </a:solidFill>
                <a:latin typeface="Book Antiqua" pitchFamily="18" charset="0"/>
                <a:ea typeface="Tahoma" pitchFamily="34" charset="0"/>
                <a:cs typeface="Tahoma" pitchFamily="34" charset="0"/>
              </a:defRPr>
            </a:lvl1pPr>
            <a:lvl2pPr marL="679450" indent="-285750" algn="l" rtl="0" eaLnBrk="0" fontAlgn="base" hangingPunct="0">
              <a:spcBef>
                <a:spcPct val="20000"/>
              </a:spcBef>
              <a:spcAft>
                <a:spcPct val="0"/>
              </a:spcAft>
              <a:buClr>
                <a:srgbClr val="00509A"/>
              </a:buClr>
              <a:buSzPct val="75000"/>
              <a:buFont typeface="Wingdings" pitchFamily="2" charset="2"/>
              <a:buChar char="§"/>
              <a:defRPr sz="1300" b="0" i="0">
                <a:solidFill>
                  <a:schemeClr val="tx1"/>
                </a:solidFill>
                <a:latin typeface="Book Antiqua" pitchFamily="18" charset="0"/>
                <a:ea typeface="Tahoma" pitchFamily="34" charset="0"/>
                <a:cs typeface="Tahoma" pitchFamily="34" charset="0"/>
              </a:defRPr>
            </a:lvl2pPr>
            <a:lvl3pPr marL="1143000" indent="-228600" algn="l" rtl="0" eaLnBrk="0" fontAlgn="base" hangingPunct="0">
              <a:spcBef>
                <a:spcPct val="20000"/>
              </a:spcBef>
              <a:spcAft>
                <a:spcPct val="0"/>
              </a:spcAft>
              <a:buClr>
                <a:srgbClr val="00509A"/>
              </a:buClr>
              <a:buSzPct val="75000"/>
              <a:buFont typeface="Wingdings" pitchFamily="2" charset="2"/>
              <a:buChar char="§"/>
              <a:defRPr sz="1200" b="0" i="0">
                <a:solidFill>
                  <a:schemeClr val="tx1"/>
                </a:solidFill>
                <a:latin typeface="Book Antiqua" pitchFamily="18" charset="0"/>
                <a:ea typeface="Tahoma" pitchFamily="34" charset="0"/>
                <a:cs typeface="Tahoma" pitchFamily="34" charset="0"/>
              </a:defRPr>
            </a:lvl3pPr>
            <a:lvl4pPr marL="1600200" indent="-228600" algn="l" rtl="0" eaLnBrk="0" fontAlgn="base" hangingPunct="0">
              <a:spcBef>
                <a:spcPct val="20000"/>
              </a:spcBef>
              <a:spcAft>
                <a:spcPct val="0"/>
              </a:spcAft>
              <a:buClr>
                <a:srgbClr val="00509A"/>
              </a:buClr>
              <a:buSzPct val="75000"/>
              <a:buFont typeface="Wingdings" pitchFamily="2" charset="2"/>
              <a:buChar char="§"/>
              <a:defRPr sz="1200" b="0" i="0">
                <a:solidFill>
                  <a:schemeClr val="tx1"/>
                </a:solidFill>
                <a:latin typeface="Book Antiqua" pitchFamily="18" charset="0"/>
                <a:ea typeface="Tahoma" pitchFamily="34" charset="0"/>
                <a:cs typeface="Tahoma" pitchFamily="34" charset="0"/>
              </a:defRPr>
            </a:lvl4pPr>
            <a:lvl5pPr marL="2057400" indent="-228600" algn="l" rtl="0" eaLnBrk="0" fontAlgn="base" hangingPunct="0">
              <a:spcBef>
                <a:spcPct val="20000"/>
              </a:spcBef>
              <a:spcAft>
                <a:spcPct val="0"/>
              </a:spcAft>
              <a:buClr>
                <a:srgbClr val="00509A"/>
              </a:buClr>
              <a:buSzPct val="75000"/>
              <a:buFont typeface="Wingdings" pitchFamily="2" charset="2"/>
              <a:buChar char="§"/>
              <a:defRPr sz="1200" b="0" i="0">
                <a:solidFill>
                  <a:schemeClr val="tx1"/>
                </a:solidFill>
                <a:latin typeface="Book Antiqua" pitchFamily="18" charset="0"/>
                <a:ea typeface="Tahoma" pitchFamily="34" charset="0"/>
                <a:cs typeface="Tahoma" pitchFamily="34" charset="0"/>
              </a:defRPr>
            </a:lvl5pPr>
            <a:lvl6pPr marL="2514600" indent="-228600" algn="l" rtl="0" eaLnBrk="1" fontAlgn="base" hangingPunct="1">
              <a:spcBef>
                <a:spcPct val="20000"/>
              </a:spcBef>
              <a:spcAft>
                <a:spcPct val="0"/>
              </a:spcAft>
              <a:buClr>
                <a:schemeClr val="accent1"/>
              </a:buClr>
              <a:buSzPct val="75000"/>
              <a:buChar char="»"/>
              <a:defRPr sz="1300">
                <a:solidFill>
                  <a:schemeClr val="tx1"/>
                </a:solidFill>
                <a:latin typeface="Avenir LT Std 45 Book" pitchFamily="34" charset="0"/>
                <a:ea typeface="+mn-ea"/>
              </a:defRPr>
            </a:lvl6pPr>
            <a:lvl7pPr marL="2971800" indent="-228600" algn="l" rtl="0" eaLnBrk="1" fontAlgn="base" hangingPunct="1">
              <a:spcBef>
                <a:spcPct val="20000"/>
              </a:spcBef>
              <a:spcAft>
                <a:spcPct val="0"/>
              </a:spcAft>
              <a:buClr>
                <a:schemeClr val="accent1"/>
              </a:buClr>
              <a:buSzPct val="75000"/>
              <a:buChar char="»"/>
              <a:defRPr sz="1300">
                <a:solidFill>
                  <a:schemeClr val="tx1"/>
                </a:solidFill>
                <a:latin typeface="Avenir LT Std 45 Book" pitchFamily="34" charset="0"/>
                <a:ea typeface="+mn-ea"/>
              </a:defRPr>
            </a:lvl7pPr>
            <a:lvl8pPr marL="3429000" indent="-228600" algn="l" rtl="0" eaLnBrk="1" fontAlgn="base" hangingPunct="1">
              <a:spcBef>
                <a:spcPct val="20000"/>
              </a:spcBef>
              <a:spcAft>
                <a:spcPct val="0"/>
              </a:spcAft>
              <a:buClr>
                <a:schemeClr val="accent1"/>
              </a:buClr>
              <a:buSzPct val="75000"/>
              <a:buChar char="»"/>
              <a:defRPr sz="1300">
                <a:solidFill>
                  <a:schemeClr val="tx1"/>
                </a:solidFill>
                <a:latin typeface="Avenir LT Std 45 Book" pitchFamily="34" charset="0"/>
                <a:ea typeface="+mn-ea"/>
              </a:defRPr>
            </a:lvl8pPr>
            <a:lvl9pPr marL="3886200" indent="-228600" algn="l" rtl="0" eaLnBrk="1" fontAlgn="base" hangingPunct="1">
              <a:spcBef>
                <a:spcPct val="20000"/>
              </a:spcBef>
              <a:spcAft>
                <a:spcPct val="0"/>
              </a:spcAft>
              <a:buClr>
                <a:schemeClr val="accent1"/>
              </a:buClr>
              <a:buSzPct val="75000"/>
              <a:buChar char="»"/>
              <a:defRPr sz="1400">
                <a:solidFill>
                  <a:schemeClr val="tx1"/>
                </a:solidFill>
                <a:latin typeface="Avenir LT Std 45 Book" pitchFamily="34" charset="0"/>
                <a:ea typeface="+mn-ea"/>
              </a:defRPr>
            </a:lvl9pPr>
          </a:lstStyle>
          <a:p>
            <a:endParaRPr lang="en-US" kern="0" dirty="0" smtClean="0"/>
          </a:p>
        </p:txBody>
      </p:sp>
      <p:sp>
        <p:nvSpPr>
          <p:cNvPr id="2" name="Text Placeholder 1"/>
          <p:cNvSpPr>
            <a:spLocks noGrp="1"/>
          </p:cNvSpPr>
          <p:nvPr>
            <p:ph type="body" sz="quarter" idx="10"/>
          </p:nvPr>
        </p:nvSpPr>
        <p:spPr/>
        <p:txBody>
          <a:bodyPr/>
          <a:lstStyle/>
          <a:p>
            <a:r>
              <a:rPr lang="en-US" dirty="0" smtClean="0"/>
              <a:t>Probability can be distinguished by three questions</a:t>
            </a:r>
            <a:endParaRPr lang="en-US" dirty="0"/>
          </a:p>
        </p:txBody>
      </p:sp>
      <p:grpSp>
        <p:nvGrpSpPr>
          <p:cNvPr id="4" name="Group 3"/>
          <p:cNvGrpSpPr/>
          <p:nvPr/>
        </p:nvGrpSpPr>
        <p:grpSpPr>
          <a:xfrm>
            <a:off x="1059461" y="1475311"/>
            <a:ext cx="6324598" cy="990600"/>
            <a:chOff x="609601" y="1600200"/>
            <a:chExt cx="6324598" cy="99060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1" y="1600200"/>
              <a:ext cx="9906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1600200"/>
              <a:ext cx="9906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3200" y="1600200"/>
              <a:ext cx="9906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0" y="1600200"/>
              <a:ext cx="9906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799" y="1600200"/>
              <a:ext cx="9906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599" y="1600200"/>
              <a:ext cx="9906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2065" y="2846911"/>
            <a:ext cx="1264735" cy="12359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5982" y="4451434"/>
            <a:ext cx="1070418" cy="1568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descr="http://ecx.images-amazon.com/images/I/61y3KqOmxpL._SY344_BO1,204,203,200_.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2639" y="4447111"/>
            <a:ext cx="1059064" cy="1572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9951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t>
            </a:r>
            <a:r>
              <a:rPr lang="en-US" dirty="0" smtClean="0"/>
              <a:t>1 – Availability Heuristic</a:t>
            </a:r>
            <a:endParaRPr lang="en-US" dirty="0"/>
          </a:p>
        </p:txBody>
      </p:sp>
      <p:sp>
        <p:nvSpPr>
          <p:cNvPr id="3" name="Content Placeholder 2"/>
          <p:cNvSpPr>
            <a:spLocks noGrp="1"/>
          </p:cNvSpPr>
          <p:nvPr>
            <p:ph idx="1"/>
          </p:nvPr>
        </p:nvSpPr>
        <p:spPr/>
        <p:txBody>
          <a:bodyPr/>
          <a:lstStyle/>
          <a:p>
            <a:r>
              <a:rPr lang="en-US" dirty="0" smtClean="0"/>
              <a:t>When people are faced with a complicated assessment, they often simplify the task by relying on heuristics, or general rules of thumb.  </a:t>
            </a:r>
          </a:p>
          <a:p>
            <a:endParaRPr lang="en-US" dirty="0" smtClean="0"/>
          </a:p>
          <a:p>
            <a:pPr lvl="1"/>
            <a:r>
              <a:rPr lang="en-US" dirty="0" smtClean="0"/>
              <a:t>In many cases these shortcuts work well, and give close approximations to optimal results.</a:t>
            </a:r>
          </a:p>
          <a:p>
            <a:pPr lvl="1"/>
            <a:endParaRPr lang="en-US" dirty="0" smtClean="0"/>
          </a:p>
          <a:p>
            <a:pPr lvl="1"/>
            <a:r>
              <a:rPr lang="en-US" dirty="0" smtClean="0"/>
              <a:t>In certain situations, though, heuristics lead to predictable biases and inconsistencies.</a:t>
            </a:r>
          </a:p>
          <a:p>
            <a:endParaRPr lang="en-US" b="1" dirty="0"/>
          </a:p>
          <a:p>
            <a:endParaRPr lang="en-US" b="1" dirty="0" smtClean="0"/>
          </a:p>
          <a:p>
            <a:endParaRPr lang="en-US" b="1" dirty="0"/>
          </a:p>
          <a:p>
            <a:r>
              <a:rPr lang="en-US" b="1" dirty="0" smtClean="0"/>
              <a:t>Availability Heuristic</a:t>
            </a:r>
            <a:r>
              <a:rPr lang="en-US" dirty="0" smtClean="0"/>
              <a:t>: People assess the frequency of a class or the probability of an event by the ease with which occurrences can be brought to mind</a:t>
            </a:r>
          </a:p>
          <a:p>
            <a:endParaRPr lang="en-US" dirty="0" smtClean="0"/>
          </a:p>
          <a:p>
            <a:pPr lvl="1"/>
            <a:r>
              <a:rPr lang="en-US" dirty="0" smtClean="0"/>
              <a:t>Usually works – more frequent classes or events are easier to recall.</a:t>
            </a:r>
          </a:p>
          <a:p>
            <a:pPr lvl="1"/>
            <a:endParaRPr lang="en-US" dirty="0" smtClean="0"/>
          </a:p>
          <a:p>
            <a:pPr lvl="1"/>
            <a:r>
              <a:rPr lang="en-US" dirty="0" smtClean="0"/>
              <a:t>However, the judgment can be impaired by:</a:t>
            </a:r>
          </a:p>
          <a:p>
            <a:pPr lvl="2"/>
            <a:r>
              <a:rPr lang="en-US" i="1" dirty="0" smtClean="0"/>
              <a:t>vividness</a:t>
            </a:r>
            <a:r>
              <a:rPr lang="en-US" dirty="0" smtClean="0"/>
              <a:t> </a:t>
            </a:r>
          </a:p>
          <a:p>
            <a:pPr lvl="2"/>
            <a:r>
              <a:rPr lang="en-US" b="1" i="1" u="sng" dirty="0" smtClean="0"/>
              <a:t>imaginability</a:t>
            </a:r>
          </a:p>
          <a:p>
            <a:endParaRPr lang="en-US" dirty="0"/>
          </a:p>
          <a:p>
            <a:endParaRPr lang="en-US" dirty="0" smtClean="0"/>
          </a:p>
          <a:p>
            <a:endParaRPr lang="en-US" dirty="0"/>
          </a:p>
          <a:p>
            <a:endParaRPr lang="en-US" dirty="0" smtClean="0"/>
          </a:p>
          <a:p>
            <a:endParaRPr lang="en-US" dirty="0"/>
          </a:p>
        </p:txBody>
      </p:sp>
      <p:sp>
        <p:nvSpPr>
          <p:cNvPr id="4" name="Text Placeholder 3"/>
          <p:cNvSpPr>
            <a:spLocks noGrp="1"/>
          </p:cNvSpPr>
          <p:nvPr>
            <p:ph type="body" sz="quarter" idx="10"/>
          </p:nvPr>
        </p:nvSpPr>
        <p:spPr/>
        <p:txBody>
          <a:bodyPr/>
          <a:lstStyle/>
          <a:p>
            <a:r>
              <a:rPr lang="en-US" i="1" dirty="0" smtClean="0">
                <a:sym typeface="Wingdings"/>
              </a:rPr>
              <a:t>Availability</a:t>
            </a:r>
            <a:r>
              <a:rPr lang="en-US" dirty="0" smtClean="0">
                <a:sym typeface="Wingdings"/>
              </a:rPr>
              <a:t> is the most central heuristic affecting subjective probability assessments</a:t>
            </a:r>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0080035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1 – Availability </a:t>
            </a:r>
            <a:r>
              <a:rPr lang="en-US" dirty="0" smtClean="0"/>
              <a:t>Heuristic Biases</a:t>
            </a:r>
            <a:endParaRPr lang="en-US" dirty="0"/>
          </a:p>
        </p:txBody>
      </p:sp>
      <p:sp>
        <p:nvSpPr>
          <p:cNvPr id="3" name="Content Placeholder 2"/>
          <p:cNvSpPr>
            <a:spLocks noGrp="1"/>
          </p:cNvSpPr>
          <p:nvPr>
            <p:ph idx="1"/>
          </p:nvPr>
        </p:nvSpPr>
        <p:spPr/>
        <p:txBody>
          <a:bodyPr/>
          <a:lstStyle/>
          <a:p>
            <a:r>
              <a:rPr lang="en-US" u="sng" dirty="0" smtClean="0"/>
              <a:t>Imaginability</a:t>
            </a:r>
            <a:r>
              <a:rPr lang="en-US" dirty="0" smtClean="0"/>
              <a:t>: The ease with which we can imagine an outcome impacts our assessment of how frequent it is.</a:t>
            </a:r>
          </a:p>
          <a:p>
            <a:endParaRPr lang="en-US" dirty="0"/>
          </a:p>
          <a:p>
            <a:r>
              <a:rPr lang="en-US" dirty="0" smtClean="0"/>
              <a:t>Which set of X’s has more unique pathways through it? </a:t>
            </a:r>
          </a:p>
          <a:p>
            <a:pPr marL="0" indent="0">
              <a:buNone/>
            </a:pPr>
            <a:r>
              <a:rPr lang="en-US" dirty="0"/>
              <a:t> </a:t>
            </a:r>
            <a:r>
              <a:rPr lang="en-US" dirty="0" smtClean="0"/>
              <a:t>   An example pathway is given for each set:</a:t>
            </a:r>
          </a:p>
          <a:p>
            <a:pPr marL="0" indent="0">
              <a:buNone/>
            </a:pPr>
            <a:endParaRPr lang="en-US" dirty="0"/>
          </a:p>
          <a:p>
            <a:pPr marL="0" indent="0">
              <a:buNone/>
            </a:pPr>
            <a:endParaRPr lang="en-US" dirty="0" smtClean="0"/>
          </a:p>
          <a:p>
            <a:pPr marL="0" indent="0">
              <a:buNone/>
            </a:pPr>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pPr marL="0" indent="0">
              <a:buNone/>
            </a:pPr>
            <a:endParaRPr lang="en-US" dirty="0" smtClean="0"/>
          </a:p>
          <a:p>
            <a:pPr marL="0" indent="0">
              <a:buNone/>
            </a:pPr>
            <a:endParaRPr lang="en-US" dirty="0" smtClean="0"/>
          </a:p>
          <a:p>
            <a:pPr marL="0" indent="0">
              <a:buNone/>
            </a:pPr>
            <a:r>
              <a:rPr lang="en-US" dirty="0" smtClean="0"/>
              <a:t>    </a:t>
            </a:r>
          </a:p>
          <a:p>
            <a:pPr marL="0" indent="0">
              <a:buNone/>
            </a:pPr>
            <a:endParaRPr lang="en-US" dirty="0"/>
          </a:p>
          <a:p>
            <a:r>
              <a:rPr lang="en-US" dirty="0" smtClean="0"/>
              <a:t>Which is more common in the English language, words that begin with the letter ‘k’ or words that have the letter ‘k’ in the 3</a:t>
            </a:r>
            <a:r>
              <a:rPr lang="en-US" baseline="30000" dirty="0" smtClean="0"/>
              <a:t>rd</a:t>
            </a:r>
            <a:r>
              <a:rPr lang="en-US" dirty="0" smtClean="0"/>
              <a:t> position?</a:t>
            </a:r>
          </a:p>
        </p:txBody>
      </p:sp>
      <p:sp>
        <p:nvSpPr>
          <p:cNvPr id="4" name="Text Placeholder 3"/>
          <p:cNvSpPr>
            <a:spLocks noGrp="1"/>
          </p:cNvSpPr>
          <p:nvPr>
            <p:ph type="body" sz="quarter" idx="10"/>
          </p:nvPr>
        </p:nvSpPr>
        <p:spPr/>
        <p:txBody>
          <a:bodyPr/>
          <a:lstStyle/>
          <a:p>
            <a:r>
              <a:rPr lang="en-US" i="1" dirty="0" smtClean="0">
                <a:sym typeface="Wingdings"/>
              </a:rPr>
              <a:t>Imagine</a:t>
            </a:r>
            <a:r>
              <a:rPr lang="en-US" dirty="0" smtClean="0">
                <a:sym typeface="Wingdings"/>
              </a:rPr>
              <a:t> means to form a mental image of something not actually present in the senses</a:t>
            </a:r>
            <a:endParaRPr lang="en-US" dirty="0"/>
          </a:p>
        </p:txBody>
      </p:sp>
      <p:sp>
        <p:nvSpPr>
          <p:cNvPr id="5" name="Text Placeholder 4"/>
          <p:cNvSpPr>
            <a:spLocks noGrp="1"/>
          </p:cNvSpPr>
          <p:nvPr>
            <p:ph type="body" sz="quarter" idx="11"/>
          </p:nvPr>
        </p:nvSpPr>
        <p:spPr/>
        <p:txBody>
          <a:bodyPr/>
          <a:lstStyle/>
          <a:p>
            <a:endParaRPr lang="en-US"/>
          </a:p>
        </p:txBody>
      </p:sp>
      <p:grpSp>
        <p:nvGrpSpPr>
          <p:cNvPr id="10" name="Group 9"/>
          <p:cNvGrpSpPr/>
          <p:nvPr/>
        </p:nvGrpSpPr>
        <p:grpSpPr>
          <a:xfrm>
            <a:off x="3050849" y="2701410"/>
            <a:ext cx="1826141" cy="1200329"/>
            <a:chOff x="1600200" y="2685871"/>
            <a:chExt cx="1826141" cy="1200329"/>
          </a:xfrm>
        </p:grpSpPr>
        <p:sp>
          <p:nvSpPr>
            <p:cNvPr id="7" name="TextBox 6"/>
            <p:cNvSpPr txBox="1"/>
            <p:nvPr/>
          </p:nvSpPr>
          <p:spPr>
            <a:xfrm>
              <a:off x="1600200" y="2685871"/>
              <a:ext cx="1826141" cy="1200329"/>
            </a:xfrm>
            <a:prstGeom prst="rect">
              <a:avLst/>
            </a:prstGeom>
            <a:noFill/>
          </p:spPr>
          <p:txBody>
            <a:bodyPr wrap="none" rtlCol="0">
              <a:spAutoFit/>
            </a:bodyPr>
            <a:lstStyle/>
            <a:p>
              <a:r>
                <a:rPr lang="en-US" sz="2400" b="1" dirty="0" smtClean="0"/>
                <a:t>XXXXXXXX</a:t>
              </a:r>
            </a:p>
            <a:p>
              <a:r>
                <a:rPr lang="en-US" sz="2400" b="1" dirty="0" smtClean="0"/>
                <a:t>XXXXXXXX</a:t>
              </a:r>
            </a:p>
            <a:p>
              <a:r>
                <a:rPr lang="en-US" sz="2400" b="1" dirty="0" smtClean="0"/>
                <a:t>XXXXXXXX</a:t>
              </a:r>
              <a:endParaRPr lang="en-US" sz="2400" b="1" dirty="0"/>
            </a:p>
          </p:txBody>
        </p:sp>
        <p:cxnSp>
          <p:nvCxnSpPr>
            <p:cNvPr id="11" name="Straight Connector 10"/>
            <p:cNvCxnSpPr/>
            <p:nvPr/>
          </p:nvCxnSpPr>
          <p:spPr>
            <a:xfrm>
              <a:off x="2583940" y="2701410"/>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388868" y="3095535"/>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175252" y="3476535"/>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2388868" y="3095536"/>
              <a:ext cx="195072" cy="1938"/>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388868" y="3476535"/>
              <a:ext cx="786384" cy="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6177937" y="1593414"/>
            <a:ext cx="595035" cy="3416320"/>
            <a:chOff x="6016871" y="1768375"/>
            <a:chExt cx="595035" cy="3416320"/>
          </a:xfrm>
        </p:grpSpPr>
        <p:sp>
          <p:nvSpPr>
            <p:cNvPr id="9" name="TextBox 8"/>
            <p:cNvSpPr txBox="1"/>
            <p:nvPr/>
          </p:nvSpPr>
          <p:spPr>
            <a:xfrm>
              <a:off x="6016871" y="1768375"/>
              <a:ext cx="595035" cy="3416320"/>
            </a:xfrm>
            <a:prstGeom prst="rect">
              <a:avLst/>
            </a:prstGeom>
            <a:noFill/>
          </p:spPr>
          <p:txBody>
            <a:bodyPr wrap="none" rtlCol="0">
              <a:spAutoFit/>
            </a:bodyPr>
            <a:lstStyle/>
            <a:p>
              <a:r>
                <a:rPr lang="en-US" sz="2400" b="1" dirty="0" smtClean="0"/>
                <a:t>XX</a:t>
              </a:r>
            </a:p>
            <a:p>
              <a:r>
                <a:rPr lang="en-US" sz="2400" b="1" dirty="0" smtClean="0"/>
                <a:t>XX</a:t>
              </a:r>
            </a:p>
            <a:p>
              <a:r>
                <a:rPr lang="en-US" sz="2400" b="1" dirty="0" smtClean="0"/>
                <a:t>XX</a:t>
              </a:r>
            </a:p>
            <a:p>
              <a:r>
                <a:rPr lang="en-US" sz="2400" b="1" dirty="0" smtClean="0"/>
                <a:t>XX</a:t>
              </a:r>
            </a:p>
            <a:p>
              <a:r>
                <a:rPr lang="en-US" sz="2400" b="1" dirty="0" smtClean="0"/>
                <a:t>XX</a:t>
              </a:r>
            </a:p>
            <a:p>
              <a:r>
                <a:rPr lang="en-US" sz="2400" b="1" dirty="0" smtClean="0"/>
                <a:t>XX</a:t>
              </a:r>
            </a:p>
            <a:p>
              <a:r>
                <a:rPr lang="en-US" sz="2400" b="1" dirty="0" smtClean="0"/>
                <a:t>XX</a:t>
              </a:r>
            </a:p>
            <a:p>
              <a:r>
                <a:rPr lang="en-US" sz="2400" b="1" dirty="0" smtClean="0"/>
                <a:t>XX</a:t>
              </a:r>
            </a:p>
            <a:p>
              <a:r>
                <a:rPr lang="en-US" sz="2400" b="1" dirty="0" smtClean="0"/>
                <a:t>XX</a:t>
              </a:r>
            </a:p>
          </p:txBody>
        </p:sp>
        <p:cxnSp>
          <p:nvCxnSpPr>
            <p:cNvPr id="18" name="Straight Connector 17"/>
            <p:cNvCxnSpPr/>
            <p:nvPr/>
          </p:nvCxnSpPr>
          <p:spPr>
            <a:xfrm>
              <a:off x="6208895" y="1850132"/>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6208895" y="2149375"/>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397871" y="2530375"/>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208895" y="2911375"/>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397871" y="3280201"/>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397871" y="3661201"/>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397871" y="3978175"/>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208895" y="4359175"/>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208895" y="4740175"/>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208895" y="2530375"/>
              <a:ext cx="193330" cy="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6208895" y="2911375"/>
              <a:ext cx="176349" cy="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6213685" y="3292375"/>
              <a:ext cx="171559" cy="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6209331" y="4359175"/>
              <a:ext cx="188540" cy="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210295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1 – Availability Heuristic Biases</a:t>
            </a:r>
          </a:p>
        </p:txBody>
      </p:sp>
      <p:sp>
        <p:nvSpPr>
          <p:cNvPr id="3" name="Content Placeholder 2"/>
          <p:cNvSpPr>
            <a:spLocks noGrp="1"/>
          </p:cNvSpPr>
          <p:nvPr>
            <p:ph idx="1"/>
          </p:nvPr>
        </p:nvSpPr>
        <p:spPr/>
        <p:txBody>
          <a:bodyPr/>
          <a:lstStyle/>
          <a:p>
            <a:r>
              <a:rPr lang="en-US" u="sng" dirty="0" smtClean="0"/>
              <a:t>Imaginability</a:t>
            </a:r>
            <a:r>
              <a:rPr lang="en-US" dirty="0" smtClean="0"/>
              <a:t>: The ease with which we can imagine an outcome impacts our assessment of how frequent it is</a:t>
            </a:r>
          </a:p>
          <a:p>
            <a:endParaRPr lang="en-US" dirty="0"/>
          </a:p>
          <a:p>
            <a:r>
              <a:rPr lang="en-US" dirty="0" smtClean="0"/>
              <a:t>Which set of X’s has more unique pathways through it? </a:t>
            </a:r>
          </a:p>
          <a:p>
            <a:pPr marL="0" indent="0">
              <a:buNone/>
            </a:pPr>
            <a:r>
              <a:rPr lang="en-US" dirty="0"/>
              <a:t> </a:t>
            </a:r>
            <a:r>
              <a:rPr lang="en-US" dirty="0" smtClean="0"/>
              <a:t>   An example pathway is given for each set</a:t>
            </a:r>
          </a:p>
          <a:p>
            <a:pPr marL="0" indent="0">
              <a:buNone/>
            </a:pPr>
            <a:endParaRPr lang="en-US" dirty="0"/>
          </a:p>
          <a:p>
            <a:pPr marL="0" indent="0">
              <a:buNone/>
            </a:pPr>
            <a:endParaRPr lang="en-US" dirty="0" smtClean="0"/>
          </a:p>
          <a:p>
            <a:pPr marL="0" indent="0">
              <a:buNone/>
            </a:pPr>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Although both sets of X’s have the same number of pathways (512), </a:t>
            </a:r>
          </a:p>
          <a:p>
            <a:pPr marL="0" indent="0">
              <a:buNone/>
            </a:pPr>
            <a:r>
              <a:rPr lang="en-US" dirty="0"/>
              <a:t> </a:t>
            </a:r>
            <a:r>
              <a:rPr lang="en-US" dirty="0" smtClean="0"/>
              <a:t>   in a 1972 study by psychologists Daniel </a:t>
            </a:r>
            <a:r>
              <a:rPr lang="en-US" dirty="0" err="1" smtClean="0"/>
              <a:t>Kahneman</a:t>
            </a:r>
            <a:r>
              <a:rPr lang="en-US" dirty="0" smtClean="0"/>
              <a:t> and Amos </a:t>
            </a:r>
            <a:r>
              <a:rPr lang="en-US" dirty="0" err="1" smtClean="0"/>
              <a:t>Tversky</a:t>
            </a:r>
            <a:r>
              <a:rPr lang="en-US" dirty="0" smtClean="0"/>
              <a:t> </a:t>
            </a:r>
          </a:p>
          <a:p>
            <a:pPr marL="0" indent="0">
              <a:buNone/>
            </a:pPr>
            <a:r>
              <a:rPr lang="en-US" dirty="0"/>
              <a:t> </a:t>
            </a:r>
            <a:r>
              <a:rPr lang="en-US" dirty="0" smtClean="0"/>
              <a:t>   </a:t>
            </a:r>
            <a:r>
              <a:rPr lang="en-US" dirty="0" smtClean="0">
                <a:solidFill>
                  <a:srgbClr val="FF0000"/>
                </a:solidFill>
              </a:rPr>
              <a:t>46 </a:t>
            </a:r>
            <a:r>
              <a:rPr lang="en-US" dirty="0">
                <a:solidFill>
                  <a:srgbClr val="FF0000"/>
                </a:solidFill>
              </a:rPr>
              <a:t>out of 54 subjects </a:t>
            </a:r>
            <a:r>
              <a:rPr lang="en-US" dirty="0" smtClean="0">
                <a:solidFill>
                  <a:srgbClr val="FF0000"/>
                </a:solidFill>
              </a:rPr>
              <a:t>saw more pathways in the left hand set</a:t>
            </a:r>
            <a:r>
              <a:rPr lang="en-US" dirty="0" smtClean="0"/>
              <a:t>.</a:t>
            </a:r>
          </a:p>
          <a:p>
            <a:endParaRPr lang="en-US" dirty="0"/>
          </a:p>
          <a:p>
            <a:r>
              <a:rPr lang="en-US" dirty="0" smtClean="0"/>
              <a:t>Which is more common in the English language, words that begin with the letter ‘k’ or words that have the letter ‘k’ in the 3</a:t>
            </a:r>
            <a:r>
              <a:rPr lang="en-US" baseline="30000" dirty="0" smtClean="0"/>
              <a:t>rd</a:t>
            </a:r>
            <a:r>
              <a:rPr lang="en-US" dirty="0" smtClean="0"/>
              <a:t> position?</a:t>
            </a:r>
          </a:p>
          <a:p>
            <a:pPr lvl="1"/>
            <a:r>
              <a:rPr lang="en-US" dirty="0" smtClean="0"/>
              <a:t>Words that have ‘k’ in the 3</a:t>
            </a:r>
            <a:r>
              <a:rPr lang="en-US" baseline="30000" dirty="0" smtClean="0"/>
              <a:t>rd</a:t>
            </a:r>
            <a:r>
              <a:rPr lang="en-US" dirty="0" smtClean="0"/>
              <a:t> position are roughly twice as frequent as those that start with ‘k’.  </a:t>
            </a:r>
            <a:r>
              <a:rPr lang="en-US" dirty="0" smtClean="0">
                <a:solidFill>
                  <a:srgbClr val="FF0000"/>
                </a:solidFill>
              </a:rPr>
              <a:t>However, in that same 1972 study, 105 out of 152 subjects thought that words that began with ‘k’ are more common</a:t>
            </a:r>
            <a:r>
              <a:rPr lang="en-US" dirty="0" smtClean="0"/>
              <a:t>.</a:t>
            </a:r>
            <a:endParaRPr lang="en-US" dirty="0"/>
          </a:p>
        </p:txBody>
      </p:sp>
      <p:sp>
        <p:nvSpPr>
          <p:cNvPr id="4" name="Text Placeholder 3"/>
          <p:cNvSpPr>
            <a:spLocks noGrp="1"/>
          </p:cNvSpPr>
          <p:nvPr>
            <p:ph type="body" sz="quarter" idx="10"/>
          </p:nvPr>
        </p:nvSpPr>
        <p:spPr/>
        <p:txBody>
          <a:bodyPr/>
          <a:lstStyle/>
          <a:p>
            <a:r>
              <a:rPr lang="en-US" dirty="0">
                <a:sym typeface="Wingdings"/>
              </a:rPr>
              <a:t> A</a:t>
            </a:r>
            <a:r>
              <a:rPr lang="en-US" dirty="0"/>
              <a:t>re you </a:t>
            </a:r>
            <a:r>
              <a:rPr lang="en-US" dirty="0" smtClean="0"/>
              <a:t>making this judgment based on how easily you can imagine the outcome?</a:t>
            </a:r>
            <a:endParaRPr lang="en-US" dirty="0"/>
          </a:p>
        </p:txBody>
      </p:sp>
      <p:sp>
        <p:nvSpPr>
          <p:cNvPr id="5" name="Text Placeholder 4"/>
          <p:cNvSpPr>
            <a:spLocks noGrp="1"/>
          </p:cNvSpPr>
          <p:nvPr>
            <p:ph type="body" sz="quarter" idx="11"/>
          </p:nvPr>
        </p:nvSpPr>
        <p:spPr/>
        <p:txBody>
          <a:bodyPr/>
          <a:lstStyle/>
          <a:p>
            <a:endParaRPr lang="en-US"/>
          </a:p>
        </p:txBody>
      </p:sp>
      <p:grpSp>
        <p:nvGrpSpPr>
          <p:cNvPr id="10" name="Group 9"/>
          <p:cNvGrpSpPr/>
          <p:nvPr/>
        </p:nvGrpSpPr>
        <p:grpSpPr>
          <a:xfrm>
            <a:off x="3050849" y="2701410"/>
            <a:ext cx="1826141" cy="1200329"/>
            <a:chOff x="1600200" y="2685871"/>
            <a:chExt cx="1826141" cy="1200329"/>
          </a:xfrm>
        </p:grpSpPr>
        <p:sp>
          <p:nvSpPr>
            <p:cNvPr id="7" name="TextBox 6"/>
            <p:cNvSpPr txBox="1"/>
            <p:nvPr/>
          </p:nvSpPr>
          <p:spPr>
            <a:xfrm>
              <a:off x="1600200" y="2685871"/>
              <a:ext cx="1826141" cy="1200329"/>
            </a:xfrm>
            <a:prstGeom prst="rect">
              <a:avLst/>
            </a:prstGeom>
            <a:noFill/>
          </p:spPr>
          <p:txBody>
            <a:bodyPr wrap="none" rtlCol="0">
              <a:spAutoFit/>
            </a:bodyPr>
            <a:lstStyle/>
            <a:p>
              <a:r>
                <a:rPr lang="en-US" sz="2400" b="1" dirty="0" smtClean="0"/>
                <a:t>XXXXXXXX</a:t>
              </a:r>
            </a:p>
            <a:p>
              <a:r>
                <a:rPr lang="en-US" sz="2400" b="1" dirty="0" smtClean="0"/>
                <a:t>XXXXXXXX</a:t>
              </a:r>
            </a:p>
            <a:p>
              <a:r>
                <a:rPr lang="en-US" sz="2400" b="1" dirty="0" smtClean="0"/>
                <a:t>XXXXXXXX</a:t>
              </a:r>
              <a:endParaRPr lang="en-US" sz="2400" b="1" dirty="0"/>
            </a:p>
          </p:txBody>
        </p:sp>
        <p:cxnSp>
          <p:nvCxnSpPr>
            <p:cNvPr id="11" name="Straight Connector 10"/>
            <p:cNvCxnSpPr/>
            <p:nvPr/>
          </p:nvCxnSpPr>
          <p:spPr>
            <a:xfrm>
              <a:off x="2583940" y="2701410"/>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388868" y="3095535"/>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175252" y="3476535"/>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2388868" y="3095536"/>
              <a:ext cx="195072" cy="1938"/>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388868" y="3476535"/>
              <a:ext cx="786384" cy="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6177937" y="1593414"/>
            <a:ext cx="595035" cy="3416320"/>
            <a:chOff x="6016871" y="1768375"/>
            <a:chExt cx="595035" cy="3416320"/>
          </a:xfrm>
        </p:grpSpPr>
        <p:sp>
          <p:nvSpPr>
            <p:cNvPr id="9" name="TextBox 8"/>
            <p:cNvSpPr txBox="1"/>
            <p:nvPr/>
          </p:nvSpPr>
          <p:spPr>
            <a:xfrm>
              <a:off x="6016871" y="1768375"/>
              <a:ext cx="595035" cy="3416320"/>
            </a:xfrm>
            <a:prstGeom prst="rect">
              <a:avLst/>
            </a:prstGeom>
            <a:noFill/>
          </p:spPr>
          <p:txBody>
            <a:bodyPr wrap="none" rtlCol="0">
              <a:spAutoFit/>
            </a:bodyPr>
            <a:lstStyle/>
            <a:p>
              <a:r>
                <a:rPr lang="en-US" sz="2400" b="1" dirty="0" smtClean="0"/>
                <a:t>XX</a:t>
              </a:r>
            </a:p>
            <a:p>
              <a:r>
                <a:rPr lang="en-US" sz="2400" b="1" dirty="0" smtClean="0"/>
                <a:t>XX</a:t>
              </a:r>
            </a:p>
            <a:p>
              <a:r>
                <a:rPr lang="en-US" sz="2400" b="1" dirty="0" smtClean="0"/>
                <a:t>XX</a:t>
              </a:r>
            </a:p>
            <a:p>
              <a:r>
                <a:rPr lang="en-US" sz="2400" b="1" dirty="0" smtClean="0"/>
                <a:t>XX</a:t>
              </a:r>
            </a:p>
            <a:p>
              <a:r>
                <a:rPr lang="en-US" sz="2400" b="1" dirty="0" smtClean="0"/>
                <a:t>XX</a:t>
              </a:r>
            </a:p>
            <a:p>
              <a:r>
                <a:rPr lang="en-US" sz="2400" b="1" dirty="0" smtClean="0"/>
                <a:t>XX</a:t>
              </a:r>
            </a:p>
            <a:p>
              <a:r>
                <a:rPr lang="en-US" sz="2400" b="1" dirty="0" smtClean="0"/>
                <a:t>XX</a:t>
              </a:r>
            </a:p>
            <a:p>
              <a:r>
                <a:rPr lang="en-US" sz="2400" b="1" dirty="0" smtClean="0"/>
                <a:t>XX</a:t>
              </a:r>
            </a:p>
            <a:p>
              <a:r>
                <a:rPr lang="en-US" sz="2400" b="1" dirty="0" smtClean="0"/>
                <a:t>XX</a:t>
              </a:r>
            </a:p>
          </p:txBody>
        </p:sp>
        <p:cxnSp>
          <p:nvCxnSpPr>
            <p:cNvPr id="18" name="Straight Connector 17"/>
            <p:cNvCxnSpPr/>
            <p:nvPr/>
          </p:nvCxnSpPr>
          <p:spPr>
            <a:xfrm>
              <a:off x="6208895" y="1850132"/>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6208895" y="2149375"/>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397871" y="2530375"/>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208895" y="2911375"/>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397871" y="3280201"/>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397871" y="3661201"/>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397871" y="3978175"/>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208895" y="4359175"/>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208895" y="4740175"/>
              <a:ext cx="0" cy="38100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208895" y="2530375"/>
              <a:ext cx="193330" cy="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6208895" y="2911375"/>
              <a:ext cx="176349" cy="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6213685" y="3292375"/>
              <a:ext cx="171559" cy="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6209331" y="4359175"/>
              <a:ext cx="188540" cy="0"/>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115056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t>
            </a:r>
            <a:r>
              <a:rPr lang="en-US" dirty="0" smtClean="0"/>
              <a:t>1 – Representativeness Heuristic</a:t>
            </a:r>
            <a:endParaRPr lang="en-US" dirty="0"/>
          </a:p>
        </p:txBody>
      </p:sp>
      <p:sp>
        <p:nvSpPr>
          <p:cNvPr id="3" name="Content Placeholder 2"/>
          <p:cNvSpPr>
            <a:spLocks noGrp="1"/>
          </p:cNvSpPr>
          <p:nvPr>
            <p:ph idx="1"/>
          </p:nvPr>
        </p:nvSpPr>
        <p:spPr/>
        <p:txBody>
          <a:bodyPr/>
          <a:lstStyle/>
          <a:p>
            <a:r>
              <a:rPr lang="en-US" b="1" dirty="0" smtClean="0"/>
              <a:t>Representativeness Heuristic</a:t>
            </a:r>
            <a:r>
              <a:rPr lang="en-US" dirty="0" smtClean="0"/>
              <a:t>: People often judge probabilities by the degree to which “A” is representative of “B,” or the degree to which “A” resembles “B.”</a:t>
            </a:r>
          </a:p>
          <a:p>
            <a:endParaRPr lang="en-US" dirty="0" smtClean="0"/>
          </a:p>
          <a:p>
            <a:pPr lvl="1"/>
            <a:r>
              <a:rPr lang="en-US" dirty="0" smtClean="0"/>
              <a:t>“A” could be a person, and “B” could be a group.</a:t>
            </a:r>
          </a:p>
          <a:p>
            <a:pPr lvl="2"/>
            <a:r>
              <a:rPr lang="en-US" dirty="0" smtClean="0"/>
              <a:t>Is that person likely to be a member of that group?</a:t>
            </a:r>
          </a:p>
          <a:p>
            <a:pPr lvl="2"/>
            <a:endParaRPr lang="en-US" dirty="0" smtClean="0"/>
          </a:p>
          <a:p>
            <a:pPr lvl="1"/>
            <a:r>
              <a:rPr lang="en-US" dirty="0" smtClean="0"/>
              <a:t>“A” could be an event or an effect, and “B” could be a process or a cause.</a:t>
            </a:r>
          </a:p>
          <a:p>
            <a:pPr lvl="2"/>
            <a:r>
              <a:rPr lang="en-US" dirty="0" smtClean="0"/>
              <a:t>How likely is it to get six straight heads (“A”) when flipping a coin (“B”)?</a:t>
            </a:r>
          </a:p>
          <a:p>
            <a:endParaRPr lang="en-US" dirty="0"/>
          </a:p>
          <a:p>
            <a:r>
              <a:rPr lang="en-US" dirty="0" smtClean="0"/>
              <a:t>Judgments of representativeness are often right, but suffer from common impairments, including:</a:t>
            </a:r>
          </a:p>
          <a:p>
            <a:pPr lvl="1"/>
            <a:r>
              <a:rPr lang="en-US" i="1" dirty="0"/>
              <a:t>the conjunctive fallacy</a:t>
            </a:r>
            <a:endParaRPr lang="en-US" dirty="0"/>
          </a:p>
          <a:p>
            <a:pPr lvl="1"/>
            <a:r>
              <a:rPr lang="en-US" b="1" i="1" u="sng" dirty="0" smtClean="0"/>
              <a:t>base-rate </a:t>
            </a:r>
            <a:r>
              <a:rPr lang="en-US" b="1" i="1" u="sng" dirty="0"/>
              <a:t>neglect</a:t>
            </a:r>
            <a:endParaRPr lang="en-US" b="1" u="sng" dirty="0"/>
          </a:p>
          <a:p>
            <a:pPr lvl="1"/>
            <a:r>
              <a:rPr lang="en-US" i="1" dirty="0" smtClean="0"/>
              <a:t>the law of small numbers</a:t>
            </a:r>
            <a:endParaRPr lang="en-US" dirty="0"/>
          </a:p>
          <a:p>
            <a:pPr lvl="1"/>
            <a:r>
              <a:rPr lang="en-US" b="1" i="1" u="sng" dirty="0" smtClean="0"/>
              <a:t>misperceptions of randomness</a:t>
            </a:r>
            <a:endParaRPr lang="en-US" b="1" u="sng" dirty="0" smtClean="0"/>
          </a:p>
          <a:p>
            <a:pPr lvl="1"/>
            <a:endParaRPr lang="en-US" dirty="0"/>
          </a:p>
          <a:p>
            <a:pPr marL="393700" lvl="1" indent="0">
              <a:buNone/>
            </a:pPr>
            <a:endParaRPr lang="en-US" dirty="0" smtClean="0"/>
          </a:p>
          <a:p>
            <a:pPr marL="393700" lvl="1" indent="0">
              <a:buNone/>
            </a:pPr>
            <a:endParaRPr lang="en-US" dirty="0"/>
          </a:p>
        </p:txBody>
      </p:sp>
      <p:sp>
        <p:nvSpPr>
          <p:cNvPr id="4" name="Text Placeholder 3"/>
          <p:cNvSpPr>
            <a:spLocks noGrp="1"/>
          </p:cNvSpPr>
          <p:nvPr>
            <p:ph type="body" sz="quarter" idx="10"/>
          </p:nvPr>
        </p:nvSpPr>
        <p:spPr/>
        <p:txBody>
          <a:bodyPr/>
          <a:lstStyle/>
          <a:p>
            <a:r>
              <a:rPr lang="en-US" dirty="0" smtClean="0"/>
              <a:t>Representativeness is strongly accessible, and serves as a foundation for mental models </a:t>
            </a:r>
            <a:endParaRPr lang="en-US" dirty="0"/>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5284216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u="sng" dirty="0" smtClean="0"/>
              <a:t>Base-rate Neglect</a:t>
            </a:r>
            <a:r>
              <a:rPr lang="en-US" dirty="0" smtClean="0"/>
              <a:t>:  When given specific information, base-rate data is often ignored.</a:t>
            </a:r>
          </a:p>
          <a:p>
            <a:pPr marL="0" indent="0">
              <a:buNone/>
            </a:pPr>
            <a:endParaRPr lang="en-US" sz="800" dirty="0" smtClean="0"/>
          </a:p>
          <a:p>
            <a:pPr lvl="1"/>
            <a:r>
              <a:rPr lang="en-US" dirty="0" smtClean="0"/>
              <a:t>In a 1973 study, </a:t>
            </a:r>
            <a:r>
              <a:rPr lang="en-US" dirty="0" err="1" smtClean="0"/>
              <a:t>Kahneman</a:t>
            </a:r>
            <a:r>
              <a:rPr lang="en-US" dirty="0" smtClean="0"/>
              <a:t> and </a:t>
            </a:r>
            <a:r>
              <a:rPr lang="en-US" dirty="0" err="1" smtClean="0"/>
              <a:t>Tversky</a:t>
            </a:r>
            <a:r>
              <a:rPr lang="en-US" dirty="0" smtClean="0"/>
              <a:t> asked a group of 69 students (the base-rate group) to estimate the percentage of students enrolled in nine fields of specialization .</a:t>
            </a:r>
          </a:p>
          <a:p>
            <a:endParaRPr lang="en-US" sz="800"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a:t>	</a:t>
            </a:r>
          </a:p>
        </p:txBody>
      </p:sp>
      <p:sp>
        <p:nvSpPr>
          <p:cNvPr id="2" name="Title 1"/>
          <p:cNvSpPr>
            <a:spLocks noGrp="1"/>
          </p:cNvSpPr>
          <p:nvPr>
            <p:ph type="title"/>
          </p:nvPr>
        </p:nvSpPr>
        <p:spPr/>
        <p:txBody>
          <a:bodyPr/>
          <a:lstStyle/>
          <a:p>
            <a:r>
              <a:rPr lang="en-US" dirty="0"/>
              <a:t>System 1 – Representativeness </a:t>
            </a:r>
            <a:r>
              <a:rPr lang="en-US" dirty="0" smtClean="0"/>
              <a:t>Heuristic Biases</a:t>
            </a:r>
            <a:endParaRPr lang="en-US" dirty="0"/>
          </a:p>
        </p:txBody>
      </p:sp>
      <p:sp>
        <p:nvSpPr>
          <p:cNvPr id="4" name="Text Placeholder 3"/>
          <p:cNvSpPr>
            <a:spLocks noGrp="1"/>
          </p:cNvSpPr>
          <p:nvPr>
            <p:ph type="body" sz="quarter" idx="10"/>
          </p:nvPr>
        </p:nvSpPr>
        <p:spPr/>
        <p:txBody>
          <a:bodyPr/>
          <a:lstStyle/>
          <a:p>
            <a:r>
              <a:rPr lang="en-US" dirty="0">
                <a:sym typeface="Wingdings"/>
              </a:rPr>
              <a:t>Base-rate generally refers to base class probabilities, unconditioned on </a:t>
            </a:r>
            <a:r>
              <a:rPr lang="en-US" dirty="0" err="1">
                <a:sym typeface="Wingdings"/>
              </a:rPr>
              <a:t>featural</a:t>
            </a:r>
            <a:r>
              <a:rPr lang="en-US" dirty="0">
                <a:sym typeface="Wingdings"/>
              </a:rPr>
              <a:t> evidence</a:t>
            </a:r>
            <a:endParaRPr lang="en-US" dirty="0"/>
          </a:p>
        </p:txBody>
      </p:sp>
      <p:sp>
        <p:nvSpPr>
          <p:cNvPr id="5" name="Text Placeholder 4"/>
          <p:cNvSpPr>
            <a:spLocks noGrp="1"/>
          </p:cNvSpPr>
          <p:nvPr>
            <p:ph type="body" sz="quarter" idx="11"/>
          </p:nvPr>
        </p:nvSpPr>
        <p:spPr/>
        <p:txBody>
          <a:bodyPr/>
          <a:lstStyle/>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156435020"/>
              </p:ext>
            </p:extLst>
          </p:nvPr>
        </p:nvGraphicFramePr>
        <p:xfrm>
          <a:off x="228601" y="4204439"/>
          <a:ext cx="7315199" cy="1967761"/>
        </p:xfrm>
        <a:graphic>
          <a:graphicData uri="http://schemas.openxmlformats.org/drawingml/2006/table">
            <a:tbl>
              <a:tblPr/>
              <a:tblGrid>
                <a:gridCol w="1067263"/>
                <a:gridCol w="990136"/>
                <a:gridCol w="1295400"/>
                <a:gridCol w="1219200"/>
                <a:gridCol w="1295400"/>
                <a:gridCol w="1447800"/>
              </a:tblGrid>
              <a:tr h="236116">
                <a:tc>
                  <a:txBody>
                    <a:bodyPr/>
                    <a:lstStyle/>
                    <a:p>
                      <a:pPr algn="l" fontAlgn="b"/>
                      <a:endParaRPr lang="en-US" sz="12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200" b="1" i="0" u="none" strike="noStrike" dirty="0">
                          <a:solidFill>
                            <a:srgbClr val="000000"/>
                          </a:solidFill>
                          <a:effectLst/>
                          <a:latin typeface="Calibri"/>
                        </a:rPr>
                        <a:t>Base-rate Group %</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Calibri"/>
                        </a:rPr>
                        <a:t>Base-rate Rank</a:t>
                      </a:r>
                    </a:p>
                  </a:txBody>
                  <a:tcPr marL="9525" marR="9525" marT="9525" marB="0" anchor="b">
                    <a:lnL>
                      <a:noFill/>
                    </a:lnL>
                    <a:lnR>
                      <a:noFill/>
                    </a:lnR>
                    <a:lnT>
                      <a:noFill/>
                    </a:lnT>
                    <a:lnB>
                      <a:noFill/>
                    </a:lnB>
                  </a:tcPr>
                </a:tc>
                <a:tc>
                  <a:txBody>
                    <a:bodyPr/>
                    <a:lstStyle/>
                    <a:p>
                      <a:pPr algn="ctr" fontAlgn="b"/>
                      <a:endParaRPr lang="en-US" sz="12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endParaRPr lang="en-US" sz="1200" b="1" i="0" u="none" strike="noStrike" dirty="0">
                        <a:solidFill>
                          <a:srgbClr val="000000"/>
                        </a:solidFill>
                        <a:effectLst/>
                        <a:latin typeface="Calibri"/>
                      </a:endParaRPr>
                    </a:p>
                  </a:txBody>
                  <a:tcPr marL="9525" marR="9525" marT="9525" marB="0" anchor="b">
                    <a:lnL>
                      <a:noFill/>
                    </a:lnL>
                    <a:lnR>
                      <a:noFill/>
                    </a:lnR>
                    <a:lnT>
                      <a:noFill/>
                    </a:lnT>
                    <a:lnB>
                      <a:noFill/>
                    </a:lnB>
                  </a:tcPr>
                </a:tc>
              </a:tr>
              <a:tr h="124452">
                <a:tc gridSpan="2">
                  <a:txBody>
                    <a:bodyPr/>
                    <a:lstStyle/>
                    <a:p>
                      <a:pPr algn="l" fontAlgn="b"/>
                      <a:r>
                        <a:rPr lang="en-US" sz="1200" b="0" i="0" u="none" strike="noStrike" dirty="0">
                          <a:solidFill>
                            <a:srgbClr val="000000"/>
                          </a:solidFill>
                          <a:effectLst/>
                          <a:latin typeface="Calibri"/>
                        </a:rPr>
                        <a:t>Humanities and Education</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a:solidFill>
                            <a:srgbClr val="000000"/>
                          </a:solidFill>
                          <a:effectLst/>
                          <a:latin typeface="Calibri"/>
                        </a:rPr>
                        <a:t>20</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1</a:t>
                      </a: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r>
              <a:tr h="124452">
                <a:tc gridSpan="2">
                  <a:txBody>
                    <a:bodyPr/>
                    <a:lstStyle/>
                    <a:p>
                      <a:pPr algn="l" fontAlgn="b"/>
                      <a:r>
                        <a:rPr lang="en-US" sz="1200" b="0" i="0" u="none" strike="noStrike" dirty="0">
                          <a:solidFill>
                            <a:srgbClr val="000000"/>
                          </a:solidFill>
                          <a:effectLst/>
                          <a:latin typeface="Calibri"/>
                        </a:rPr>
                        <a:t>Social Science and Social Work</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a:solidFill>
                            <a:srgbClr val="000000"/>
                          </a:solidFill>
                          <a:effectLst/>
                          <a:latin typeface="Calibri"/>
                        </a:rPr>
                        <a:t>17</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2</a:t>
                      </a: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r>
              <a:tr h="124452">
                <a:tc gridSpan="2">
                  <a:txBody>
                    <a:bodyPr/>
                    <a:lstStyle/>
                    <a:p>
                      <a:pPr algn="l" fontAlgn="b"/>
                      <a:r>
                        <a:rPr lang="en-US" sz="1200" b="0" i="0" u="none" strike="noStrike" dirty="0">
                          <a:solidFill>
                            <a:srgbClr val="000000"/>
                          </a:solidFill>
                          <a:effectLst/>
                          <a:latin typeface="Calibri"/>
                        </a:rPr>
                        <a:t>Business Administration</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dirty="0">
                          <a:solidFill>
                            <a:srgbClr val="000000"/>
                          </a:solidFill>
                          <a:effectLst/>
                          <a:latin typeface="Calibri"/>
                        </a:rPr>
                        <a:t>15</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3</a:t>
                      </a: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r>
              <a:tr h="124452">
                <a:tc gridSpan="2">
                  <a:txBody>
                    <a:bodyPr/>
                    <a:lstStyle/>
                    <a:p>
                      <a:pPr algn="l" fontAlgn="b"/>
                      <a:r>
                        <a:rPr lang="en-US" sz="1200" b="0" i="0" u="none" strike="noStrike" dirty="0">
                          <a:solidFill>
                            <a:srgbClr val="000000"/>
                          </a:solidFill>
                          <a:effectLst/>
                          <a:latin typeface="Calibri"/>
                        </a:rPr>
                        <a:t>Physical and Life Sciences</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dirty="0">
                          <a:solidFill>
                            <a:srgbClr val="000000"/>
                          </a:solidFill>
                          <a:effectLst/>
                          <a:latin typeface="Calibri"/>
                        </a:rPr>
                        <a:t>12</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4</a:t>
                      </a: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r>
              <a:tr h="124452">
                <a:tc>
                  <a:txBody>
                    <a:bodyPr/>
                    <a:lstStyle/>
                    <a:p>
                      <a:pPr algn="l" fontAlgn="b"/>
                      <a:r>
                        <a:rPr lang="en-US" sz="1200" b="0" i="0" u="none" strike="noStrike">
                          <a:solidFill>
                            <a:srgbClr val="000000"/>
                          </a:solidFill>
                          <a:effectLst/>
                          <a:latin typeface="Calibri"/>
                        </a:rPr>
                        <a:t>Law</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r>
                        <a:rPr lang="en-US" sz="1200" b="0" i="0" u="none" strike="noStrike">
                          <a:solidFill>
                            <a:srgbClr val="000000"/>
                          </a:solidFill>
                          <a:effectLst/>
                          <a:latin typeface="Calibri"/>
                        </a:rPr>
                        <a:t>9</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5</a:t>
                      </a: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r>
              <a:tr h="124452">
                <a:tc gridSpan="2">
                  <a:txBody>
                    <a:bodyPr/>
                    <a:lstStyle/>
                    <a:p>
                      <a:pPr algn="l" fontAlgn="b"/>
                      <a:r>
                        <a:rPr lang="en-US" sz="1200" b="0" i="0" u="none" strike="noStrike">
                          <a:solidFill>
                            <a:srgbClr val="000000"/>
                          </a:solidFill>
                          <a:effectLst/>
                          <a:latin typeface="Calibri"/>
                        </a:rPr>
                        <a:t>Engineering</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a:solidFill>
                            <a:srgbClr val="000000"/>
                          </a:solidFill>
                          <a:effectLst/>
                          <a:latin typeface="Calibri"/>
                        </a:rPr>
                        <a:t>9</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6</a:t>
                      </a: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r>
              <a:tr h="124452">
                <a:tc>
                  <a:txBody>
                    <a:bodyPr/>
                    <a:lstStyle/>
                    <a:p>
                      <a:pPr algn="l" fontAlgn="b"/>
                      <a:r>
                        <a:rPr lang="en-US" sz="1200" b="0" i="0" u="none" strike="noStrike" dirty="0">
                          <a:solidFill>
                            <a:srgbClr val="000000"/>
                          </a:solidFill>
                          <a:effectLst/>
                          <a:latin typeface="Calibri"/>
                        </a:rPr>
                        <a:t>Medicine</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8</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7</a:t>
                      </a: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r>
              <a:tr h="124452">
                <a:tc gridSpan="2">
                  <a:txBody>
                    <a:bodyPr/>
                    <a:lstStyle/>
                    <a:p>
                      <a:pPr algn="l" fontAlgn="b"/>
                      <a:r>
                        <a:rPr lang="en-US" sz="1200" b="0" i="0" u="none" strike="noStrike" dirty="0">
                          <a:solidFill>
                            <a:srgbClr val="000000"/>
                          </a:solidFill>
                          <a:effectLst/>
                          <a:latin typeface="Calibri"/>
                        </a:rPr>
                        <a:t>Computer Science</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dirty="0">
                          <a:solidFill>
                            <a:srgbClr val="000000"/>
                          </a:solidFill>
                          <a:effectLst/>
                          <a:latin typeface="Calibri"/>
                        </a:rPr>
                        <a:t>7</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8</a:t>
                      </a: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r>
              <a:tr h="124452">
                <a:tc gridSpan="2">
                  <a:txBody>
                    <a:bodyPr/>
                    <a:lstStyle/>
                    <a:p>
                      <a:pPr algn="l" fontAlgn="b"/>
                      <a:r>
                        <a:rPr lang="en-US" sz="1200" b="0" i="0" u="none" strike="noStrike">
                          <a:solidFill>
                            <a:srgbClr val="000000"/>
                          </a:solidFill>
                          <a:effectLst/>
                          <a:latin typeface="Calibri"/>
                        </a:rPr>
                        <a:t>Library Science</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a:solidFill>
                            <a:srgbClr val="000000"/>
                          </a:solidFill>
                          <a:effectLst/>
                          <a:latin typeface="Calibri"/>
                        </a:rPr>
                        <a:t>3</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9</a:t>
                      </a: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r>
            </a:tbl>
          </a:graphicData>
        </a:graphic>
      </p:graphicFrame>
    </p:spTree>
    <p:extLst>
      <p:ext uri="{BB962C8B-B14F-4D97-AF65-F5344CB8AC3E}">
        <p14:creationId xmlns:p14="http://schemas.microsoft.com/office/powerpoint/2010/main" val="29670063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u="sng" dirty="0" smtClean="0"/>
              <a:t>Base-rate Neglect</a:t>
            </a:r>
            <a:r>
              <a:rPr lang="en-US" dirty="0" smtClean="0"/>
              <a:t>:  When given specific information, base-rate data is often ignored.</a:t>
            </a:r>
          </a:p>
          <a:p>
            <a:pPr marL="0" indent="0">
              <a:buNone/>
            </a:pPr>
            <a:endParaRPr lang="en-US" sz="800" dirty="0" smtClean="0"/>
          </a:p>
          <a:p>
            <a:pPr lvl="1"/>
            <a:r>
              <a:rPr lang="en-US" dirty="0" smtClean="0"/>
              <a:t>In a 1973 study, </a:t>
            </a:r>
            <a:r>
              <a:rPr lang="en-US" dirty="0" err="1" smtClean="0"/>
              <a:t>Kahneman</a:t>
            </a:r>
            <a:r>
              <a:rPr lang="en-US" dirty="0" smtClean="0"/>
              <a:t> and </a:t>
            </a:r>
            <a:r>
              <a:rPr lang="en-US" dirty="0" err="1" smtClean="0"/>
              <a:t>Tversky</a:t>
            </a:r>
            <a:r>
              <a:rPr lang="en-US" dirty="0" smtClean="0"/>
              <a:t> asked a group of 69 students (the base-rate group) to estimate the percentage of students enrolled in nine fields of specialization.</a:t>
            </a:r>
          </a:p>
          <a:p>
            <a:endParaRPr lang="en-US" sz="800" dirty="0"/>
          </a:p>
          <a:p>
            <a:pPr lvl="1"/>
            <a:r>
              <a:rPr lang="en-US" dirty="0" smtClean="0"/>
              <a:t>They asked a second group of 65 students (the similarity group) to read the following description of “Tom W” and rank how similar he is to the typical grad student in the nine fields:</a:t>
            </a:r>
          </a:p>
          <a:p>
            <a:pPr marL="914400" lvl="2" indent="0">
              <a:buNone/>
            </a:pPr>
            <a:endParaRPr lang="en-US" sz="800" dirty="0" smtClean="0">
              <a:latin typeface="Calibri" panose="020F0502020204030204" pitchFamily="34" charset="0"/>
              <a:cs typeface="Times New Roman" panose="02020603050405020304" pitchFamily="18" charset="0"/>
            </a:endParaRPr>
          </a:p>
          <a:p>
            <a:pPr marL="1371600" lvl="3" indent="0">
              <a:buNone/>
            </a:pPr>
            <a:r>
              <a:rPr lang="en-US" sz="1100" dirty="0" smtClean="0">
                <a:latin typeface="Calibri" panose="020F0502020204030204" pitchFamily="34" charset="0"/>
                <a:cs typeface="Times New Roman" panose="02020603050405020304" pitchFamily="18" charset="0"/>
              </a:rPr>
              <a:t>Tom W. is of high intelligence, although lacking in true creativity.  He has a need for order and clarity, and for neat and tidy systems in which every detail finds its appropriate place.  His writing is rather dull and mechanical, occasionally enlivened by somewhat corny puns and by flashes of imagination of the sci-fi type.  He has a strong drive for competence.  He seems to have little feel  and little sympathy for other people and does not enjoy interacting with others.  Self-centered, he nonetheless has a deep moral sense.</a:t>
            </a:r>
          </a:p>
          <a:p>
            <a:pPr marL="234950" indent="-285750"/>
            <a:endParaRPr lang="en-US" sz="800"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a:t>	</a:t>
            </a:r>
          </a:p>
        </p:txBody>
      </p:sp>
      <p:sp>
        <p:nvSpPr>
          <p:cNvPr id="2" name="Title 1"/>
          <p:cNvSpPr>
            <a:spLocks noGrp="1"/>
          </p:cNvSpPr>
          <p:nvPr>
            <p:ph type="title"/>
          </p:nvPr>
        </p:nvSpPr>
        <p:spPr/>
        <p:txBody>
          <a:bodyPr/>
          <a:lstStyle/>
          <a:p>
            <a:r>
              <a:rPr lang="en-US" dirty="0"/>
              <a:t>System 1 – Representativeness </a:t>
            </a:r>
            <a:r>
              <a:rPr lang="en-US" dirty="0" smtClean="0"/>
              <a:t>Heuristic Biases</a:t>
            </a:r>
            <a:endParaRPr lang="en-US" dirty="0"/>
          </a:p>
        </p:txBody>
      </p:sp>
      <p:sp>
        <p:nvSpPr>
          <p:cNvPr id="4" name="Text Placeholder 3"/>
          <p:cNvSpPr>
            <a:spLocks noGrp="1"/>
          </p:cNvSpPr>
          <p:nvPr>
            <p:ph type="body" sz="quarter" idx="10"/>
          </p:nvPr>
        </p:nvSpPr>
        <p:spPr/>
        <p:txBody>
          <a:bodyPr/>
          <a:lstStyle/>
          <a:p>
            <a:r>
              <a:rPr lang="en-US" dirty="0">
                <a:sym typeface="Wingdings"/>
              </a:rPr>
              <a:t>Base-rate generally refers to base class probabilities, unconditioned on </a:t>
            </a:r>
            <a:r>
              <a:rPr lang="en-US" dirty="0" err="1">
                <a:sym typeface="Wingdings"/>
              </a:rPr>
              <a:t>featural</a:t>
            </a:r>
            <a:r>
              <a:rPr lang="en-US" dirty="0">
                <a:sym typeface="Wingdings"/>
              </a:rPr>
              <a:t> evidence</a:t>
            </a:r>
            <a:endParaRPr lang="en-US" dirty="0"/>
          </a:p>
        </p:txBody>
      </p:sp>
      <p:sp>
        <p:nvSpPr>
          <p:cNvPr id="5" name="Text Placeholder 4"/>
          <p:cNvSpPr>
            <a:spLocks noGrp="1"/>
          </p:cNvSpPr>
          <p:nvPr>
            <p:ph type="body" sz="quarter" idx="11"/>
          </p:nvPr>
        </p:nvSpPr>
        <p:spPr/>
        <p:txBody>
          <a:bodyPr/>
          <a:lstStyle/>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52794559"/>
              </p:ext>
            </p:extLst>
          </p:nvPr>
        </p:nvGraphicFramePr>
        <p:xfrm>
          <a:off x="228601" y="4204439"/>
          <a:ext cx="7315199" cy="1967761"/>
        </p:xfrm>
        <a:graphic>
          <a:graphicData uri="http://schemas.openxmlformats.org/drawingml/2006/table">
            <a:tbl>
              <a:tblPr/>
              <a:tblGrid>
                <a:gridCol w="1067263"/>
                <a:gridCol w="990136"/>
                <a:gridCol w="1295400"/>
                <a:gridCol w="1219200"/>
                <a:gridCol w="1295400"/>
                <a:gridCol w="1447800"/>
              </a:tblGrid>
              <a:tr h="236116">
                <a:tc>
                  <a:txBody>
                    <a:bodyPr/>
                    <a:lstStyle/>
                    <a:p>
                      <a:pPr algn="l" fontAlgn="b"/>
                      <a:endParaRPr lang="en-US" sz="12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200" b="1" i="0" u="none" strike="noStrike" dirty="0">
                          <a:solidFill>
                            <a:srgbClr val="000000"/>
                          </a:solidFill>
                          <a:effectLst/>
                          <a:latin typeface="Calibri"/>
                        </a:rPr>
                        <a:t>Base-rate Group %</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Calibri"/>
                        </a:rPr>
                        <a:t>Base-rate Rank</a:t>
                      </a:r>
                    </a:p>
                  </a:txBody>
                  <a:tcPr marL="9525" marR="9525" marT="9525" marB="0" anchor="b">
                    <a:lnL>
                      <a:noFill/>
                    </a:lnL>
                    <a:lnR>
                      <a:noFill/>
                    </a:lnR>
                    <a:lnT>
                      <a:noFill/>
                    </a:lnT>
                    <a:lnB>
                      <a:noFill/>
                    </a:lnB>
                  </a:tcPr>
                </a:tc>
                <a:tc>
                  <a:txBody>
                    <a:bodyPr/>
                    <a:lstStyle/>
                    <a:p>
                      <a:pPr algn="ctr" fontAlgn="b"/>
                      <a:r>
                        <a:rPr lang="en-US" sz="1200" b="1" i="0" u="none" strike="noStrike" dirty="0" smtClean="0">
                          <a:solidFill>
                            <a:srgbClr val="000000"/>
                          </a:solidFill>
                          <a:effectLst/>
                          <a:latin typeface="Calibri"/>
                        </a:rPr>
                        <a:t>Similarity Rank</a:t>
                      </a:r>
                      <a:endParaRPr lang="en-US" sz="12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endParaRPr lang="en-US" sz="1200" b="1" i="0" u="none" strike="noStrike" dirty="0">
                        <a:solidFill>
                          <a:srgbClr val="000000"/>
                        </a:solidFill>
                        <a:effectLst/>
                        <a:latin typeface="Calibri"/>
                      </a:endParaRPr>
                    </a:p>
                  </a:txBody>
                  <a:tcPr marL="9525" marR="9525" marT="9525" marB="0" anchor="b">
                    <a:lnL>
                      <a:noFill/>
                    </a:lnL>
                    <a:lnR>
                      <a:noFill/>
                    </a:lnR>
                    <a:lnT>
                      <a:noFill/>
                    </a:lnT>
                    <a:lnB>
                      <a:noFill/>
                    </a:lnB>
                  </a:tcPr>
                </a:tc>
              </a:tr>
              <a:tr h="124452">
                <a:tc gridSpan="2">
                  <a:txBody>
                    <a:bodyPr/>
                    <a:lstStyle/>
                    <a:p>
                      <a:pPr algn="l" fontAlgn="b"/>
                      <a:r>
                        <a:rPr lang="en-US" sz="1200" b="0" i="0" u="none" strike="noStrike" dirty="0">
                          <a:solidFill>
                            <a:srgbClr val="000000"/>
                          </a:solidFill>
                          <a:effectLst/>
                          <a:latin typeface="Calibri"/>
                        </a:rPr>
                        <a:t>Humanities and Education</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a:solidFill>
                            <a:srgbClr val="000000"/>
                          </a:solidFill>
                          <a:effectLst/>
                          <a:latin typeface="Calibri"/>
                        </a:rPr>
                        <a:t>20</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1</a:t>
                      </a:r>
                    </a:p>
                  </a:txBody>
                  <a:tcPr marL="9525" marR="9525" marT="9525" marB="0" anchor="ctr">
                    <a:lnL>
                      <a:noFill/>
                    </a:lnL>
                    <a:lnR>
                      <a:noFill/>
                    </a:lnR>
                    <a:lnT>
                      <a:noFill/>
                    </a:lnT>
                    <a:lnB>
                      <a:noFill/>
                    </a:lnB>
                  </a:tcPr>
                </a:tc>
                <a:tc>
                  <a:txBody>
                    <a:bodyPr/>
                    <a:lstStyle/>
                    <a:p>
                      <a:pPr algn="ctr" fontAlgn="ctr"/>
                      <a:r>
                        <a:rPr lang="en-US" sz="1200" b="0" i="0" u="none" strike="noStrike" smtClean="0">
                          <a:solidFill>
                            <a:srgbClr val="000000"/>
                          </a:solidFill>
                          <a:effectLst/>
                          <a:latin typeface="Calibri"/>
                        </a:rPr>
                        <a:t>7.2</a:t>
                      </a: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r>
              <a:tr h="124452">
                <a:tc gridSpan="2">
                  <a:txBody>
                    <a:bodyPr/>
                    <a:lstStyle/>
                    <a:p>
                      <a:pPr algn="l" fontAlgn="b"/>
                      <a:r>
                        <a:rPr lang="en-US" sz="1200" b="0" i="0" u="none" strike="noStrike" dirty="0">
                          <a:solidFill>
                            <a:srgbClr val="000000"/>
                          </a:solidFill>
                          <a:effectLst/>
                          <a:latin typeface="Calibri"/>
                        </a:rPr>
                        <a:t>Social Science and Social Work</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a:solidFill>
                            <a:srgbClr val="000000"/>
                          </a:solidFill>
                          <a:effectLst/>
                          <a:latin typeface="Calibri"/>
                        </a:rPr>
                        <a:t>17</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2</a:t>
                      </a:r>
                    </a:p>
                  </a:txBody>
                  <a:tcPr marL="9525" marR="9525" marT="9525" marB="0" anchor="ctr">
                    <a:lnL>
                      <a:noFill/>
                    </a:lnL>
                    <a:lnR>
                      <a:noFill/>
                    </a:lnR>
                    <a:lnT>
                      <a:noFill/>
                    </a:lnT>
                    <a:lnB>
                      <a:noFill/>
                    </a:lnB>
                  </a:tcPr>
                </a:tc>
                <a:tc>
                  <a:txBody>
                    <a:bodyPr/>
                    <a:lstStyle/>
                    <a:p>
                      <a:pPr algn="ctr" fontAlgn="ctr"/>
                      <a:r>
                        <a:rPr lang="en-US" sz="1200" b="0" i="0" u="none" strike="noStrike" smtClean="0">
                          <a:solidFill>
                            <a:srgbClr val="000000"/>
                          </a:solidFill>
                          <a:effectLst/>
                          <a:latin typeface="Calibri"/>
                        </a:rPr>
                        <a:t>8.2</a:t>
                      </a: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r>
              <a:tr h="124452">
                <a:tc gridSpan="2">
                  <a:txBody>
                    <a:bodyPr/>
                    <a:lstStyle/>
                    <a:p>
                      <a:pPr algn="l" fontAlgn="b"/>
                      <a:r>
                        <a:rPr lang="en-US" sz="1200" b="0" i="0" u="none" strike="noStrike" dirty="0">
                          <a:solidFill>
                            <a:srgbClr val="000000"/>
                          </a:solidFill>
                          <a:effectLst/>
                          <a:latin typeface="Calibri"/>
                        </a:rPr>
                        <a:t>Business Administration</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dirty="0">
                          <a:solidFill>
                            <a:srgbClr val="000000"/>
                          </a:solidFill>
                          <a:effectLst/>
                          <a:latin typeface="Calibri"/>
                        </a:rPr>
                        <a:t>15</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3</a:t>
                      </a:r>
                    </a:p>
                  </a:txBody>
                  <a:tcPr marL="9525" marR="9525" marT="9525" marB="0" anchor="ctr">
                    <a:lnL>
                      <a:noFill/>
                    </a:lnL>
                    <a:lnR>
                      <a:noFill/>
                    </a:lnR>
                    <a:lnT>
                      <a:noFill/>
                    </a:lnT>
                    <a:lnB>
                      <a:noFill/>
                    </a:lnB>
                  </a:tcPr>
                </a:tc>
                <a:tc>
                  <a:txBody>
                    <a:bodyPr/>
                    <a:lstStyle/>
                    <a:p>
                      <a:pPr algn="ctr" fontAlgn="ctr"/>
                      <a:r>
                        <a:rPr lang="en-US" sz="1200" b="0" i="0" u="none" strike="noStrike" smtClean="0">
                          <a:solidFill>
                            <a:srgbClr val="000000"/>
                          </a:solidFill>
                          <a:effectLst/>
                          <a:latin typeface="Calibri"/>
                        </a:rPr>
                        <a:t>3.9</a:t>
                      </a: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r>
              <a:tr h="124452">
                <a:tc gridSpan="2">
                  <a:txBody>
                    <a:bodyPr/>
                    <a:lstStyle/>
                    <a:p>
                      <a:pPr algn="l" fontAlgn="b"/>
                      <a:r>
                        <a:rPr lang="en-US" sz="1200" b="0" i="0" u="none" strike="noStrike" dirty="0">
                          <a:solidFill>
                            <a:srgbClr val="000000"/>
                          </a:solidFill>
                          <a:effectLst/>
                          <a:latin typeface="Calibri"/>
                        </a:rPr>
                        <a:t>Physical and Life Sciences</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dirty="0">
                          <a:solidFill>
                            <a:srgbClr val="000000"/>
                          </a:solidFill>
                          <a:effectLst/>
                          <a:latin typeface="Calibri"/>
                        </a:rPr>
                        <a:t>12</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4</a:t>
                      </a:r>
                    </a:p>
                  </a:txBody>
                  <a:tcPr marL="9525" marR="9525" marT="9525" marB="0" anchor="ctr">
                    <a:lnL>
                      <a:noFill/>
                    </a:lnL>
                    <a:lnR>
                      <a:noFill/>
                    </a:lnR>
                    <a:lnT>
                      <a:noFill/>
                    </a:lnT>
                    <a:lnB>
                      <a:noFill/>
                    </a:lnB>
                  </a:tcPr>
                </a:tc>
                <a:tc>
                  <a:txBody>
                    <a:bodyPr/>
                    <a:lstStyle/>
                    <a:p>
                      <a:pPr algn="ctr" fontAlgn="ctr"/>
                      <a:r>
                        <a:rPr lang="en-US" sz="1200" b="0" i="0" u="none" strike="noStrike" smtClean="0">
                          <a:solidFill>
                            <a:srgbClr val="000000"/>
                          </a:solidFill>
                          <a:effectLst/>
                          <a:latin typeface="Calibri"/>
                        </a:rPr>
                        <a:t>4.5</a:t>
                      </a: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r>
              <a:tr h="124452">
                <a:tc>
                  <a:txBody>
                    <a:bodyPr/>
                    <a:lstStyle/>
                    <a:p>
                      <a:pPr algn="l" fontAlgn="b"/>
                      <a:r>
                        <a:rPr lang="en-US" sz="1200" b="0" i="0" u="none" strike="noStrike">
                          <a:solidFill>
                            <a:srgbClr val="000000"/>
                          </a:solidFill>
                          <a:effectLst/>
                          <a:latin typeface="Calibri"/>
                        </a:rPr>
                        <a:t>Law</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r>
                        <a:rPr lang="en-US" sz="1200" b="0" i="0" u="none" strike="noStrike">
                          <a:solidFill>
                            <a:srgbClr val="000000"/>
                          </a:solidFill>
                          <a:effectLst/>
                          <a:latin typeface="Calibri"/>
                        </a:rPr>
                        <a:t>9</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5</a:t>
                      </a:r>
                    </a:p>
                  </a:txBody>
                  <a:tcPr marL="9525" marR="9525" marT="9525" marB="0" anchor="ctr">
                    <a:lnL>
                      <a:noFill/>
                    </a:lnL>
                    <a:lnR>
                      <a:noFill/>
                    </a:lnR>
                    <a:lnT>
                      <a:noFill/>
                    </a:lnT>
                    <a:lnB>
                      <a:noFill/>
                    </a:lnB>
                  </a:tcPr>
                </a:tc>
                <a:tc>
                  <a:txBody>
                    <a:bodyPr/>
                    <a:lstStyle/>
                    <a:p>
                      <a:pPr algn="ctr" fontAlgn="ctr"/>
                      <a:r>
                        <a:rPr lang="en-US" sz="1200" b="0" i="0" u="none" strike="noStrike" smtClean="0">
                          <a:solidFill>
                            <a:srgbClr val="000000"/>
                          </a:solidFill>
                          <a:effectLst/>
                          <a:latin typeface="Calibri"/>
                        </a:rPr>
                        <a:t>5.9</a:t>
                      </a: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r>
              <a:tr h="124452">
                <a:tc gridSpan="2">
                  <a:txBody>
                    <a:bodyPr/>
                    <a:lstStyle/>
                    <a:p>
                      <a:pPr algn="l" fontAlgn="b"/>
                      <a:r>
                        <a:rPr lang="en-US" sz="1200" b="0" i="0" u="none" strike="noStrike">
                          <a:solidFill>
                            <a:srgbClr val="000000"/>
                          </a:solidFill>
                          <a:effectLst/>
                          <a:latin typeface="Calibri"/>
                        </a:rPr>
                        <a:t>Engineering</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a:solidFill>
                            <a:srgbClr val="000000"/>
                          </a:solidFill>
                          <a:effectLst/>
                          <a:latin typeface="Calibri"/>
                        </a:rPr>
                        <a:t>9</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6</a:t>
                      </a:r>
                    </a:p>
                  </a:txBody>
                  <a:tcPr marL="9525" marR="9525" marT="9525" marB="0" anchor="ctr">
                    <a:lnL>
                      <a:noFill/>
                    </a:lnL>
                    <a:lnR>
                      <a:noFill/>
                    </a:lnR>
                    <a:lnT>
                      <a:noFill/>
                    </a:lnT>
                    <a:lnB>
                      <a:noFill/>
                    </a:lnB>
                  </a:tcPr>
                </a:tc>
                <a:tc>
                  <a:txBody>
                    <a:bodyPr/>
                    <a:lstStyle/>
                    <a:p>
                      <a:pPr algn="ctr" fontAlgn="ctr"/>
                      <a:r>
                        <a:rPr lang="en-US" sz="1200" b="0" i="0" u="none" strike="noStrike" smtClean="0">
                          <a:solidFill>
                            <a:srgbClr val="000000"/>
                          </a:solidFill>
                          <a:effectLst/>
                          <a:latin typeface="Calibri"/>
                        </a:rPr>
                        <a:t>2.9</a:t>
                      </a: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r>
              <a:tr h="124452">
                <a:tc>
                  <a:txBody>
                    <a:bodyPr/>
                    <a:lstStyle/>
                    <a:p>
                      <a:pPr algn="l" fontAlgn="b"/>
                      <a:r>
                        <a:rPr lang="en-US" sz="1200" b="0" i="0" u="none" strike="noStrike" dirty="0">
                          <a:solidFill>
                            <a:srgbClr val="000000"/>
                          </a:solidFill>
                          <a:effectLst/>
                          <a:latin typeface="Calibri"/>
                        </a:rPr>
                        <a:t>Medicine</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8</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7</a:t>
                      </a:r>
                    </a:p>
                  </a:txBody>
                  <a:tcPr marL="9525" marR="9525" marT="9525" marB="0" anchor="ctr">
                    <a:lnL>
                      <a:noFill/>
                    </a:lnL>
                    <a:lnR>
                      <a:noFill/>
                    </a:lnR>
                    <a:lnT>
                      <a:noFill/>
                    </a:lnT>
                    <a:lnB>
                      <a:noFill/>
                    </a:lnB>
                  </a:tcPr>
                </a:tc>
                <a:tc>
                  <a:txBody>
                    <a:bodyPr/>
                    <a:lstStyle/>
                    <a:p>
                      <a:pPr algn="ctr" fontAlgn="ctr"/>
                      <a:r>
                        <a:rPr lang="en-US" sz="1200" b="0" i="0" u="none" strike="noStrike" smtClean="0">
                          <a:solidFill>
                            <a:srgbClr val="000000"/>
                          </a:solidFill>
                          <a:effectLst/>
                          <a:latin typeface="Calibri"/>
                        </a:rPr>
                        <a:t>5.9</a:t>
                      </a: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r>
              <a:tr h="124452">
                <a:tc gridSpan="2">
                  <a:txBody>
                    <a:bodyPr/>
                    <a:lstStyle/>
                    <a:p>
                      <a:pPr algn="l" fontAlgn="b"/>
                      <a:r>
                        <a:rPr lang="en-US" sz="1200" b="0" i="0" u="none" strike="noStrike" dirty="0">
                          <a:solidFill>
                            <a:srgbClr val="000000"/>
                          </a:solidFill>
                          <a:effectLst/>
                          <a:latin typeface="Calibri"/>
                        </a:rPr>
                        <a:t>Computer Science</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dirty="0">
                          <a:solidFill>
                            <a:srgbClr val="000000"/>
                          </a:solidFill>
                          <a:effectLst/>
                          <a:latin typeface="Calibri"/>
                        </a:rPr>
                        <a:t>7</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8</a:t>
                      </a:r>
                    </a:p>
                  </a:txBody>
                  <a:tcPr marL="9525" marR="9525" marT="9525" marB="0" anchor="ctr">
                    <a:lnL>
                      <a:noFill/>
                    </a:lnL>
                    <a:lnR>
                      <a:noFill/>
                    </a:lnR>
                    <a:lnT>
                      <a:noFill/>
                    </a:lnT>
                    <a:lnB>
                      <a:noFill/>
                    </a:lnB>
                  </a:tcPr>
                </a:tc>
                <a:tc>
                  <a:txBody>
                    <a:bodyPr/>
                    <a:lstStyle/>
                    <a:p>
                      <a:pPr algn="ctr" fontAlgn="ctr"/>
                      <a:r>
                        <a:rPr lang="en-US" sz="1200" b="0" i="0" u="none" strike="noStrike" smtClean="0">
                          <a:solidFill>
                            <a:srgbClr val="000000"/>
                          </a:solidFill>
                          <a:effectLst/>
                          <a:latin typeface="Calibri"/>
                        </a:rPr>
                        <a:t>2.1</a:t>
                      </a: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r>
              <a:tr h="124452">
                <a:tc gridSpan="2">
                  <a:txBody>
                    <a:bodyPr/>
                    <a:lstStyle/>
                    <a:p>
                      <a:pPr algn="l" fontAlgn="b"/>
                      <a:r>
                        <a:rPr lang="en-US" sz="1200" b="0" i="0" u="none" strike="noStrike">
                          <a:solidFill>
                            <a:srgbClr val="000000"/>
                          </a:solidFill>
                          <a:effectLst/>
                          <a:latin typeface="Calibri"/>
                        </a:rPr>
                        <a:t>Library Science</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a:solidFill>
                            <a:srgbClr val="000000"/>
                          </a:solidFill>
                          <a:effectLst/>
                          <a:latin typeface="Calibri"/>
                        </a:rPr>
                        <a:t>3</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9</a:t>
                      </a:r>
                    </a:p>
                  </a:txBody>
                  <a:tcPr marL="9525" marR="9525" marT="9525" marB="0" anchor="ctr">
                    <a:lnL>
                      <a:noFill/>
                    </a:lnL>
                    <a:lnR>
                      <a:noFill/>
                    </a:lnR>
                    <a:lnT>
                      <a:noFill/>
                    </a:lnT>
                    <a:lnB>
                      <a:noFill/>
                    </a:lnB>
                  </a:tcPr>
                </a:tc>
                <a:tc>
                  <a:txBody>
                    <a:bodyPr/>
                    <a:lstStyle/>
                    <a:p>
                      <a:pPr algn="ctr" fontAlgn="ctr"/>
                      <a:r>
                        <a:rPr lang="en-US" sz="1200" b="0" i="0" u="none" strike="noStrike" dirty="0" smtClean="0">
                          <a:solidFill>
                            <a:srgbClr val="000000"/>
                          </a:solidFill>
                          <a:effectLst/>
                          <a:latin typeface="Calibri"/>
                        </a:rPr>
                        <a:t>4.2</a:t>
                      </a: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a:endParaRPr>
                    </a:p>
                  </a:txBody>
                  <a:tcPr marL="9525" marR="9525" marT="9525" marB="0" anchor="ctr">
                    <a:lnL>
                      <a:noFill/>
                    </a:lnL>
                    <a:lnR>
                      <a:noFill/>
                    </a:lnR>
                    <a:lnT>
                      <a:noFill/>
                    </a:lnT>
                    <a:lnB>
                      <a:noFill/>
                    </a:lnB>
                  </a:tcPr>
                </a:tc>
              </a:tr>
            </a:tbl>
          </a:graphicData>
        </a:graphic>
      </p:graphicFrame>
      <p:pic>
        <p:nvPicPr>
          <p:cNvPr id="40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157" y="2743200"/>
            <a:ext cx="778960" cy="857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5405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u="sng" dirty="0" smtClean="0"/>
              <a:t>Base-rate Neglect</a:t>
            </a:r>
            <a:r>
              <a:rPr lang="en-US" dirty="0" smtClean="0"/>
              <a:t>:  When given specific information, base-rate data is often ignored.</a:t>
            </a:r>
          </a:p>
          <a:p>
            <a:pPr marL="0" indent="0">
              <a:buNone/>
            </a:pPr>
            <a:endParaRPr lang="en-US" sz="800" dirty="0" smtClean="0"/>
          </a:p>
          <a:p>
            <a:pPr lvl="1"/>
            <a:r>
              <a:rPr lang="en-US" dirty="0" smtClean="0"/>
              <a:t>In a 1973 study, </a:t>
            </a:r>
            <a:r>
              <a:rPr lang="en-US" dirty="0" err="1" smtClean="0"/>
              <a:t>Kahneman</a:t>
            </a:r>
            <a:r>
              <a:rPr lang="en-US" dirty="0" smtClean="0"/>
              <a:t> and </a:t>
            </a:r>
            <a:r>
              <a:rPr lang="en-US" dirty="0" err="1" smtClean="0"/>
              <a:t>Tversky</a:t>
            </a:r>
            <a:r>
              <a:rPr lang="en-US" dirty="0" smtClean="0"/>
              <a:t> asked a group of 69 students (the base-rate group) to estimate the percentage of students enrolled in nine fields of specialization.</a:t>
            </a:r>
          </a:p>
          <a:p>
            <a:endParaRPr lang="en-US" sz="800" dirty="0"/>
          </a:p>
          <a:p>
            <a:pPr lvl="1"/>
            <a:r>
              <a:rPr lang="en-US" dirty="0" smtClean="0"/>
              <a:t>They asked a second group of 65 students (the similarity group) to read the following description of “Tom W” and rank how similar he is to the typical grad student in the nine fields:</a:t>
            </a:r>
          </a:p>
          <a:p>
            <a:pPr marL="914400" lvl="2" indent="0">
              <a:buNone/>
            </a:pPr>
            <a:endParaRPr lang="en-US" sz="800" dirty="0" smtClean="0">
              <a:latin typeface="Calibri" panose="020F0502020204030204" pitchFamily="34" charset="0"/>
              <a:cs typeface="Times New Roman" panose="02020603050405020304" pitchFamily="18" charset="0"/>
            </a:endParaRPr>
          </a:p>
          <a:p>
            <a:pPr marL="1371600" lvl="3" indent="0">
              <a:buNone/>
            </a:pPr>
            <a:r>
              <a:rPr lang="en-US" sz="1100" dirty="0" smtClean="0">
                <a:latin typeface="Calibri" panose="020F0502020204030204" pitchFamily="34" charset="0"/>
                <a:cs typeface="Times New Roman" panose="02020603050405020304" pitchFamily="18" charset="0"/>
              </a:rPr>
              <a:t>Tom W. is of high intelligence, although lacking in true creativity.  He has a need for order and clarity, and for neat and tidy systems in which every detail finds its appropriate place.  His writing is rather dull and mechanical, occasionally enlivened by somewhat corny puns and by flashes of imagination of the sci-fi type.  He has a strong drive for competence.  He seems to have little feel  and little sympathy for other people and does not enjoy interacting with others.  Self-centered, he nonetheless has a deep moral sense.</a:t>
            </a:r>
          </a:p>
          <a:p>
            <a:pPr marL="234950" indent="-285750"/>
            <a:endParaRPr lang="en-US" sz="800" dirty="0" smtClean="0"/>
          </a:p>
          <a:p>
            <a:pPr lvl="1"/>
            <a:r>
              <a:rPr lang="en-US" dirty="0" smtClean="0"/>
              <a:t>Finally they asked a third group of 114 students (a prediction group) to rank the likelihood of Tom W. as a student in each of the nine fields.  The results were thus: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a:t>	</a:t>
            </a:r>
          </a:p>
        </p:txBody>
      </p:sp>
      <p:sp>
        <p:nvSpPr>
          <p:cNvPr id="2" name="Title 1"/>
          <p:cNvSpPr>
            <a:spLocks noGrp="1"/>
          </p:cNvSpPr>
          <p:nvPr>
            <p:ph type="title"/>
          </p:nvPr>
        </p:nvSpPr>
        <p:spPr/>
        <p:txBody>
          <a:bodyPr/>
          <a:lstStyle/>
          <a:p>
            <a:r>
              <a:rPr lang="en-US" dirty="0"/>
              <a:t>System 1 – Representativeness </a:t>
            </a:r>
            <a:r>
              <a:rPr lang="en-US" dirty="0" smtClean="0"/>
              <a:t>Heuristic Biases</a:t>
            </a:r>
            <a:endParaRPr lang="en-US" dirty="0"/>
          </a:p>
        </p:txBody>
      </p:sp>
      <p:sp>
        <p:nvSpPr>
          <p:cNvPr id="4" name="Text Placeholder 3"/>
          <p:cNvSpPr>
            <a:spLocks noGrp="1"/>
          </p:cNvSpPr>
          <p:nvPr>
            <p:ph type="body" sz="quarter" idx="10"/>
          </p:nvPr>
        </p:nvSpPr>
        <p:spPr/>
        <p:txBody>
          <a:bodyPr/>
          <a:lstStyle/>
          <a:p>
            <a:r>
              <a:rPr lang="en-US" dirty="0">
                <a:sym typeface="Wingdings"/>
              </a:rPr>
              <a:t>Base-rate generally refers to base class probabilities, unconditioned on </a:t>
            </a:r>
            <a:r>
              <a:rPr lang="en-US" dirty="0" err="1">
                <a:sym typeface="Wingdings"/>
              </a:rPr>
              <a:t>featural</a:t>
            </a:r>
            <a:r>
              <a:rPr lang="en-US" dirty="0">
                <a:sym typeface="Wingdings"/>
              </a:rPr>
              <a:t> evidence</a:t>
            </a:r>
            <a:endParaRPr lang="en-US" dirty="0"/>
          </a:p>
        </p:txBody>
      </p:sp>
      <p:sp>
        <p:nvSpPr>
          <p:cNvPr id="5" name="Text Placeholder 4"/>
          <p:cNvSpPr>
            <a:spLocks noGrp="1"/>
          </p:cNvSpPr>
          <p:nvPr>
            <p:ph type="body" sz="quarter" idx="11"/>
          </p:nvPr>
        </p:nvSpPr>
        <p:spPr/>
        <p:txBody>
          <a:bodyPr/>
          <a:lstStyle/>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92348847"/>
              </p:ext>
            </p:extLst>
          </p:nvPr>
        </p:nvGraphicFramePr>
        <p:xfrm>
          <a:off x="228601" y="4204439"/>
          <a:ext cx="7315199" cy="1967761"/>
        </p:xfrm>
        <a:graphic>
          <a:graphicData uri="http://schemas.openxmlformats.org/drawingml/2006/table">
            <a:tbl>
              <a:tblPr/>
              <a:tblGrid>
                <a:gridCol w="1067263"/>
                <a:gridCol w="990136"/>
                <a:gridCol w="1295400"/>
                <a:gridCol w="1219200"/>
                <a:gridCol w="1295400"/>
                <a:gridCol w="1447800"/>
              </a:tblGrid>
              <a:tr h="236116">
                <a:tc>
                  <a:txBody>
                    <a:bodyPr/>
                    <a:lstStyle/>
                    <a:p>
                      <a:pPr algn="l" fontAlgn="b"/>
                      <a:endParaRPr lang="en-US" sz="12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200" b="1" i="0" u="none" strike="noStrike" dirty="0">
                          <a:solidFill>
                            <a:srgbClr val="000000"/>
                          </a:solidFill>
                          <a:effectLst/>
                          <a:latin typeface="Calibri"/>
                        </a:rPr>
                        <a:t>Base-rate Group %</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Calibri"/>
                        </a:rPr>
                        <a:t>Base-rate Rank</a:t>
                      </a:r>
                    </a:p>
                  </a:txBody>
                  <a:tcPr marL="9525" marR="9525" marT="9525" marB="0" anchor="b">
                    <a:lnL>
                      <a:noFill/>
                    </a:lnL>
                    <a:lnR>
                      <a:noFill/>
                    </a:lnR>
                    <a:lnT>
                      <a:noFill/>
                    </a:lnT>
                    <a:lnB>
                      <a:noFill/>
                    </a:lnB>
                  </a:tcPr>
                </a:tc>
                <a:tc>
                  <a:txBody>
                    <a:bodyPr/>
                    <a:lstStyle/>
                    <a:p>
                      <a:pPr algn="ctr" fontAlgn="b"/>
                      <a:r>
                        <a:rPr lang="en-US" sz="1200" b="1" i="0" u="none" strike="noStrike" dirty="0">
                          <a:solidFill>
                            <a:srgbClr val="000000"/>
                          </a:solidFill>
                          <a:effectLst/>
                          <a:latin typeface="Calibri"/>
                        </a:rPr>
                        <a:t>Similarity </a:t>
                      </a:r>
                      <a:r>
                        <a:rPr lang="en-US" sz="1200" b="1" i="0" u="none" strike="noStrike" dirty="0" smtClean="0">
                          <a:solidFill>
                            <a:srgbClr val="000000"/>
                          </a:solidFill>
                          <a:effectLst/>
                          <a:latin typeface="Calibri"/>
                        </a:rPr>
                        <a:t>Rank</a:t>
                      </a:r>
                      <a:endParaRPr lang="en-US" sz="12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200" b="1" i="0" u="none" strike="noStrike" dirty="0">
                          <a:solidFill>
                            <a:srgbClr val="000000"/>
                          </a:solidFill>
                          <a:effectLst/>
                          <a:latin typeface="Calibri"/>
                        </a:rPr>
                        <a:t>Prediction </a:t>
                      </a:r>
                      <a:r>
                        <a:rPr lang="en-US" sz="1200" b="1" i="0" u="none" strike="noStrike" dirty="0" smtClean="0">
                          <a:solidFill>
                            <a:srgbClr val="000000"/>
                          </a:solidFill>
                          <a:effectLst/>
                          <a:latin typeface="Calibri"/>
                        </a:rPr>
                        <a:t>Rank</a:t>
                      </a:r>
                      <a:endParaRPr lang="en-US" sz="1200" b="1" i="0" u="none" strike="noStrike" dirty="0">
                        <a:solidFill>
                          <a:srgbClr val="000000"/>
                        </a:solidFill>
                        <a:effectLst/>
                        <a:latin typeface="Calibri"/>
                      </a:endParaRPr>
                    </a:p>
                  </a:txBody>
                  <a:tcPr marL="9525" marR="9525" marT="9525" marB="0" anchor="b">
                    <a:lnL>
                      <a:noFill/>
                    </a:lnL>
                    <a:lnR>
                      <a:noFill/>
                    </a:lnR>
                    <a:lnT>
                      <a:noFill/>
                    </a:lnT>
                    <a:lnB>
                      <a:noFill/>
                    </a:lnB>
                  </a:tcPr>
                </a:tc>
              </a:tr>
              <a:tr h="124452">
                <a:tc gridSpan="2">
                  <a:txBody>
                    <a:bodyPr/>
                    <a:lstStyle/>
                    <a:p>
                      <a:pPr algn="l" fontAlgn="b"/>
                      <a:r>
                        <a:rPr lang="en-US" sz="1200" b="0" i="0" u="none" strike="noStrike" dirty="0">
                          <a:solidFill>
                            <a:srgbClr val="000000"/>
                          </a:solidFill>
                          <a:effectLst/>
                          <a:latin typeface="Calibri"/>
                        </a:rPr>
                        <a:t>Humanities and Education</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a:solidFill>
                            <a:srgbClr val="000000"/>
                          </a:solidFill>
                          <a:effectLst/>
                          <a:latin typeface="Calibri"/>
                        </a:rPr>
                        <a:t>20</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1</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7.2</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7.6</a:t>
                      </a:r>
                    </a:p>
                  </a:txBody>
                  <a:tcPr marL="9525" marR="9525" marT="9525" marB="0" anchor="ctr">
                    <a:lnL>
                      <a:noFill/>
                    </a:lnL>
                    <a:lnR>
                      <a:noFill/>
                    </a:lnR>
                    <a:lnT>
                      <a:noFill/>
                    </a:lnT>
                    <a:lnB>
                      <a:noFill/>
                    </a:lnB>
                  </a:tcPr>
                </a:tc>
              </a:tr>
              <a:tr h="124452">
                <a:tc gridSpan="2">
                  <a:txBody>
                    <a:bodyPr/>
                    <a:lstStyle/>
                    <a:p>
                      <a:pPr algn="l" fontAlgn="b"/>
                      <a:r>
                        <a:rPr lang="en-US" sz="1200" b="0" i="0" u="none" strike="noStrike" dirty="0">
                          <a:solidFill>
                            <a:srgbClr val="000000"/>
                          </a:solidFill>
                          <a:effectLst/>
                          <a:latin typeface="Calibri"/>
                        </a:rPr>
                        <a:t>Social Science and Social Work</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a:solidFill>
                            <a:srgbClr val="000000"/>
                          </a:solidFill>
                          <a:effectLst/>
                          <a:latin typeface="Calibri"/>
                        </a:rPr>
                        <a:t>17</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2</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8.2</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8</a:t>
                      </a:r>
                    </a:p>
                  </a:txBody>
                  <a:tcPr marL="9525" marR="9525" marT="9525" marB="0" anchor="ctr">
                    <a:lnL>
                      <a:noFill/>
                    </a:lnL>
                    <a:lnR>
                      <a:noFill/>
                    </a:lnR>
                    <a:lnT>
                      <a:noFill/>
                    </a:lnT>
                    <a:lnB>
                      <a:noFill/>
                    </a:lnB>
                  </a:tcPr>
                </a:tc>
              </a:tr>
              <a:tr h="124452">
                <a:tc gridSpan="2">
                  <a:txBody>
                    <a:bodyPr/>
                    <a:lstStyle/>
                    <a:p>
                      <a:pPr algn="l" fontAlgn="b"/>
                      <a:r>
                        <a:rPr lang="en-US" sz="1200" b="0" i="0" u="none" strike="noStrike" dirty="0">
                          <a:solidFill>
                            <a:srgbClr val="000000"/>
                          </a:solidFill>
                          <a:effectLst/>
                          <a:latin typeface="Calibri"/>
                        </a:rPr>
                        <a:t>Business Administration</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dirty="0">
                          <a:solidFill>
                            <a:srgbClr val="000000"/>
                          </a:solidFill>
                          <a:effectLst/>
                          <a:latin typeface="Calibri"/>
                        </a:rPr>
                        <a:t>15</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3</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3.9</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4.3</a:t>
                      </a:r>
                    </a:p>
                  </a:txBody>
                  <a:tcPr marL="9525" marR="9525" marT="9525" marB="0" anchor="ctr">
                    <a:lnL>
                      <a:noFill/>
                    </a:lnL>
                    <a:lnR>
                      <a:noFill/>
                    </a:lnR>
                    <a:lnT>
                      <a:noFill/>
                    </a:lnT>
                    <a:lnB>
                      <a:noFill/>
                    </a:lnB>
                  </a:tcPr>
                </a:tc>
              </a:tr>
              <a:tr h="124452">
                <a:tc gridSpan="2">
                  <a:txBody>
                    <a:bodyPr/>
                    <a:lstStyle/>
                    <a:p>
                      <a:pPr algn="l" fontAlgn="b"/>
                      <a:r>
                        <a:rPr lang="en-US" sz="1200" b="0" i="0" u="none" strike="noStrike" dirty="0">
                          <a:solidFill>
                            <a:srgbClr val="000000"/>
                          </a:solidFill>
                          <a:effectLst/>
                          <a:latin typeface="Calibri"/>
                        </a:rPr>
                        <a:t>Physical and Life Sciences</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dirty="0">
                          <a:solidFill>
                            <a:srgbClr val="000000"/>
                          </a:solidFill>
                          <a:effectLst/>
                          <a:latin typeface="Calibri"/>
                        </a:rPr>
                        <a:t>12</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4</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4.5</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4.3</a:t>
                      </a:r>
                    </a:p>
                  </a:txBody>
                  <a:tcPr marL="9525" marR="9525" marT="9525" marB="0" anchor="ctr">
                    <a:lnL>
                      <a:noFill/>
                    </a:lnL>
                    <a:lnR>
                      <a:noFill/>
                    </a:lnR>
                    <a:lnT>
                      <a:noFill/>
                    </a:lnT>
                    <a:lnB>
                      <a:noFill/>
                    </a:lnB>
                  </a:tcPr>
                </a:tc>
              </a:tr>
              <a:tr h="124452">
                <a:tc>
                  <a:txBody>
                    <a:bodyPr/>
                    <a:lstStyle/>
                    <a:p>
                      <a:pPr algn="l" fontAlgn="b"/>
                      <a:r>
                        <a:rPr lang="en-US" sz="1200" b="0" i="0" u="none" strike="noStrike">
                          <a:solidFill>
                            <a:srgbClr val="000000"/>
                          </a:solidFill>
                          <a:effectLst/>
                          <a:latin typeface="Calibri"/>
                        </a:rPr>
                        <a:t>Law</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r>
                        <a:rPr lang="en-US" sz="1200" b="0" i="0" u="none" strike="noStrike">
                          <a:solidFill>
                            <a:srgbClr val="000000"/>
                          </a:solidFill>
                          <a:effectLst/>
                          <a:latin typeface="Calibri"/>
                        </a:rPr>
                        <a:t>9</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5</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5.9</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5.2</a:t>
                      </a:r>
                    </a:p>
                  </a:txBody>
                  <a:tcPr marL="9525" marR="9525" marT="9525" marB="0" anchor="ctr">
                    <a:lnL>
                      <a:noFill/>
                    </a:lnL>
                    <a:lnR>
                      <a:noFill/>
                    </a:lnR>
                    <a:lnT>
                      <a:noFill/>
                    </a:lnT>
                    <a:lnB>
                      <a:noFill/>
                    </a:lnB>
                  </a:tcPr>
                </a:tc>
              </a:tr>
              <a:tr h="124452">
                <a:tc gridSpan="2">
                  <a:txBody>
                    <a:bodyPr/>
                    <a:lstStyle/>
                    <a:p>
                      <a:pPr algn="l" fontAlgn="b"/>
                      <a:r>
                        <a:rPr lang="en-US" sz="1200" b="0" i="0" u="none" strike="noStrike">
                          <a:solidFill>
                            <a:srgbClr val="000000"/>
                          </a:solidFill>
                          <a:effectLst/>
                          <a:latin typeface="Calibri"/>
                        </a:rPr>
                        <a:t>Engineering</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a:solidFill>
                            <a:srgbClr val="000000"/>
                          </a:solidFill>
                          <a:effectLst/>
                          <a:latin typeface="Calibri"/>
                        </a:rPr>
                        <a:t>9</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6</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2.9</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2.6</a:t>
                      </a:r>
                    </a:p>
                  </a:txBody>
                  <a:tcPr marL="9525" marR="9525" marT="9525" marB="0" anchor="ctr">
                    <a:lnL>
                      <a:noFill/>
                    </a:lnL>
                    <a:lnR>
                      <a:noFill/>
                    </a:lnR>
                    <a:lnT>
                      <a:noFill/>
                    </a:lnT>
                    <a:lnB>
                      <a:noFill/>
                    </a:lnB>
                  </a:tcPr>
                </a:tc>
              </a:tr>
              <a:tr h="124452">
                <a:tc>
                  <a:txBody>
                    <a:bodyPr/>
                    <a:lstStyle/>
                    <a:p>
                      <a:pPr algn="l" fontAlgn="b"/>
                      <a:r>
                        <a:rPr lang="en-US" sz="1200" b="0" i="0" u="none" strike="noStrike" dirty="0">
                          <a:solidFill>
                            <a:srgbClr val="000000"/>
                          </a:solidFill>
                          <a:effectLst/>
                          <a:latin typeface="Calibri"/>
                        </a:rPr>
                        <a:t>Medicine</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8</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7</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5.9</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5.8</a:t>
                      </a:r>
                    </a:p>
                  </a:txBody>
                  <a:tcPr marL="9525" marR="9525" marT="9525" marB="0" anchor="ctr">
                    <a:lnL>
                      <a:noFill/>
                    </a:lnL>
                    <a:lnR>
                      <a:noFill/>
                    </a:lnR>
                    <a:lnT>
                      <a:noFill/>
                    </a:lnT>
                    <a:lnB>
                      <a:noFill/>
                    </a:lnB>
                  </a:tcPr>
                </a:tc>
              </a:tr>
              <a:tr h="124452">
                <a:tc gridSpan="2">
                  <a:txBody>
                    <a:bodyPr/>
                    <a:lstStyle/>
                    <a:p>
                      <a:pPr algn="l" fontAlgn="b"/>
                      <a:r>
                        <a:rPr lang="en-US" sz="1200" b="0" i="0" u="none" strike="noStrike" dirty="0">
                          <a:solidFill>
                            <a:srgbClr val="000000"/>
                          </a:solidFill>
                          <a:effectLst/>
                          <a:latin typeface="Calibri"/>
                        </a:rPr>
                        <a:t>Computer Science</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dirty="0">
                          <a:solidFill>
                            <a:srgbClr val="000000"/>
                          </a:solidFill>
                          <a:effectLst/>
                          <a:latin typeface="Calibri"/>
                        </a:rPr>
                        <a:t>7</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8</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2.1</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2.5</a:t>
                      </a:r>
                    </a:p>
                  </a:txBody>
                  <a:tcPr marL="9525" marR="9525" marT="9525" marB="0" anchor="ctr">
                    <a:lnL>
                      <a:noFill/>
                    </a:lnL>
                    <a:lnR>
                      <a:noFill/>
                    </a:lnR>
                    <a:lnT>
                      <a:noFill/>
                    </a:lnT>
                    <a:lnB>
                      <a:noFill/>
                    </a:lnB>
                  </a:tcPr>
                </a:tc>
              </a:tr>
              <a:tr h="124452">
                <a:tc gridSpan="2">
                  <a:txBody>
                    <a:bodyPr/>
                    <a:lstStyle/>
                    <a:p>
                      <a:pPr algn="l" fontAlgn="b"/>
                      <a:r>
                        <a:rPr lang="en-US" sz="1200" b="0" i="0" u="none" strike="noStrike">
                          <a:solidFill>
                            <a:srgbClr val="000000"/>
                          </a:solidFill>
                          <a:effectLst/>
                          <a:latin typeface="Calibri"/>
                        </a:rPr>
                        <a:t>Library Science</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a:solidFill>
                            <a:srgbClr val="000000"/>
                          </a:solidFill>
                          <a:effectLst/>
                          <a:latin typeface="Calibri"/>
                        </a:rPr>
                        <a:t>3</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9</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4.2</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4.7</a:t>
                      </a:r>
                    </a:p>
                  </a:txBody>
                  <a:tcPr marL="9525" marR="9525" marT="9525" marB="0" anchor="ctr">
                    <a:lnL>
                      <a:noFill/>
                    </a:lnL>
                    <a:lnR>
                      <a:noFill/>
                    </a:lnR>
                    <a:lnT>
                      <a:noFill/>
                    </a:lnT>
                    <a:lnB>
                      <a:noFill/>
                    </a:lnB>
                  </a:tcPr>
                </a:tc>
              </a:tr>
            </a:tbl>
          </a:graphicData>
        </a:graphic>
      </p:graphicFrame>
      <p:pic>
        <p:nvPicPr>
          <p:cNvPr id="40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157" y="2743200"/>
            <a:ext cx="778960" cy="857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09192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u="sng" dirty="0" smtClean="0"/>
              <a:t>Base-rate Neglect</a:t>
            </a:r>
            <a:r>
              <a:rPr lang="en-US" dirty="0" smtClean="0"/>
              <a:t>:  When given specific information, base-rate data is often ignored.</a:t>
            </a:r>
          </a:p>
          <a:p>
            <a:pPr marL="0" indent="0">
              <a:buNone/>
            </a:pPr>
            <a:endParaRPr lang="en-US" sz="800" dirty="0" smtClean="0"/>
          </a:p>
          <a:p>
            <a:pPr lvl="1"/>
            <a:r>
              <a:rPr lang="en-US" dirty="0" smtClean="0"/>
              <a:t>In a 1973 study, </a:t>
            </a:r>
            <a:r>
              <a:rPr lang="en-US" dirty="0" err="1" smtClean="0"/>
              <a:t>Kahneman</a:t>
            </a:r>
            <a:r>
              <a:rPr lang="en-US" dirty="0" smtClean="0"/>
              <a:t> and </a:t>
            </a:r>
            <a:r>
              <a:rPr lang="en-US" dirty="0" err="1" smtClean="0"/>
              <a:t>Tversky</a:t>
            </a:r>
            <a:r>
              <a:rPr lang="en-US" dirty="0" smtClean="0"/>
              <a:t> asked a group of 69 students (the base-rate group) to estimate the percentage of students enrolled in nine fields of specialization. </a:t>
            </a:r>
          </a:p>
          <a:p>
            <a:endParaRPr lang="en-US" sz="800" dirty="0"/>
          </a:p>
          <a:p>
            <a:pPr lvl="1"/>
            <a:r>
              <a:rPr lang="en-US" dirty="0" smtClean="0"/>
              <a:t>They asked a second group of 65 students (the similarity group) to read the following description of “Tom W” and rank how similar he is to the typical grad student in the nine fields:</a:t>
            </a:r>
          </a:p>
          <a:p>
            <a:pPr marL="914400" lvl="2" indent="0">
              <a:buNone/>
            </a:pPr>
            <a:endParaRPr lang="en-US" sz="800" dirty="0" smtClean="0">
              <a:latin typeface="Calibri" panose="020F0502020204030204" pitchFamily="34" charset="0"/>
              <a:cs typeface="Times New Roman" panose="02020603050405020304" pitchFamily="18" charset="0"/>
            </a:endParaRPr>
          </a:p>
          <a:p>
            <a:pPr marL="1371600" lvl="3" indent="0">
              <a:buNone/>
            </a:pPr>
            <a:r>
              <a:rPr lang="en-US" sz="1100" dirty="0" smtClean="0">
                <a:latin typeface="Calibri" panose="020F0502020204030204" pitchFamily="34" charset="0"/>
                <a:cs typeface="Times New Roman" panose="02020603050405020304" pitchFamily="18" charset="0"/>
              </a:rPr>
              <a:t>Tom W. is of high intelligence, although lacking in true creativity.  He has a need for order and clarity, and for neat and tidy systems in which every detail finds its appropriate place.  His writing is rather dull and mechanical, occasionally enlivened by somewhat corny puns and by flashes of imagination of the sci-fi type.  He has a strong drive for competence.  He seems to have little feel  and little sympathy for other people and does not enjoy interacting with others.  Self-centered, he nonetheless has a deep moral sense.</a:t>
            </a:r>
          </a:p>
          <a:p>
            <a:pPr marL="234950" indent="-285750"/>
            <a:endParaRPr lang="en-US" sz="800" dirty="0" smtClean="0"/>
          </a:p>
          <a:p>
            <a:pPr lvl="1"/>
            <a:r>
              <a:rPr lang="en-US" dirty="0" smtClean="0"/>
              <a:t>Finally they asked a third group of 114 students (a prediction group) to rank the likelihood of Tom W. as a student in each of the nine fields.  The results were thus: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a:t>	</a:t>
            </a:r>
          </a:p>
        </p:txBody>
      </p:sp>
      <p:sp>
        <p:nvSpPr>
          <p:cNvPr id="2" name="Title 1"/>
          <p:cNvSpPr>
            <a:spLocks noGrp="1"/>
          </p:cNvSpPr>
          <p:nvPr>
            <p:ph type="title"/>
          </p:nvPr>
        </p:nvSpPr>
        <p:spPr/>
        <p:txBody>
          <a:bodyPr/>
          <a:lstStyle/>
          <a:p>
            <a:r>
              <a:rPr lang="en-US" dirty="0"/>
              <a:t>System 1 – Representativeness </a:t>
            </a:r>
            <a:r>
              <a:rPr lang="en-US" dirty="0" smtClean="0"/>
              <a:t>Heuristic Biases</a:t>
            </a:r>
            <a:endParaRPr lang="en-US" dirty="0"/>
          </a:p>
        </p:txBody>
      </p:sp>
      <p:sp>
        <p:nvSpPr>
          <p:cNvPr id="4" name="Text Placeholder 3"/>
          <p:cNvSpPr>
            <a:spLocks noGrp="1"/>
          </p:cNvSpPr>
          <p:nvPr>
            <p:ph type="body" sz="quarter" idx="10"/>
          </p:nvPr>
        </p:nvSpPr>
        <p:spPr/>
        <p:txBody>
          <a:bodyPr/>
          <a:lstStyle/>
          <a:p>
            <a:r>
              <a:rPr lang="en-US" dirty="0">
                <a:sym typeface="Wingdings"/>
              </a:rPr>
              <a:t> A</a:t>
            </a:r>
            <a:r>
              <a:rPr lang="en-US" dirty="0"/>
              <a:t>re </a:t>
            </a:r>
            <a:r>
              <a:rPr lang="en-US" dirty="0" smtClean="0"/>
              <a:t>you properly incorporating base-rate data?</a:t>
            </a:r>
            <a:endParaRPr lang="en-US" dirty="0"/>
          </a:p>
        </p:txBody>
      </p:sp>
      <p:sp>
        <p:nvSpPr>
          <p:cNvPr id="5" name="Text Placeholder 4"/>
          <p:cNvSpPr>
            <a:spLocks noGrp="1"/>
          </p:cNvSpPr>
          <p:nvPr>
            <p:ph type="body" sz="quarter" idx="11"/>
          </p:nvPr>
        </p:nvSpPr>
        <p:spPr/>
        <p:txBody>
          <a:bodyPr/>
          <a:lstStyle/>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13953490"/>
              </p:ext>
            </p:extLst>
          </p:nvPr>
        </p:nvGraphicFramePr>
        <p:xfrm>
          <a:off x="228601" y="4204439"/>
          <a:ext cx="7315199" cy="1967761"/>
        </p:xfrm>
        <a:graphic>
          <a:graphicData uri="http://schemas.openxmlformats.org/drawingml/2006/table">
            <a:tbl>
              <a:tblPr/>
              <a:tblGrid>
                <a:gridCol w="1067263"/>
                <a:gridCol w="990136"/>
                <a:gridCol w="1295400"/>
                <a:gridCol w="1219200"/>
                <a:gridCol w="1295400"/>
                <a:gridCol w="1447800"/>
              </a:tblGrid>
              <a:tr h="236116">
                <a:tc>
                  <a:txBody>
                    <a:bodyPr/>
                    <a:lstStyle/>
                    <a:p>
                      <a:pPr algn="l" fontAlgn="b"/>
                      <a:endParaRPr lang="en-US" sz="12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200" b="1" i="0" u="none" strike="noStrike" dirty="0">
                          <a:solidFill>
                            <a:srgbClr val="000000"/>
                          </a:solidFill>
                          <a:effectLst/>
                          <a:latin typeface="Calibri"/>
                        </a:rPr>
                        <a:t>Base-rate Group %</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Calibri"/>
                        </a:rPr>
                        <a:t>Base-rate Rank</a:t>
                      </a:r>
                    </a:p>
                  </a:txBody>
                  <a:tcPr marL="9525" marR="9525" marT="9525" marB="0" anchor="b">
                    <a:lnL>
                      <a:noFill/>
                    </a:lnL>
                    <a:lnR>
                      <a:noFill/>
                    </a:lnR>
                    <a:lnT>
                      <a:noFill/>
                    </a:lnT>
                    <a:lnB>
                      <a:noFill/>
                    </a:lnB>
                  </a:tcPr>
                </a:tc>
                <a:tc>
                  <a:txBody>
                    <a:bodyPr/>
                    <a:lstStyle/>
                    <a:p>
                      <a:pPr algn="ctr" fontAlgn="b"/>
                      <a:r>
                        <a:rPr lang="en-US" sz="1200" b="1" i="0" u="none" strike="noStrike" dirty="0">
                          <a:solidFill>
                            <a:srgbClr val="000000"/>
                          </a:solidFill>
                          <a:effectLst/>
                          <a:latin typeface="Calibri"/>
                        </a:rPr>
                        <a:t>Similarity </a:t>
                      </a:r>
                      <a:r>
                        <a:rPr lang="en-US" sz="1200" b="1" i="0" u="none" strike="noStrike" dirty="0" smtClean="0">
                          <a:solidFill>
                            <a:srgbClr val="000000"/>
                          </a:solidFill>
                          <a:effectLst/>
                          <a:latin typeface="Calibri"/>
                        </a:rPr>
                        <a:t>Rank </a:t>
                      </a:r>
                      <a:endParaRPr lang="en-US" sz="12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200" b="1" i="0" u="none" strike="noStrike" dirty="0">
                          <a:solidFill>
                            <a:srgbClr val="000000"/>
                          </a:solidFill>
                          <a:effectLst/>
                          <a:latin typeface="Calibri"/>
                        </a:rPr>
                        <a:t>Prediction </a:t>
                      </a:r>
                      <a:r>
                        <a:rPr lang="en-US" sz="1200" b="1" i="0" u="none" strike="noStrike" dirty="0" smtClean="0">
                          <a:solidFill>
                            <a:srgbClr val="000000"/>
                          </a:solidFill>
                          <a:effectLst/>
                          <a:latin typeface="Calibri"/>
                        </a:rPr>
                        <a:t>Rank</a:t>
                      </a:r>
                      <a:endParaRPr lang="en-US" sz="1200" b="1" i="0" u="none" strike="noStrike" dirty="0">
                        <a:solidFill>
                          <a:srgbClr val="000000"/>
                        </a:solidFill>
                        <a:effectLst/>
                        <a:latin typeface="Calibri"/>
                      </a:endParaRPr>
                    </a:p>
                  </a:txBody>
                  <a:tcPr marL="9525" marR="9525" marT="9525" marB="0" anchor="b">
                    <a:lnL>
                      <a:noFill/>
                    </a:lnL>
                    <a:lnR>
                      <a:noFill/>
                    </a:lnR>
                    <a:lnT>
                      <a:noFill/>
                    </a:lnT>
                    <a:lnB>
                      <a:noFill/>
                    </a:lnB>
                  </a:tcPr>
                </a:tc>
              </a:tr>
              <a:tr h="124452">
                <a:tc gridSpan="2">
                  <a:txBody>
                    <a:bodyPr/>
                    <a:lstStyle/>
                    <a:p>
                      <a:pPr algn="l" fontAlgn="b"/>
                      <a:r>
                        <a:rPr lang="en-US" sz="1200" b="0" i="0" u="none" strike="noStrike" dirty="0">
                          <a:solidFill>
                            <a:srgbClr val="000000"/>
                          </a:solidFill>
                          <a:effectLst/>
                          <a:latin typeface="Calibri"/>
                        </a:rPr>
                        <a:t>Humanities and Education</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a:solidFill>
                            <a:srgbClr val="000000"/>
                          </a:solidFill>
                          <a:effectLst/>
                          <a:latin typeface="Calibri"/>
                        </a:rPr>
                        <a:t>20</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1</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7.2</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7.6</a:t>
                      </a:r>
                    </a:p>
                  </a:txBody>
                  <a:tcPr marL="9525" marR="9525" marT="9525" marB="0" anchor="ctr">
                    <a:lnL>
                      <a:noFill/>
                    </a:lnL>
                    <a:lnR>
                      <a:noFill/>
                    </a:lnR>
                    <a:lnT>
                      <a:noFill/>
                    </a:lnT>
                    <a:lnB>
                      <a:noFill/>
                    </a:lnB>
                  </a:tcPr>
                </a:tc>
              </a:tr>
              <a:tr h="124452">
                <a:tc gridSpan="2">
                  <a:txBody>
                    <a:bodyPr/>
                    <a:lstStyle/>
                    <a:p>
                      <a:pPr algn="l" fontAlgn="b"/>
                      <a:r>
                        <a:rPr lang="en-US" sz="1200" b="0" i="0" u="none" strike="noStrike" dirty="0">
                          <a:solidFill>
                            <a:srgbClr val="000000"/>
                          </a:solidFill>
                          <a:effectLst/>
                          <a:latin typeface="Calibri"/>
                        </a:rPr>
                        <a:t>Social Science and Social Work</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a:solidFill>
                            <a:srgbClr val="000000"/>
                          </a:solidFill>
                          <a:effectLst/>
                          <a:latin typeface="Calibri"/>
                        </a:rPr>
                        <a:t>17</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2</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8.2</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8</a:t>
                      </a:r>
                    </a:p>
                  </a:txBody>
                  <a:tcPr marL="9525" marR="9525" marT="9525" marB="0" anchor="ctr">
                    <a:lnL>
                      <a:noFill/>
                    </a:lnL>
                    <a:lnR>
                      <a:noFill/>
                    </a:lnR>
                    <a:lnT>
                      <a:noFill/>
                    </a:lnT>
                    <a:lnB>
                      <a:noFill/>
                    </a:lnB>
                  </a:tcPr>
                </a:tc>
              </a:tr>
              <a:tr h="124452">
                <a:tc gridSpan="2">
                  <a:txBody>
                    <a:bodyPr/>
                    <a:lstStyle/>
                    <a:p>
                      <a:pPr algn="l" fontAlgn="b"/>
                      <a:r>
                        <a:rPr lang="en-US" sz="1200" b="0" i="0" u="none" strike="noStrike" dirty="0">
                          <a:solidFill>
                            <a:srgbClr val="000000"/>
                          </a:solidFill>
                          <a:effectLst/>
                          <a:latin typeface="Calibri"/>
                        </a:rPr>
                        <a:t>Business Administration</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dirty="0">
                          <a:solidFill>
                            <a:srgbClr val="000000"/>
                          </a:solidFill>
                          <a:effectLst/>
                          <a:latin typeface="Calibri"/>
                        </a:rPr>
                        <a:t>15</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3</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3.9</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4.3</a:t>
                      </a:r>
                    </a:p>
                  </a:txBody>
                  <a:tcPr marL="9525" marR="9525" marT="9525" marB="0" anchor="ctr">
                    <a:lnL>
                      <a:noFill/>
                    </a:lnL>
                    <a:lnR>
                      <a:noFill/>
                    </a:lnR>
                    <a:lnT>
                      <a:noFill/>
                    </a:lnT>
                    <a:lnB>
                      <a:noFill/>
                    </a:lnB>
                  </a:tcPr>
                </a:tc>
              </a:tr>
              <a:tr h="124452">
                <a:tc gridSpan="2">
                  <a:txBody>
                    <a:bodyPr/>
                    <a:lstStyle/>
                    <a:p>
                      <a:pPr algn="l" fontAlgn="b"/>
                      <a:r>
                        <a:rPr lang="en-US" sz="1200" b="0" i="0" u="none" strike="noStrike" dirty="0">
                          <a:solidFill>
                            <a:srgbClr val="000000"/>
                          </a:solidFill>
                          <a:effectLst/>
                          <a:latin typeface="Calibri"/>
                        </a:rPr>
                        <a:t>Physical and Life Sciences</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dirty="0">
                          <a:solidFill>
                            <a:srgbClr val="000000"/>
                          </a:solidFill>
                          <a:effectLst/>
                          <a:latin typeface="Calibri"/>
                        </a:rPr>
                        <a:t>12</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4</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4.5</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4.3</a:t>
                      </a:r>
                    </a:p>
                  </a:txBody>
                  <a:tcPr marL="9525" marR="9525" marT="9525" marB="0" anchor="ctr">
                    <a:lnL>
                      <a:noFill/>
                    </a:lnL>
                    <a:lnR>
                      <a:noFill/>
                    </a:lnR>
                    <a:lnT>
                      <a:noFill/>
                    </a:lnT>
                    <a:lnB>
                      <a:noFill/>
                    </a:lnB>
                  </a:tcPr>
                </a:tc>
              </a:tr>
              <a:tr h="124452">
                <a:tc>
                  <a:txBody>
                    <a:bodyPr/>
                    <a:lstStyle/>
                    <a:p>
                      <a:pPr algn="l" fontAlgn="b"/>
                      <a:r>
                        <a:rPr lang="en-US" sz="1200" b="0" i="0" u="none" strike="noStrike">
                          <a:solidFill>
                            <a:srgbClr val="000000"/>
                          </a:solidFill>
                          <a:effectLst/>
                          <a:latin typeface="Calibri"/>
                        </a:rPr>
                        <a:t>Law</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r>
                        <a:rPr lang="en-US" sz="1200" b="0" i="0" u="none" strike="noStrike">
                          <a:solidFill>
                            <a:srgbClr val="000000"/>
                          </a:solidFill>
                          <a:effectLst/>
                          <a:latin typeface="Calibri"/>
                        </a:rPr>
                        <a:t>9</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5</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5.9</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5.2</a:t>
                      </a:r>
                    </a:p>
                  </a:txBody>
                  <a:tcPr marL="9525" marR="9525" marT="9525" marB="0" anchor="ctr">
                    <a:lnL>
                      <a:noFill/>
                    </a:lnL>
                    <a:lnR>
                      <a:noFill/>
                    </a:lnR>
                    <a:lnT>
                      <a:noFill/>
                    </a:lnT>
                    <a:lnB>
                      <a:noFill/>
                    </a:lnB>
                  </a:tcPr>
                </a:tc>
              </a:tr>
              <a:tr h="124452">
                <a:tc gridSpan="2">
                  <a:txBody>
                    <a:bodyPr/>
                    <a:lstStyle/>
                    <a:p>
                      <a:pPr algn="l" fontAlgn="b"/>
                      <a:r>
                        <a:rPr lang="en-US" sz="1200" b="0" i="0" u="none" strike="noStrike">
                          <a:solidFill>
                            <a:srgbClr val="000000"/>
                          </a:solidFill>
                          <a:effectLst/>
                          <a:latin typeface="Calibri"/>
                        </a:rPr>
                        <a:t>Engineering</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a:solidFill>
                            <a:srgbClr val="000000"/>
                          </a:solidFill>
                          <a:effectLst/>
                          <a:latin typeface="Calibri"/>
                        </a:rPr>
                        <a:t>9</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6</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2.9</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2.6</a:t>
                      </a:r>
                    </a:p>
                  </a:txBody>
                  <a:tcPr marL="9525" marR="9525" marT="9525" marB="0" anchor="ctr">
                    <a:lnL>
                      <a:noFill/>
                    </a:lnL>
                    <a:lnR>
                      <a:noFill/>
                    </a:lnR>
                    <a:lnT>
                      <a:noFill/>
                    </a:lnT>
                    <a:lnB>
                      <a:noFill/>
                    </a:lnB>
                  </a:tcPr>
                </a:tc>
              </a:tr>
              <a:tr h="124452">
                <a:tc>
                  <a:txBody>
                    <a:bodyPr/>
                    <a:lstStyle/>
                    <a:p>
                      <a:pPr algn="l" fontAlgn="b"/>
                      <a:r>
                        <a:rPr lang="en-US" sz="1200" b="0" i="0" u="none" strike="noStrike" dirty="0">
                          <a:solidFill>
                            <a:srgbClr val="000000"/>
                          </a:solidFill>
                          <a:effectLst/>
                          <a:latin typeface="Calibri"/>
                        </a:rPr>
                        <a:t>Medicine</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8</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7</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5.9</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5.8</a:t>
                      </a:r>
                    </a:p>
                  </a:txBody>
                  <a:tcPr marL="9525" marR="9525" marT="9525" marB="0" anchor="ctr">
                    <a:lnL>
                      <a:noFill/>
                    </a:lnL>
                    <a:lnR>
                      <a:noFill/>
                    </a:lnR>
                    <a:lnT>
                      <a:noFill/>
                    </a:lnT>
                    <a:lnB>
                      <a:noFill/>
                    </a:lnB>
                  </a:tcPr>
                </a:tc>
              </a:tr>
              <a:tr h="124452">
                <a:tc gridSpan="2">
                  <a:txBody>
                    <a:bodyPr/>
                    <a:lstStyle/>
                    <a:p>
                      <a:pPr algn="l" fontAlgn="b"/>
                      <a:r>
                        <a:rPr lang="en-US" sz="1200" b="0" i="0" u="none" strike="noStrike" dirty="0">
                          <a:solidFill>
                            <a:srgbClr val="000000"/>
                          </a:solidFill>
                          <a:effectLst/>
                          <a:latin typeface="Calibri"/>
                        </a:rPr>
                        <a:t>Computer Science</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dirty="0">
                          <a:solidFill>
                            <a:srgbClr val="000000"/>
                          </a:solidFill>
                          <a:effectLst/>
                          <a:latin typeface="Calibri"/>
                        </a:rPr>
                        <a:t>7</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8</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2.1</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2.5</a:t>
                      </a:r>
                    </a:p>
                  </a:txBody>
                  <a:tcPr marL="9525" marR="9525" marT="9525" marB="0" anchor="ctr">
                    <a:lnL>
                      <a:noFill/>
                    </a:lnL>
                    <a:lnR>
                      <a:noFill/>
                    </a:lnR>
                    <a:lnT>
                      <a:noFill/>
                    </a:lnT>
                    <a:lnB>
                      <a:noFill/>
                    </a:lnB>
                  </a:tcPr>
                </a:tc>
              </a:tr>
              <a:tr h="124452">
                <a:tc gridSpan="2">
                  <a:txBody>
                    <a:bodyPr/>
                    <a:lstStyle/>
                    <a:p>
                      <a:pPr algn="l" fontAlgn="b"/>
                      <a:r>
                        <a:rPr lang="en-US" sz="1200" b="0" i="0" u="none" strike="noStrike">
                          <a:solidFill>
                            <a:srgbClr val="000000"/>
                          </a:solidFill>
                          <a:effectLst/>
                          <a:latin typeface="Calibri"/>
                        </a:rPr>
                        <a:t>Library Science</a:t>
                      </a:r>
                    </a:p>
                  </a:txBody>
                  <a:tcPr marL="9525" marR="9525" marT="9525" marB="0" anchor="b">
                    <a:lnL>
                      <a:noFill/>
                    </a:lnL>
                    <a:lnR>
                      <a:noFill/>
                    </a:lnR>
                    <a:lnT>
                      <a:noFill/>
                    </a:lnT>
                    <a:lnB>
                      <a:noFill/>
                    </a:lnB>
                  </a:tcPr>
                </a:tc>
                <a:tc hMerge="1">
                  <a:txBody>
                    <a:bodyPr/>
                    <a:lstStyle/>
                    <a:p>
                      <a:endParaRPr lang="en-US"/>
                    </a:p>
                  </a:txBody>
                  <a:tcPr/>
                </a:tc>
                <a:tc>
                  <a:txBody>
                    <a:bodyPr/>
                    <a:lstStyle/>
                    <a:p>
                      <a:pPr algn="ctr" fontAlgn="ctr"/>
                      <a:r>
                        <a:rPr lang="en-US" sz="1200" b="0" i="0" u="none" strike="noStrike">
                          <a:solidFill>
                            <a:srgbClr val="000000"/>
                          </a:solidFill>
                          <a:effectLst/>
                          <a:latin typeface="Calibri"/>
                        </a:rPr>
                        <a:t>3</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9</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a:rPr>
                        <a:t>4.2</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a:rPr>
                        <a:t>4.7</a:t>
                      </a:r>
                    </a:p>
                  </a:txBody>
                  <a:tcPr marL="9525" marR="9525" marT="9525" marB="0" anchor="ctr">
                    <a:lnL>
                      <a:noFill/>
                    </a:lnL>
                    <a:lnR>
                      <a:noFill/>
                    </a:lnR>
                    <a:lnT>
                      <a:noFill/>
                    </a:lnT>
                    <a:lnB>
                      <a:noFill/>
                    </a:lnB>
                  </a:tcPr>
                </a:tc>
              </a:tr>
            </a:tbl>
          </a:graphicData>
        </a:graphic>
      </p:graphicFrame>
      <p:pic>
        <p:nvPicPr>
          <p:cNvPr id="40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157" y="2743200"/>
            <a:ext cx="778960" cy="857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557155" y="4114800"/>
            <a:ext cx="1586845" cy="2292935"/>
          </a:xfrm>
          <a:prstGeom prst="rect">
            <a:avLst/>
          </a:prstGeom>
          <a:noFill/>
        </p:spPr>
        <p:txBody>
          <a:bodyPr wrap="square" rtlCol="0">
            <a:spAutoFit/>
          </a:bodyPr>
          <a:lstStyle/>
          <a:p>
            <a:pPr marL="0" lvl="1"/>
            <a:r>
              <a:rPr lang="en-US" sz="1300" dirty="0">
                <a:latin typeface="Book Antiqua" panose="02040602050305030304" pitchFamily="18" charset="0"/>
              </a:rPr>
              <a:t>The </a:t>
            </a:r>
            <a:r>
              <a:rPr lang="en-US" sz="1300" dirty="0" smtClean="0">
                <a:latin typeface="Book Antiqua" panose="02040602050305030304" pitchFamily="18" charset="0"/>
              </a:rPr>
              <a:t>rankings of the </a:t>
            </a:r>
            <a:r>
              <a:rPr lang="en-US" sz="1300" dirty="0">
                <a:latin typeface="Book Antiqua" panose="02040602050305030304" pitchFamily="18" charset="0"/>
              </a:rPr>
              <a:t>prediction group had a </a:t>
            </a:r>
            <a:r>
              <a:rPr lang="en-US" sz="1300" dirty="0">
                <a:solidFill>
                  <a:srgbClr val="FF0000"/>
                </a:solidFill>
                <a:latin typeface="Book Antiqua" panose="02040602050305030304" pitchFamily="18" charset="0"/>
              </a:rPr>
              <a:t>0.97 correlation with those </a:t>
            </a:r>
            <a:r>
              <a:rPr lang="en-US" sz="1300" dirty="0" smtClean="0">
                <a:solidFill>
                  <a:srgbClr val="FF0000"/>
                </a:solidFill>
                <a:latin typeface="Book Antiqua" panose="02040602050305030304" pitchFamily="18" charset="0"/>
              </a:rPr>
              <a:t>of the similarity </a:t>
            </a:r>
            <a:r>
              <a:rPr lang="en-US" sz="1300" dirty="0">
                <a:solidFill>
                  <a:srgbClr val="FF0000"/>
                </a:solidFill>
                <a:latin typeface="Book Antiqua" panose="02040602050305030304" pitchFamily="18" charset="0"/>
              </a:rPr>
              <a:t>group, and a -0.63 correlation with the base-rate </a:t>
            </a:r>
            <a:r>
              <a:rPr lang="en-US" sz="1300" dirty="0" smtClean="0">
                <a:solidFill>
                  <a:srgbClr val="FF0000"/>
                </a:solidFill>
                <a:latin typeface="Book Antiqua" panose="02040602050305030304" pitchFamily="18" charset="0"/>
              </a:rPr>
              <a:t>group.</a:t>
            </a:r>
            <a:endParaRPr lang="en-US" sz="1300" dirty="0">
              <a:solidFill>
                <a:srgbClr val="FF0000"/>
              </a:solidFill>
              <a:latin typeface="Book Antiqua" panose="02040602050305030304" pitchFamily="18" charset="0"/>
            </a:endParaRPr>
          </a:p>
          <a:p>
            <a:endParaRPr lang="en-US" sz="1300" dirty="0">
              <a:latin typeface="Book Antiqua" panose="02040602050305030304" pitchFamily="18" charset="0"/>
            </a:endParaRPr>
          </a:p>
        </p:txBody>
      </p:sp>
      <p:sp>
        <p:nvSpPr>
          <p:cNvPr id="8" name="Oval 7"/>
          <p:cNvSpPr/>
          <p:nvPr/>
        </p:nvSpPr>
        <p:spPr>
          <a:xfrm>
            <a:off x="5181600" y="4412665"/>
            <a:ext cx="533400" cy="183573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553200" y="4409523"/>
            <a:ext cx="533400" cy="183573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23445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t>
            </a:r>
            <a:r>
              <a:rPr lang="en-US" dirty="0" smtClean="0"/>
              <a:t>1 – Representativeness </a:t>
            </a:r>
            <a:r>
              <a:rPr lang="en-US" dirty="0"/>
              <a:t>Heuristic Biases</a:t>
            </a:r>
          </a:p>
        </p:txBody>
      </p:sp>
      <p:sp>
        <p:nvSpPr>
          <p:cNvPr id="3" name="Content Placeholder 2"/>
          <p:cNvSpPr>
            <a:spLocks noGrp="1"/>
          </p:cNvSpPr>
          <p:nvPr>
            <p:ph idx="1"/>
          </p:nvPr>
        </p:nvSpPr>
        <p:spPr/>
        <p:txBody>
          <a:bodyPr/>
          <a:lstStyle/>
          <a:p>
            <a:r>
              <a:rPr lang="en-US" u="sng" dirty="0" smtClean="0"/>
              <a:t>Misperceptions of Randomness</a:t>
            </a:r>
            <a:r>
              <a:rPr lang="en-US" dirty="0" smtClean="0"/>
              <a:t>: People incorrectly see patterns in random data.</a:t>
            </a:r>
          </a:p>
          <a:p>
            <a:endParaRPr lang="en-US" dirty="0"/>
          </a:p>
          <a:p>
            <a:r>
              <a:rPr lang="en-US" dirty="0" smtClean="0"/>
              <a:t>Which sequence of X’s and O’s, the upper or lower one, seems more like it was generated by a random process?  Both sequences have 11 X’s and 10 O’s.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quarter" idx="10"/>
          </p:nvPr>
        </p:nvSpPr>
        <p:spPr/>
        <p:txBody>
          <a:bodyPr/>
          <a:lstStyle/>
          <a:p>
            <a:endParaRPr lang="en-US" dirty="0" smtClean="0">
              <a:sym typeface="Wingdings"/>
            </a:endParaRPr>
          </a:p>
          <a:p>
            <a:r>
              <a:rPr lang="en-US" dirty="0" smtClean="0"/>
              <a:t>Randomness is hard to understand</a:t>
            </a:r>
            <a:endParaRPr lang="en-US" dirty="0"/>
          </a:p>
          <a:p>
            <a:endParaRPr lang="en-US" dirty="0"/>
          </a:p>
        </p:txBody>
      </p:sp>
      <p:sp>
        <p:nvSpPr>
          <p:cNvPr id="5" name="Text Placeholder 4"/>
          <p:cNvSpPr>
            <a:spLocks noGrp="1"/>
          </p:cNvSpPr>
          <p:nvPr>
            <p:ph type="body" sz="quarter" idx="11"/>
          </p:nvPr>
        </p:nvSpPr>
        <p:spPr/>
        <p:txBody>
          <a:bodyPr/>
          <a:lstStyle/>
          <a:p>
            <a:endParaRPr lang="en-US"/>
          </a:p>
        </p:txBody>
      </p:sp>
      <p:sp>
        <p:nvSpPr>
          <p:cNvPr id="6" name="TextBox 5"/>
          <p:cNvSpPr txBox="1"/>
          <p:nvPr/>
        </p:nvSpPr>
        <p:spPr>
          <a:xfrm>
            <a:off x="304800" y="2216331"/>
            <a:ext cx="8400056" cy="492443"/>
          </a:xfrm>
          <a:prstGeom prst="rect">
            <a:avLst/>
          </a:prstGeom>
          <a:noFill/>
        </p:spPr>
        <p:txBody>
          <a:bodyPr wrap="none" rtlCol="0">
            <a:spAutoFit/>
          </a:bodyPr>
          <a:lstStyle/>
          <a:p>
            <a:r>
              <a:rPr lang="en-US" sz="2600" b="1" dirty="0" smtClean="0">
                <a:latin typeface="Courier New" panose="02070309020205020404" pitchFamily="49" charset="0"/>
                <a:cs typeface="Courier New" panose="02070309020205020404" pitchFamily="49" charset="0"/>
              </a:rPr>
              <a:t>X O X </a:t>
            </a:r>
            <a:r>
              <a:rPr lang="en-US" sz="2600" b="1" dirty="0" err="1" smtClean="0">
                <a:latin typeface="Courier New" panose="02070309020205020404" pitchFamily="49" charset="0"/>
                <a:cs typeface="Courier New" panose="02070309020205020404" pitchFamily="49" charset="0"/>
              </a:rPr>
              <a:t>X</a:t>
            </a:r>
            <a:r>
              <a:rPr lang="en-US" sz="2600" b="1" dirty="0" smtClean="0">
                <a:latin typeface="Courier New" panose="02070309020205020404" pitchFamily="49" charset="0"/>
                <a:cs typeface="Courier New" panose="02070309020205020404" pitchFamily="49" charset="0"/>
              </a:rPr>
              <a:t> </a:t>
            </a:r>
            <a:r>
              <a:rPr lang="en-US" sz="2600" b="1" dirty="0" err="1" smtClean="0">
                <a:latin typeface="Courier New" panose="02070309020205020404" pitchFamily="49" charset="0"/>
                <a:cs typeface="Courier New" panose="02070309020205020404" pitchFamily="49" charset="0"/>
              </a:rPr>
              <a:t>X</a:t>
            </a:r>
            <a:r>
              <a:rPr lang="en-US" sz="2600" b="1" dirty="0" smtClean="0">
                <a:latin typeface="Courier New" panose="02070309020205020404" pitchFamily="49" charset="0"/>
                <a:cs typeface="Courier New" panose="02070309020205020404" pitchFamily="49" charset="0"/>
              </a:rPr>
              <a:t> O </a:t>
            </a:r>
            <a:r>
              <a:rPr lang="en-US" sz="2600" b="1" dirty="0" err="1" smtClean="0">
                <a:latin typeface="Courier New" panose="02070309020205020404" pitchFamily="49" charset="0"/>
                <a:cs typeface="Courier New" panose="02070309020205020404" pitchFamily="49" charset="0"/>
              </a:rPr>
              <a:t>O</a:t>
            </a:r>
            <a:r>
              <a:rPr lang="en-US" sz="2600" b="1" dirty="0" smtClean="0">
                <a:latin typeface="Courier New" panose="02070309020205020404" pitchFamily="49" charset="0"/>
                <a:cs typeface="Courier New" panose="02070309020205020404" pitchFamily="49" charset="0"/>
              </a:rPr>
              <a:t> </a:t>
            </a:r>
            <a:r>
              <a:rPr lang="en-US" sz="2600" b="1" dirty="0" err="1" smtClean="0">
                <a:latin typeface="Courier New" panose="02070309020205020404" pitchFamily="49" charset="0"/>
                <a:cs typeface="Courier New" panose="02070309020205020404" pitchFamily="49" charset="0"/>
              </a:rPr>
              <a:t>O</a:t>
            </a:r>
            <a:r>
              <a:rPr lang="en-US" sz="2600" b="1" dirty="0" smtClean="0">
                <a:latin typeface="Courier New" panose="02070309020205020404" pitchFamily="49" charset="0"/>
                <a:cs typeface="Courier New" panose="02070309020205020404" pitchFamily="49" charset="0"/>
              </a:rPr>
              <a:t> </a:t>
            </a:r>
            <a:r>
              <a:rPr lang="en-US" sz="2600" b="1" dirty="0" err="1" smtClean="0">
                <a:latin typeface="Courier New" panose="02070309020205020404" pitchFamily="49" charset="0"/>
                <a:cs typeface="Courier New" panose="02070309020205020404" pitchFamily="49" charset="0"/>
              </a:rPr>
              <a:t>O</a:t>
            </a:r>
            <a:r>
              <a:rPr lang="en-US" sz="2600" b="1" dirty="0" smtClean="0">
                <a:latin typeface="Courier New" panose="02070309020205020404" pitchFamily="49" charset="0"/>
                <a:cs typeface="Courier New" panose="02070309020205020404" pitchFamily="49" charset="0"/>
              </a:rPr>
              <a:t> X O X </a:t>
            </a:r>
            <a:r>
              <a:rPr lang="en-US" sz="2600" b="1" dirty="0" err="1" smtClean="0">
                <a:latin typeface="Courier New" panose="02070309020205020404" pitchFamily="49" charset="0"/>
                <a:cs typeface="Courier New" panose="02070309020205020404" pitchFamily="49" charset="0"/>
              </a:rPr>
              <a:t>X</a:t>
            </a:r>
            <a:r>
              <a:rPr lang="en-US" sz="2600" b="1" dirty="0" smtClean="0">
                <a:latin typeface="Courier New" panose="02070309020205020404" pitchFamily="49" charset="0"/>
                <a:cs typeface="Courier New" panose="02070309020205020404" pitchFamily="49" charset="0"/>
              </a:rPr>
              <a:t> O </a:t>
            </a:r>
            <a:r>
              <a:rPr lang="en-US" sz="2600" b="1" dirty="0" err="1" smtClean="0">
                <a:latin typeface="Courier New" panose="02070309020205020404" pitchFamily="49" charset="0"/>
                <a:cs typeface="Courier New" panose="02070309020205020404" pitchFamily="49" charset="0"/>
              </a:rPr>
              <a:t>O</a:t>
            </a:r>
            <a:r>
              <a:rPr lang="en-US" sz="2600" b="1" dirty="0" smtClean="0">
                <a:latin typeface="Courier New" panose="02070309020205020404" pitchFamily="49" charset="0"/>
                <a:cs typeface="Courier New" panose="02070309020205020404" pitchFamily="49" charset="0"/>
              </a:rPr>
              <a:t> </a:t>
            </a:r>
            <a:r>
              <a:rPr lang="en-US" sz="2600" b="1" dirty="0" err="1" smtClean="0">
                <a:latin typeface="Courier New" panose="02070309020205020404" pitchFamily="49" charset="0"/>
                <a:cs typeface="Courier New" panose="02070309020205020404" pitchFamily="49" charset="0"/>
              </a:rPr>
              <a:t>O</a:t>
            </a:r>
            <a:r>
              <a:rPr lang="en-US" sz="2600" b="1" dirty="0" smtClean="0">
                <a:latin typeface="Courier New" panose="02070309020205020404" pitchFamily="49" charset="0"/>
                <a:cs typeface="Courier New" panose="02070309020205020404" pitchFamily="49" charset="0"/>
              </a:rPr>
              <a:t> X </a:t>
            </a:r>
            <a:r>
              <a:rPr lang="en-US" sz="2600" b="1" dirty="0" err="1" smtClean="0">
                <a:latin typeface="Courier New" panose="02070309020205020404" pitchFamily="49" charset="0"/>
                <a:cs typeface="Courier New" panose="02070309020205020404" pitchFamily="49" charset="0"/>
              </a:rPr>
              <a:t>X</a:t>
            </a:r>
            <a:r>
              <a:rPr lang="en-US" sz="2600" b="1" dirty="0" smtClean="0">
                <a:latin typeface="Courier New" panose="02070309020205020404" pitchFamily="49" charset="0"/>
                <a:cs typeface="Courier New" panose="02070309020205020404" pitchFamily="49" charset="0"/>
              </a:rPr>
              <a:t> </a:t>
            </a:r>
            <a:r>
              <a:rPr lang="en-US" sz="2600" b="1" dirty="0" err="1" smtClean="0">
                <a:latin typeface="Courier New" panose="02070309020205020404" pitchFamily="49" charset="0"/>
                <a:cs typeface="Courier New" panose="02070309020205020404" pitchFamily="49" charset="0"/>
              </a:rPr>
              <a:t>X</a:t>
            </a:r>
            <a:r>
              <a:rPr lang="en-US" sz="2600" b="1" dirty="0" smtClean="0">
                <a:latin typeface="Courier New" panose="02070309020205020404" pitchFamily="49" charset="0"/>
                <a:cs typeface="Courier New" panose="02070309020205020404" pitchFamily="49" charset="0"/>
              </a:rPr>
              <a:t> O X</a:t>
            </a:r>
            <a:endParaRPr lang="en-US" sz="2600" b="1" dirty="0">
              <a:latin typeface="Courier New" panose="02070309020205020404" pitchFamily="49" charset="0"/>
              <a:cs typeface="Courier New" panose="02070309020205020404" pitchFamily="49" charset="0"/>
            </a:endParaRPr>
          </a:p>
        </p:txBody>
      </p:sp>
      <p:sp>
        <p:nvSpPr>
          <p:cNvPr id="7" name="TextBox 6"/>
          <p:cNvSpPr txBox="1"/>
          <p:nvPr/>
        </p:nvSpPr>
        <p:spPr>
          <a:xfrm>
            <a:off x="304800" y="2869883"/>
            <a:ext cx="8400056" cy="492443"/>
          </a:xfrm>
          <a:prstGeom prst="rect">
            <a:avLst/>
          </a:prstGeom>
          <a:noFill/>
        </p:spPr>
        <p:txBody>
          <a:bodyPr wrap="none" rtlCol="0">
            <a:spAutoFit/>
          </a:bodyPr>
          <a:lstStyle/>
          <a:p>
            <a:r>
              <a:rPr lang="en-US" sz="2600" b="1" dirty="0" smtClean="0">
                <a:latin typeface="Courier New" panose="02070309020205020404" pitchFamily="49" charset="0"/>
                <a:cs typeface="Courier New" panose="02070309020205020404" pitchFamily="49" charset="0"/>
              </a:rPr>
              <a:t>X O X O X O </a:t>
            </a:r>
            <a:r>
              <a:rPr lang="en-US" sz="2600" b="1" dirty="0" err="1" smtClean="0">
                <a:latin typeface="Courier New" panose="02070309020205020404" pitchFamily="49" charset="0"/>
                <a:cs typeface="Courier New" panose="02070309020205020404" pitchFamily="49" charset="0"/>
              </a:rPr>
              <a:t>O</a:t>
            </a:r>
            <a:r>
              <a:rPr lang="en-US" sz="2600" b="1" dirty="0" smtClean="0">
                <a:latin typeface="Courier New" panose="02070309020205020404" pitchFamily="49" charset="0"/>
                <a:cs typeface="Courier New" panose="02070309020205020404" pitchFamily="49" charset="0"/>
              </a:rPr>
              <a:t> </a:t>
            </a:r>
            <a:r>
              <a:rPr lang="en-US" sz="2600" b="1" dirty="0" err="1" smtClean="0">
                <a:latin typeface="Courier New" panose="02070309020205020404" pitchFamily="49" charset="0"/>
                <a:cs typeface="Courier New" panose="02070309020205020404" pitchFamily="49" charset="0"/>
              </a:rPr>
              <a:t>O</a:t>
            </a:r>
            <a:r>
              <a:rPr lang="en-US" sz="2600" b="1" dirty="0" smtClean="0">
                <a:latin typeface="Courier New" panose="02070309020205020404" pitchFamily="49" charset="0"/>
                <a:cs typeface="Courier New" panose="02070309020205020404" pitchFamily="49" charset="0"/>
              </a:rPr>
              <a:t> X </a:t>
            </a:r>
            <a:r>
              <a:rPr lang="en-US" sz="2600" b="1" dirty="0" err="1" smtClean="0">
                <a:latin typeface="Courier New" panose="02070309020205020404" pitchFamily="49" charset="0"/>
                <a:cs typeface="Courier New" panose="02070309020205020404" pitchFamily="49" charset="0"/>
              </a:rPr>
              <a:t>X</a:t>
            </a:r>
            <a:r>
              <a:rPr lang="en-US" sz="2600" b="1" dirty="0" smtClean="0">
                <a:latin typeface="Courier New" panose="02070309020205020404" pitchFamily="49" charset="0"/>
                <a:cs typeface="Courier New" panose="02070309020205020404" pitchFamily="49" charset="0"/>
              </a:rPr>
              <a:t> O X O X O </a:t>
            </a:r>
            <a:r>
              <a:rPr lang="en-US" sz="2600" b="1" dirty="0" err="1" smtClean="0">
                <a:latin typeface="Courier New" panose="02070309020205020404" pitchFamily="49" charset="0"/>
                <a:cs typeface="Courier New" panose="02070309020205020404" pitchFamily="49" charset="0"/>
              </a:rPr>
              <a:t>O</a:t>
            </a:r>
            <a:r>
              <a:rPr lang="en-US" sz="2600" b="1" dirty="0" smtClean="0">
                <a:latin typeface="Courier New" panose="02070309020205020404" pitchFamily="49" charset="0"/>
                <a:cs typeface="Courier New" panose="02070309020205020404" pitchFamily="49" charset="0"/>
              </a:rPr>
              <a:t> X </a:t>
            </a:r>
            <a:r>
              <a:rPr lang="en-US" sz="2600" b="1" dirty="0" err="1" smtClean="0">
                <a:latin typeface="Courier New" panose="02070309020205020404" pitchFamily="49" charset="0"/>
                <a:cs typeface="Courier New" panose="02070309020205020404" pitchFamily="49" charset="0"/>
              </a:rPr>
              <a:t>X</a:t>
            </a:r>
            <a:r>
              <a:rPr lang="en-US" sz="2600" b="1" dirty="0" smtClean="0">
                <a:latin typeface="Courier New" panose="02070309020205020404" pitchFamily="49" charset="0"/>
                <a:cs typeface="Courier New" panose="02070309020205020404" pitchFamily="49" charset="0"/>
              </a:rPr>
              <a:t> </a:t>
            </a:r>
            <a:r>
              <a:rPr lang="en-US" sz="2600" b="1" dirty="0" err="1" smtClean="0">
                <a:latin typeface="Courier New" panose="02070309020205020404" pitchFamily="49" charset="0"/>
                <a:cs typeface="Courier New" panose="02070309020205020404" pitchFamily="49" charset="0"/>
              </a:rPr>
              <a:t>X</a:t>
            </a:r>
            <a:r>
              <a:rPr lang="en-US" sz="2600" b="1" dirty="0" smtClean="0">
                <a:latin typeface="Courier New" panose="02070309020205020404" pitchFamily="49" charset="0"/>
                <a:cs typeface="Courier New" panose="02070309020205020404" pitchFamily="49" charset="0"/>
              </a:rPr>
              <a:t> O X</a:t>
            </a:r>
            <a:endParaRPr lang="en-US" sz="2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505248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t>
            </a:r>
            <a:r>
              <a:rPr lang="en-US" dirty="0" smtClean="0"/>
              <a:t>1 – Representativeness </a:t>
            </a:r>
            <a:r>
              <a:rPr lang="en-US" dirty="0"/>
              <a:t>Heuristic Biases</a:t>
            </a:r>
          </a:p>
        </p:txBody>
      </p:sp>
      <p:sp>
        <p:nvSpPr>
          <p:cNvPr id="3" name="Content Placeholder 2"/>
          <p:cNvSpPr>
            <a:spLocks noGrp="1"/>
          </p:cNvSpPr>
          <p:nvPr>
            <p:ph idx="1"/>
          </p:nvPr>
        </p:nvSpPr>
        <p:spPr/>
        <p:txBody>
          <a:bodyPr/>
          <a:lstStyle/>
          <a:p>
            <a:r>
              <a:rPr lang="en-US" u="sng" dirty="0" smtClean="0"/>
              <a:t>Misperceptions of Randomness</a:t>
            </a:r>
            <a:r>
              <a:rPr lang="en-US" dirty="0" smtClean="0"/>
              <a:t>: People incorrectly see patterns in random data.</a:t>
            </a:r>
          </a:p>
          <a:p>
            <a:endParaRPr lang="en-US" dirty="0"/>
          </a:p>
          <a:p>
            <a:r>
              <a:rPr lang="en-US" dirty="0" smtClean="0"/>
              <a:t>Which sequence of X’s and O’s, the upper or lower one, seems more like it was generated by a random process?  Both sequences have 11 X’s and 10 O’s.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solidFill>
                  <a:srgbClr val="FF0000"/>
                </a:solidFill>
              </a:rPr>
              <a:t>The upper sequence is the random one, with an alternation between ‘</a:t>
            </a:r>
            <a:r>
              <a:rPr lang="en-US" dirty="0" err="1" smtClean="0">
                <a:solidFill>
                  <a:srgbClr val="FF0000"/>
                </a:solidFill>
              </a:rPr>
              <a:t>Xs</a:t>
            </a:r>
            <a:r>
              <a:rPr lang="en-US" dirty="0" smtClean="0">
                <a:solidFill>
                  <a:srgbClr val="FF0000"/>
                </a:solidFill>
              </a:rPr>
              <a:t>’ and</a:t>
            </a:r>
          </a:p>
          <a:p>
            <a:pPr marL="0" indent="0">
              <a:buNone/>
            </a:pPr>
            <a:r>
              <a:rPr lang="en-US" dirty="0" smtClean="0">
                <a:solidFill>
                  <a:srgbClr val="FF0000"/>
                </a:solidFill>
              </a:rPr>
              <a:t>‘</a:t>
            </a:r>
            <a:r>
              <a:rPr lang="en-US" dirty="0" err="1" smtClean="0">
                <a:solidFill>
                  <a:srgbClr val="FF0000"/>
                </a:solidFill>
              </a:rPr>
              <a:t>Os</a:t>
            </a:r>
            <a:r>
              <a:rPr lang="en-US" dirty="0" smtClean="0">
                <a:solidFill>
                  <a:srgbClr val="FF0000"/>
                </a:solidFill>
              </a:rPr>
              <a:t>’ of 50%.  The lower sequence has significantly too many alternations to have</a:t>
            </a:r>
          </a:p>
          <a:p>
            <a:pPr marL="0" indent="0">
              <a:buNone/>
            </a:pPr>
            <a:r>
              <a:rPr lang="en-US" dirty="0" smtClean="0">
                <a:solidFill>
                  <a:srgbClr val="FF0000"/>
                </a:solidFill>
              </a:rPr>
              <a:t>been generated from a random process (15 versus 11).</a:t>
            </a:r>
          </a:p>
          <a:p>
            <a:endParaRPr lang="en-US" dirty="0" smtClean="0"/>
          </a:p>
          <a:p>
            <a:r>
              <a:rPr lang="en-US" dirty="0" smtClean="0"/>
              <a:t>In 1985 psychologists Thomas </a:t>
            </a:r>
            <a:r>
              <a:rPr lang="en-US" dirty="0" err="1" smtClean="0"/>
              <a:t>Gilovich</a:t>
            </a:r>
            <a:r>
              <a:rPr lang="en-US" dirty="0" smtClean="0"/>
              <a:t>, Robert </a:t>
            </a:r>
            <a:r>
              <a:rPr lang="en-US" dirty="0" err="1" smtClean="0"/>
              <a:t>Vallone</a:t>
            </a:r>
            <a:r>
              <a:rPr lang="en-US" dirty="0" smtClean="0"/>
              <a:t>, and Amos </a:t>
            </a:r>
            <a:r>
              <a:rPr lang="en-US" dirty="0" err="1" smtClean="0"/>
              <a:t>Tversky</a:t>
            </a:r>
            <a:r>
              <a:rPr lang="en-US" dirty="0" smtClean="0"/>
              <a:t> </a:t>
            </a:r>
          </a:p>
          <a:p>
            <a:pPr marL="0" indent="0">
              <a:buNone/>
            </a:pPr>
            <a:r>
              <a:rPr lang="en-US" dirty="0" smtClean="0"/>
              <a:t>ran a study of 100 basketball fans that showed the “hot hand” does not exist!</a:t>
            </a:r>
          </a:p>
          <a:p>
            <a:pPr lvl="1"/>
            <a:r>
              <a:rPr lang="en-US" dirty="0" smtClean="0"/>
              <a:t>Subjects were shown streaks of ‘</a:t>
            </a:r>
            <a:r>
              <a:rPr lang="en-US" dirty="0" err="1" smtClean="0"/>
              <a:t>Xs</a:t>
            </a:r>
            <a:r>
              <a:rPr lang="en-US" dirty="0" smtClean="0"/>
              <a:t>’ and ‘</a:t>
            </a:r>
            <a:r>
              <a:rPr lang="en-US" dirty="0" err="1" smtClean="0"/>
              <a:t>Os</a:t>
            </a:r>
            <a:r>
              <a:rPr lang="en-US" dirty="0" smtClean="0"/>
              <a:t>’ with different alternations.</a:t>
            </a:r>
          </a:p>
          <a:p>
            <a:pPr lvl="1"/>
            <a:r>
              <a:rPr lang="en-US" dirty="0" smtClean="0"/>
              <a:t>Only 32% of the subjects correctly identified the random sequence .</a:t>
            </a:r>
          </a:p>
          <a:p>
            <a:pPr lvl="1"/>
            <a:r>
              <a:rPr lang="en-US" dirty="0"/>
              <a:t>Sequences like the upper one (assuming X’s were hits and O’s were misses)</a:t>
            </a:r>
          </a:p>
          <a:p>
            <a:pPr marL="393700" lvl="1" indent="0">
              <a:buNone/>
            </a:pPr>
            <a:r>
              <a:rPr lang="en-US" dirty="0"/>
              <a:t>       were judged to be non-random streaks – a “hot hand” in other words.</a:t>
            </a:r>
          </a:p>
          <a:p>
            <a:pPr lvl="1"/>
            <a:endParaRPr lang="en-US" dirty="0" smtClean="0"/>
          </a:p>
          <a:p>
            <a:r>
              <a:rPr lang="en-US" b="1" dirty="0" smtClean="0"/>
              <a:t>Controversial study, with other studies disputing their conclusions</a:t>
            </a:r>
            <a:r>
              <a:rPr lang="en-US" dirty="0" smtClean="0"/>
              <a:t>.</a:t>
            </a:r>
          </a:p>
          <a:p>
            <a:endParaRPr lang="en-US" dirty="0"/>
          </a:p>
          <a:p>
            <a:endParaRPr lang="en-US" dirty="0"/>
          </a:p>
        </p:txBody>
      </p:sp>
      <p:sp>
        <p:nvSpPr>
          <p:cNvPr id="4" name="Text Placeholder 3"/>
          <p:cNvSpPr>
            <a:spLocks noGrp="1"/>
          </p:cNvSpPr>
          <p:nvPr>
            <p:ph type="body" sz="quarter" idx="10"/>
          </p:nvPr>
        </p:nvSpPr>
        <p:spPr/>
        <p:txBody>
          <a:bodyPr/>
          <a:lstStyle/>
          <a:p>
            <a:endParaRPr lang="en-US" dirty="0" smtClean="0">
              <a:sym typeface="Wingdings"/>
            </a:endParaRPr>
          </a:p>
          <a:p>
            <a:r>
              <a:rPr lang="en-US" dirty="0" smtClean="0">
                <a:sym typeface="Wingdings"/>
              </a:rPr>
              <a:t> A</a:t>
            </a:r>
            <a:r>
              <a:rPr lang="en-US" dirty="0" smtClean="0"/>
              <a:t>re </a:t>
            </a:r>
            <a:r>
              <a:rPr lang="en-US" dirty="0"/>
              <a:t>you </a:t>
            </a:r>
            <a:r>
              <a:rPr lang="en-US" dirty="0" smtClean="0"/>
              <a:t>sure your information is not random?</a:t>
            </a:r>
            <a:endParaRPr lang="en-US" dirty="0"/>
          </a:p>
          <a:p>
            <a:endParaRPr lang="en-US" dirty="0"/>
          </a:p>
        </p:txBody>
      </p:sp>
      <p:sp>
        <p:nvSpPr>
          <p:cNvPr id="5" name="Text Placeholder 4"/>
          <p:cNvSpPr>
            <a:spLocks noGrp="1"/>
          </p:cNvSpPr>
          <p:nvPr>
            <p:ph type="body" sz="quarter" idx="11"/>
          </p:nvPr>
        </p:nvSpPr>
        <p:spPr/>
        <p:txBody>
          <a:bodyPr/>
          <a:lstStyle/>
          <a:p>
            <a:endParaRPr lang="en-US"/>
          </a:p>
        </p:txBody>
      </p:sp>
      <p:grpSp>
        <p:nvGrpSpPr>
          <p:cNvPr id="9" name="Group 8"/>
          <p:cNvGrpSpPr/>
          <p:nvPr/>
        </p:nvGrpSpPr>
        <p:grpSpPr>
          <a:xfrm>
            <a:off x="304800" y="2209800"/>
            <a:ext cx="8400056" cy="498974"/>
            <a:chOff x="304800" y="1669869"/>
            <a:chExt cx="8400056" cy="498974"/>
          </a:xfrm>
        </p:grpSpPr>
        <p:sp>
          <p:nvSpPr>
            <p:cNvPr id="6" name="TextBox 5"/>
            <p:cNvSpPr txBox="1"/>
            <p:nvPr/>
          </p:nvSpPr>
          <p:spPr>
            <a:xfrm>
              <a:off x="304800" y="1676400"/>
              <a:ext cx="8400056" cy="492443"/>
            </a:xfrm>
            <a:prstGeom prst="rect">
              <a:avLst/>
            </a:prstGeom>
            <a:noFill/>
          </p:spPr>
          <p:txBody>
            <a:bodyPr wrap="none" rtlCol="0">
              <a:spAutoFit/>
            </a:bodyPr>
            <a:lstStyle/>
            <a:p>
              <a:r>
                <a:rPr lang="en-US" sz="2600" b="1" dirty="0" smtClean="0">
                  <a:latin typeface="Courier New" panose="02070309020205020404" pitchFamily="49" charset="0"/>
                  <a:cs typeface="Courier New" panose="02070309020205020404" pitchFamily="49" charset="0"/>
                </a:rPr>
                <a:t>X O X </a:t>
              </a:r>
              <a:r>
                <a:rPr lang="en-US" sz="2600" b="1" dirty="0" err="1" smtClean="0">
                  <a:latin typeface="Courier New" panose="02070309020205020404" pitchFamily="49" charset="0"/>
                  <a:cs typeface="Courier New" panose="02070309020205020404" pitchFamily="49" charset="0"/>
                </a:rPr>
                <a:t>X</a:t>
              </a:r>
              <a:r>
                <a:rPr lang="en-US" sz="2600" b="1" dirty="0" smtClean="0">
                  <a:latin typeface="Courier New" panose="02070309020205020404" pitchFamily="49" charset="0"/>
                  <a:cs typeface="Courier New" panose="02070309020205020404" pitchFamily="49" charset="0"/>
                </a:rPr>
                <a:t> </a:t>
              </a:r>
              <a:r>
                <a:rPr lang="en-US" sz="2600" b="1" dirty="0" err="1" smtClean="0">
                  <a:latin typeface="Courier New" panose="02070309020205020404" pitchFamily="49" charset="0"/>
                  <a:cs typeface="Courier New" panose="02070309020205020404" pitchFamily="49" charset="0"/>
                </a:rPr>
                <a:t>X</a:t>
              </a:r>
              <a:r>
                <a:rPr lang="en-US" sz="2600" b="1" dirty="0" smtClean="0">
                  <a:latin typeface="Courier New" panose="02070309020205020404" pitchFamily="49" charset="0"/>
                  <a:cs typeface="Courier New" panose="02070309020205020404" pitchFamily="49" charset="0"/>
                </a:rPr>
                <a:t> O </a:t>
              </a:r>
              <a:r>
                <a:rPr lang="en-US" sz="2600" b="1" dirty="0" err="1" smtClean="0">
                  <a:latin typeface="Courier New" panose="02070309020205020404" pitchFamily="49" charset="0"/>
                  <a:cs typeface="Courier New" panose="02070309020205020404" pitchFamily="49" charset="0"/>
                </a:rPr>
                <a:t>O</a:t>
              </a:r>
              <a:r>
                <a:rPr lang="en-US" sz="2600" b="1" dirty="0" smtClean="0">
                  <a:latin typeface="Courier New" panose="02070309020205020404" pitchFamily="49" charset="0"/>
                  <a:cs typeface="Courier New" panose="02070309020205020404" pitchFamily="49" charset="0"/>
                </a:rPr>
                <a:t> </a:t>
              </a:r>
              <a:r>
                <a:rPr lang="en-US" sz="2600" b="1" dirty="0" err="1" smtClean="0">
                  <a:latin typeface="Courier New" panose="02070309020205020404" pitchFamily="49" charset="0"/>
                  <a:cs typeface="Courier New" panose="02070309020205020404" pitchFamily="49" charset="0"/>
                </a:rPr>
                <a:t>O</a:t>
              </a:r>
              <a:r>
                <a:rPr lang="en-US" sz="2600" b="1" dirty="0" smtClean="0">
                  <a:latin typeface="Courier New" panose="02070309020205020404" pitchFamily="49" charset="0"/>
                  <a:cs typeface="Courier New" panose="02070309020205020404" pitchFamily="49" charset="0"/>
                </a:rPr>
                <a:t> </a:t>
              </a:r>
              <a:r>
                <a:rPr lang="en-US" sz="2600" b="1" dirty="0" err="1" smtClean="0">
                  <a:latin typeface="Courier New" panose="02070309020205020404" pitchFamily="49" charset="0"/>
                  <a:cs typeface="Courier New" panose="02070309020205020404" pitchFamily="49" charset="0"/>
                </a:rPr>
                <a:t>O</a:t>
              </a:r>
              <a:r>
                <a:rPr lang="en-US" sz="2600" b="1" dirty="0" smtClean="0">
                  <a:latin typeface="Courier New" panose="02070309020205020404" pitchFamily="49" charset="0"/>
                  <a:cs typeface="Courier New" panose="02070309020205020404" pitchFamily="49" charset="0"/>
                </a:rPr>
                <a:t> X O X </a:t>
              </a:r>
              <a:r>
                <a:rPr lang="en-US" sz="2600" b="1" dirty="0" err="1" smtClean="0">
                  <a:latin typeface="Courier New" panose="02070309020205020404" pitchFamily="49" charset="0"/>
                  <a:cs typeface="Courier New" panose="02070309020205020404" pitchFamily="49" charset="0"/>
                </a:rPr>
                <a:t>X</a:t>
              </a:r>
              <a:r>
                <a:rPr lang="en-US" sz="2600" b="1" dirty="0" smtClean="0">
                  <a:latin typeface="Courier New" panose="02070309020205020404" pitchFamily="49" charset="0"/>
                  <a:cs typeface="Courier New" panose="02070309020205020404" pitchFamily="49" charset="0"/>
                </a:rPr>
                <a:t> O </a:t>
              </a:r>
              <a:r>
                <a:rPr lang="en-US" sz="2600" b="1" dirty="0" err="1" smtClean="0">
                  <a:latin typeface="Courier New" panose="02070309020205020404" pitchFamily="49" charset="0"/>
                  <a:cs typeface="Courier New" panose="02070309020205020404" pitchFamily="49" charset="0"/>
                </a:rPr>
                <a:t>O</a:t>
              </a:r>
              <a:r>
                <a:rPr lang="en-US" sz="2600" b="1" dirty="0" smtClean="0">
                  <a:latin typeface="Courier New" panose="02070309020205020404" pitchFamily="49" charset="0"/>
                  <a:cs typeface="Courier New" panose="02070309020205020404" pitchFamily="49" charset="0"/>
                </a:rPr>
                <a:t> </a:t>
              </a:r>
              <a:r>
                <a:rPr lang="en-US" sz="2600" b="1" dirty="0" err="1" smtClean="0">
                  <a:latin typeface="Courier New" panose="02070309020205020404" pitchFamily="49" charset="0"/>
                  <a:cs typeface="Courier New" panose="02070309020205020404" pitchFamily="49" charset="0"/>
                </a:rPr>
                <a:t>O</a:t>
              </a:r>
              <a:r>
                <a:rPr lang="en-US" sz="2600" b="1" dirty="0" smtClean="0">
                  <a:latin typeface="Courier New" panose="02070309020205020404" pitchFamily="49" charset="0"/>
                  <a:cs typeface="Courier New" panose="02070309020205020404" pitchFamily="49" charset="0"/>
                </a:rPr>
                <a:t> X </a:t>
              </a:r>
              <a:r>
                <a:rPr lang="en-US" sz="2600" b="1" dirty="0" err="1" smtClean="0">
                  <a:latin typeface="Courier New" panose="02070309020205020404" pitchFamily="49" charset="0"/>
                  <a:cs typeface="Courier New" panose="02070309020205020404" pitchFamily="49" charset="0"/>
                </a:rPr>
                <a:t>X</a:t>
              </a:r>
              <a:r>
                <a:rPr lang="en-US" sz="2600" b="1" dirty="0" smtClean="0">
                  <a:latin typeface="Courier New" panose="02070309020205020404" pitchFamily="49" charset="0"/>
                  <a:cs typeface="Courier New" panose="02070309020205020404" pitchFamily="49" charset="0"/>
                </a:rPr>
                <a:t> </a:t>
              </a:r>
              <a:r>
                <a:rPr lang="en-US" sz="2600" b="1" dirty="0" err="1" smtClean="0">
                  <a:latin typeface="Courier New" panose="02070309020205020404" pitchFamily="49" charset="0"/>
                  <a:cs typeface="Courier New" panose="02070309020205020404" pitchFamily="49" charset="0"/>
                </a:rPr>
                <a:t>X</a:t>
              </a:r>
              <a:r>
                <a:rPr lang="en-US" sz="2600" b="1" dirty="0" smtClean="0">
                  <a:latin typeface="Courier New" panose="02070309020205020404" pitchFamily="49" charset="0"/>
                  <a:cs typeface="Courier New" panose="02070309020205020404" pitchFamily="49" charset="0"/>
                </a:rPr>
                <a:t> O X</a:t>
              </a:r>
              <a:endParaRPr lang="en-US" sz="2600" b="1"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685800" y="1676400"/>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066800" y="1676400"/>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286000" y="1669869"/>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886200" y="1676400"/>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267200" y="1687490"/>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648200" y="1676400"/>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486400" y="1689463"/>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9400" y="1694021"/>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848600" y="1711643"/>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229600" y="1711643"/>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304800" y="2869883"/>
            <a:ext cx="8400056" cy="492443"/>
            <a:chOff x="304800" y="2329952"/>
            <a:chExt cx="8400056" cy="492443"/>
          </a:xfrm>
        </p:grpSpPr>
        <p:sp>
          <p:nvSpPr>
            <p:cNvPr id="7" name="TextBox 6"/>
            <p:cNvSpPr txBox="1"/>
            <p:nvPr/>
          </p:nvSpPr>
          <p:spPr>
            <a:xfrm>
              <a:off x="304800" y="2329952"/>
              <a:ext cx="8400056" cy="492443"/>
            </a:xfrm>
            <a:prstGeom prst="rect">
              <a:avLst/>
            </a:prstGeom>
            <a:noFill/>
          </p:spPr>
          <p:txBody>
            <a:bodyPr wrap="none" rtlCol="0">
              <a:spAutoFit/>
            </a:bodyPr>
            <a:lstStyle/>
            <a:p>
              <a:r>
                <a:rPr lang="en-US" sz="2600" b="1" dirty="0" smtClean="0">
                  <a:latin typeface="Courier New" panose="02070309020205020404" pitchFamily="49" charset="0"/>
                  <a:cs typeface="Courier New" panose="02070309020205020404" pitchFamily="49" charset="0"/>
                </a:rPr>
                <a:t>X O X O X O </a:t>
              </a:r>
              <a:r>
                <a:rPr lang="en-US" sz="2600" b="1" dirty="0" err="1" smtClean="0">
                  <a:latin typeface="Courier New" panose="02070309020205020404" pitchFamily="49" charset="0"/>
                  <a:cs typeface="Courier New" panose="02070309020205020404" pitchFamily="49" charset="0"/>
                </a:rPr>
                <a:t>O</a:t>
              </a:r>
              <a:r>
                <a:rPr lang="en-US" sz="2600" b="1" dirty="0" smtClean="0">
                  <a:latin typeface="Courier New" panose="02070309020205020404" pitchFamily="49" charset="0"/>
                  <a:cs typeface="Courier New" panose="02070309020205020404" pitchFamily="49" charset="0"/>
                </a:rPr>
                <a:t> </a:t>
              </a:r>
              <a:r>
                <a:rPr lang="en-US" sz="2600" b="1" dirty="0" err="1" smtClean="0">
                  <a:latin typeface="Courier New" panose="02070309020205020404" pitchFamily="49" charset="0"/>
                  <a:cs typeface="Courier New" panose="02070309020205020404" pitchFamily="49" charset="0"/>
                </a:rPr>
                <a:t>O</a:t>
              </a:r>
              <a:r>
                <a:rPr lang="en-US" sz="2600" b="1" dirty="0" smtClean="0">
                  <a:latin typeface="Courier New" panose="02070309020205020404" pitchFamily="49" charset="0"/>
                  <a:cs typeface="Courier New" panose="02070309020205020404" pitchFamily="49" charset="0"/>
                </a:rPr>
                <a:t> X </a:t>
              </a:r>
              <a:r>
                <a:rPr lang="en-US" sz="2600" b="1" dirty="0" err="1" smtClean="0">
                  <a:latin typeface="Courier New" panose="02070309020205020404" pitchFamily="49" charset="0"/>
                  <a:cs typeface="Courier New" panose="02070309020205020404" pitchFamily="49" charset="0"/>
                </a:rPr>
                <a:t>X</a:t>
              </a:r>
              <a:r>
                <a:rPr lang="en-US" sz="2600" b="1" dirty="0" smtClean="0">
                  <a:latin typeface="Courier New" panose="02070309020205020404" pitchFamily="49" charset="0"/>
                  <a:cs typeface="Courier New" panose="02070309020205020404" pitchFamily="49" charset="0"/>
                </a:rPr>
                <a:t> O X O X O </a:t>
              </a:r>
              <a:r>
                <a:rPr lang="en-US" sz="2600" b="1" dirty="0" err="1" smtClean="0">
                  <a:latin typeface="Courier New" panose="02070309020205020404" pitchFamily="49" charset="0"/>
                  <a:cs typeface="Courier New" panose="02070309020205020404" pitchFamily="49" charset="0"/>
                </a:rPr>
                <a:t>O</a:t>
              </a:r>
              <a:r>
                <a:rPr lang="en-US" sz="2600" b="1" dirty="0" smtClean="0">
                  <a:latin typeface="Courier New" panose="02070309020205020404" pitchFamily="49" charset="0"/>
                  <a:cs typeface="Courier New" panose="02070309020205020404" pitchFamily="49" charset="0"/>
                </a:rPr>
                <a:t> X </a:t>
              </a:r>
              <a:r>
                <a:rPr lang="en-US" sz="2600" b="1" dirty="0" err="1" smtClean="0">
                  <a:latin typeface="Courier New" panose="02070309020205020404" pitchFamily="49" charset="0"/>
                  <a:cs typeface="Courier New" panose="02070309020205020404" pitchFamily="49" charset="0"/>
                </a:rPr>
                <a:t>X</a:t>
              </a:r>
              <a:r>
                <a:rPr lang="en-US" sz="2600" b="1" dirty="0" smtClean="0">
                  <a:latin typeface="Courier New" panose="02070309020205020404" pitchFamily="49" charset="0"/>
                  <a:cs typeface="Courier New" panose="02070309020205020404" pitchFamily="49" charset="0"/>
                </a:rPr>
                <a:t> </a:t>
              </a:r>
              <a:r>
                <a:rPr lang="en-US" sz="2600" b="1" dirty="0" err="1" smtClean="0">
                  <a:latin typeface="Courier New" panose="02070309020205020404" pitchFamily="49" charset="0"/>
                  <a:cs typeface="Courier New" panose="02070309020205020404" pitchFamily="49" charset="0"/>
                </a:rPr>
                <a:t>X</a:t>
              </a:r>
              <a:r>
                <a:rPr lang="en-US" sz="2600" b="1" dirty="0" smtClean="0">
                  <a:latin typeface="Courier New" panose="02070309020205020404" pitchFamily="49" charset="0"/>
                  <a:cs typeface="Courier New" panose="02070309020205020404" pitchFamily="49" charset="0"/>
                </a:rPr>
                <a:t> O X</a:t>
              </a:r>
              <a:endParaRPr lang="en-US" sz="2600" b="1" dirty="0">
                <a:latin typeface="Courier New" panose="02070309020205020404" pitchFamily="49" charset="0"/>
                <a:cs typeface="Courier New" panose="02070309020205020404" pitchFamily="49" charset="0"/>
              </a:endParaRPr>
            </a:p>
          </p:txBody>
        </p:sp>
        <p:cxnSp>
          <p:nvCxnSpPr>
            <p:cNvPr id="21" name="Straight Connector 20"/>
            <p:cNvCxnSpPr/>
            <p:nvPr/>
          </p:nvCxnSpPr>
          <p:spPr>
            <a:xfrm>
              <a:off x="687977" y="2347573"/>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066800" y="2362200"/>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524000" y="2347573"/>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905000" y="2347573"/>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286000" y="2347573"/>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505200" y="2347573"/>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260669" y="2329952"/>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648200" y="2329952"/>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479869" y="2347573"/>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867400" y="2347573"/>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629400" y="2347573"/>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848600" y="2347573"/>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31777" y="2347573"/>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105399" y="2347573"/>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4098" name="Picture 2" descr="http://i.cdn.turner.com/drp/nba/sixers/sites/default/files/styles/main_gallery_photo__480_tall/public/legacy/photos/130264250_10.jpg?itok=u5IQRHjx"/>
          <p:cNvPicPr>
            <a:picLocks noChangeAspect="1" noChangeArrowheads="1"/>
          </p:cNvPicPr>
          <p:nvPr/>
        </p:nvPicPr>
        <p:blipFill rotWithShape="1">
          <a:blip r:embed="rId3">
            <a:extLst>
              <a:ext uri="{28A0092B-C50C-407E-A947-70E740481C1C}">
                <a14:useLocalDpi xmlns:a14="http://schemas.microsoft.com/office/drawing/2010/main" val="0"/>
              </a:ext>
            </a:extLst>
          </a:blip>
          <a:srcRect l="22889" r="28349"/>
          <a:stretch/>
        </p:blipFill>
        <p:spPr bwMode="auto">
          <a:xfrm>
            <a:off x="6744788" y="3561158"/>
            <a:ext cx="1942012" cy="26550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700074" y="5859213"/>
            <a:ext cx="1007007" cy="246221"/>
          </a:xfrm>
          <a:prstGeom prst="rect">
            <a:avLst/>
          </a:prstGeom>
          <a:noFill/>
        </p:spPr>
        <p:txBody>
          <a:bodyPr wrap="none" rtlCol="0">
            <a:spAutoFit/>
          </a:bodyPr>
          <a:lstStyle/>
          <a:p>
            <a:r>
              <a:rPr lang="en-US" sz="1000" i="1" dirty="0" smtClean="0"/>
              <a:t>Andrew Toney</a:t>
            </a:r>
            <a:endParaRPr lang="en-US" sz="1000" i="1" dirty="0"/>
          </a:p>
        </p:txBody>
      </p:sp>
    </p:spTree>
    <p:extLst>
      <p:ext uri="{BB962C8B-B14F-4D97-AF65-F5344CB8AC3E}">
        <p14:creationId xmlns:p14="http://schemas.microsoft.com/office/powerpoint/2010/main" val="7846563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Types of Probability</a:t>
            </a:r>
            <a:endParaRPr lang="en-US" dirty="0"/>
          </a:p>
        </p:txBody>
      </p:sp>
      <p:sp>
        <p:nvSpPr>
          <p:cNvPr id="3" name="Content Placeholder 2"/>
          <p:cNvSpPr>
            <a:spLocks noGrp="1"/>
          </p:cNvSpPr>
          <p:nvPr>
            <p:ph idx="1"/>
          </p:nvPr>
        </p:nvSpPr>
        <p:spPr>
          <a:xfrm>
            <a:off x="152399" y="1124712"/>
            <a:ext cx="8229600" cy="4816550"/>
          </a:xfrm>
        </p:spPr>
        <p:txBody>
          <a:bodyPr/>
          <a:lstStyle/>
          <a:p>
            <a:pPr marL="233363" indent="-233363">
              <a:spcBef>
                <a:spcPts val="600"/>
              </a:spcBef>
              <a:spcAft>
                <a:spcPts val="600"/>
              </a:spcAft>
              <a:buClr>
                <a:srgbClr val="165EAE"/>
              </a:buClr>
            </a:pPr>
            <a:r>
              <a:rPr lang="en-US" kern="1200" dirty="0" smtClean="0">
                <a:ea typeface="MS PGothic" pitchFamily="34" charset="-128"/>
              </a:rPr>
              <a:t>All three </a:t>
            </a:r>
            <a:r>
              <a:rPr lang="en-US" kern="1200" dirty="0">
                <a:ea typeface="MS PGothic" pitchFamily="34" charset="-128"/>
              </a:rPr>
              <a:t>questions use the word ‘probability,’ </a:t>
            </a:r>
            <a:r>
              <a:rPr lang="en-US" kern="1200" dirty="0" smtClean="0">
                <a:ea typeface="MS PGothic" pitchFamily="34" charset="-128"/>
              </a:rPr>
              <a:t>but it means </a:t>
            </a:r>
            <a:r>
              <a:rPr lang="en-US" kern="1200" dirty="0">
                <a:ea typeface="MS PGothic" pitchFamily="34" charset="-128"/>
              </a:rPr>
              <a:t>different things:</a:t>
            </a:r>
          </a:p>
          <a:p>
            <a:pPr marL="735013" lvl="1" indent="-233363">
              <a:spcBef>
                <a:spcPts val="600"/>
              </a:spcBef>
              <a:spcAft>
                <a:spcPts val="600"/>
              </a:spcAft>
              <a:buClr>
                <a:srgbClr val="165EAE"/>
              </a:buClr>
            </a:pPr>
            <a:r>
              <a:rPr lang="en-US" kern="1200" dirty="0">
                <a:ea typeface="MS PGothic" pitchFamily="34" charset="-128"/>
              </a:rPr>
              <a:t>The first question </a:t>
            </a:r>
            <a:r>
              <a:rPr lang="en-US" kern="1200" dirty="0" smtClean="0">
                <a:ea typeface="MS PGothic" pitchFamily="34" charset="-128"/>
              </a:rPr>
              <a:t>about coin flips can </a:t>
            </a:r>
            <a:r>
              <a:rPr lang="en-US" kern="1200" dirty="0">
                <a:ea typeface="MS PGothic" pitchFamily="34" charset="-128"/>
              </a:rPr>
              <a:t>be solved objectively, either by repeating an experiment under identical circumstances, or by using </a:t>
            </a:r>
            <a:r>
              <a:rPr lang="en-US" kern="1200" dirty="0" smtClean="0">
                <a:ea typeface="MS PGothic" pitchFamily="34" charset="-128"/>
                <a:hlinkClick r:id="rId3"/>
              </a:rPr>
              <a:t>mathematical </a:t>
            </a:r>
            <a:r>
              <a:rPr lang="en-US" kern="1200" dirty="0" err="1" smtClean="0">
                <a:ea typeface="MS PGothic" pitchFamily="34" charset="-128"/>
                <a:hlinkClick r:id="rId3"/>
              </a:rPr>
              <a:t>combinatorics</a:t>
            </a:r>
            <a:r>
              <a:rPr lang="en-US" kern="1200" dirty="0">
                <a:ea typeface="MS PGothic" pitchFamily="34" charset="-128"/>
              </a:rPr>
              <a:t>.  This is </a:t>
            </a:r>
            <a:r>
              <a:rPr lang="en-US" i="1" kern="1200" dirty="0">
                <a:ea typeface="MS PGothic" pitchFamily="34" charset="-128"/>
              </a:rPr>
              <a:t>objectivist probability</a:t>
            </a:r>
            <a:r>
              <a:rPr lang="en-US" kern="1200" dirty="0">
                <a:ea typeface="MS PGothic" pitchFamily="34" charset="-128"/>
              </a:rPr>
              <a:t>, which is also known as </a:t>
            </a:r>
            <a:r>
              <a:rPr lang="en-US" i="1" kern="1200" dirty="0">
                <a:ea typeface="MS PGothic" pitchFamily="34" charset="-128"/>
              </a:rPr>
              <a:t>frequentist </a:t>
            </a:r>
            <a:r>
              <a:rPr lang="en-US" i="1" kern="1200" dirty="0" smtClean="0">
                <a:ea typeface="MS PGothic" pitchFamily="34" charset="-128"/>
              </a:rPr>
              <a:t>probability</a:t>
            </a:r>
            <a:r>
              <a:rPr lang="en-US" kern="1200" dirty="0" smtClean="0">
                <a:ea typeface="MS PGothic" pitchFamily="34" charset="-128"/>
              </a:rPr>
              <a:t>.</a:t>
            </a:r>
            <a:endParaRPr lang="en-US" kern="1200" dirty="0">
              <a:ea typeface="MS PGothic" pitchFamily="34" charset="-128"/>
            </a:endParaRPr>
          </a:p>
          <a:p>
            <a:pPr marL="735013" lvl="1" indent="-233363">
              <a:spcBef>
                <a:spcPts val="600"/>
              </a:spcBef>
              <a:spcAft>
                <a:spcPts val="600"/>
              </a:spcAft>
              <a:buClr>
                <a:srgbClr val="165EAE"/>
              </a:buClr>
            </a:pPr>
            <a:endParaRPr lang="en-US" kern="1200" dirty="0" smtClean="0">
              <a:ea typeface="MS PGothic" pitchFamily="34" charset="-128"/>
            </a:endParaRPr>
          </a:p>
          <a:p>
            <a:pPr marL="735013" lvl="1" indent="-233363">
              <a:spcBef>
                <a:spcPts val="600"/>
              </a:spcBef>
              <a:spcAft>
                <a:spcPts val="600"/>
              </a:spcAft>
              <a:buClr>
                <a:srgbClr val="165EAE"/>
              </a:buClr>
            </a:pPr>
            <a:r>
              <a:rPr lang="en-US" kern="1200" dirty="0" smtClean="0">
                <a:ea typeface="MS PGothic" pitchFamily="34" charset="-128"/>
              </a:rPr>
              <a:t>The </a:t>
            </a:r>
            <a:r>
              <a:rPr lang="en-US" kern="1200" dirty="0">
                <a:ea typeface="MS PGothic" pitchFamily="34" charset="-128"/>
              </a:rPr>
              <a:t>second case </a:t>
            </a:r>
            <a:r>
              <a:rPr lang="en-US" kern="1200" dirty="0" smtClean="0">
                <a:ea typeface="MS PGothic" pitchFamily="34" charset="-128"/>
              </a:rPr>
              <a:t>about a Democrat as President is </a:t>
            </a:r>
            <a:r>
              <a:rPr lang="en-US" i="1" kern="1200" dirty="0">
                <a:ea typeface="MS PGothic" pitchFamily="34" charset="-128"/>
              </a:rPr>
              <a:t>answerable</a:t>
            </a:r>
            <a:r>
              <a:rPr lang="en-US" kern="1200" dirty="0">
                <a:ea typeface="MS PGothic" pitchFamily="34" charset="-128"/>
              </a:rPr>
              <a:t> </a:t>
            </a:r>
            <a:r>
              <a:rPr lang="en-US" i="1" kern="1200" dirty="0">
                <a:ea typeface="MS PGothic" pitchFamily="34" charset="-128"/>
              </a:rPr>
              <a:t>subjective probability</a:t>
            </a:r>
            <a:r>
              <a:rPr lang="en-US" kern="1200" dirty="0">
                <a:ea typeface="MS PGothic" pitchFamily="34" charset="-128"/>
              </a:rPr>
              <a:t>.  Although multiple experiments cannot be run under identical circumstances, </a:t>
            </a:r>
            <a:r>
              <a:rPr lang="en-US" u="sng" kern="1200" dirty="0">
                <a:ea typeface="MS PGothic" pitchFamily="34" charset="-128"/>
              </a:rPr>
              <a:t>there will come a time when full consensus is reached on the </a:t>
            </a:r>
            <a:r>
              <a:rPr lang="en-US" u="sng" kern="1200" dirty="0" smtClean="0">
                <a:ea typeface="MS PGothic" pitchFamily="34" charset="-128"/>
              </a:rPr>
              <a:t>question.</a:t>
            </a:r>
            <a:endParaRPr lang="en-US" u="sng" kern="1200" dirty="0">
              <a:ea typeface="MS PGothic" pitchFamily="34" charset="-128"/>
            </a:endParaRPr>
          </a:p>
          <a:p>
            <a:pPr marL="735013" lvl="1" indent="-233363">
              <a:spcBef>
                <a:spcPts val="600"/>
              </a:spcBef>
              <a:spcAft>
                <a:spcPts val="600"/>
              </a:spcAft>
              <a:buClr>
                <a:srgbClr val="165EAE"/>
              </a:buClr>
            </a:pPr>
            <a:endParaRPr lang="en-US" kern="1200" dirty="0" smtClean="0">
              <a:ea typeface="MS PGothic" pitchFamily="34" charset="-128"/>
            </a:endParaRPr>
          </a:p>
          <a:p>
            <a:pPr marL="735013" lvl="1" indent="-233363">
              <a:spcBef>
                <a:spcPts val="600"/>
              </a:spcBef>
              <a:spcAft>
                <a:spcPts val="600"/>
              </a:spcAft>
              <a:buClr>
                <a:srgbClr val="165EAE"/>
              </a:buClr>
            </a:pPr>
            <a:r>
              <a:rPr lang="en-US" kern="1200" dirty="0" smtClean="0">
                <a:ea typeface="MS PGothic" pitchFamily="34" charset="-128"/>
              </a:rPr>
              <a:t>The </a:t>
            </a:r>
            <a:r>
              <a:rPr lang="en-US" kern="1200" dirty="0">
                <a:ea typeface="MS PGothic" pitchFamily="34" charset="-128"/>
              </a:rPr>
              <a:t>last case is </a:t>
            </a:r>
            <a:r>
              <a:rPr lang="en-US" i="1" kern="1200" dirty="0">
                <a:ea typeface="MS PGothic" pitchFamily="34" charset="-128"/>
              </a:rPr>
              <a:t>unanswerable</a:t>
            </a:r>
            <a:r>
              <a:rPr lang="en-US" kern="1200" dirty="0">
                <a:ea typeface="MS PGothic" pitchFamily="34" charset="-128"/>
              </a:rPr>
              <a:t> </a:t>
            </a:r>
            <a:r>
              <a:rPr lang="en-US" i="1" kern="1200" dirty="0">
                <a:ea typeface="MS PGothic" pitchFamily="34" charset="-128"/>
              </a:rPr>
              <a:t>subjective probability</a:t>
            </a:r>
            <a:r>
              <a:rPr lang="en-US" kern="1200" dirty="0">
                <a:ea typeface="MS PGothic" pitchFamily="34" charset="-128"/>
              </a:rPr>
              <a:t>.  No matter how much evidence is unearthed by archaeologists, linguists, or historians, full consensus will never be </a:t>
            </a:r>
            <a:r>
              <a:rPr lang="en-US" kern="1200" dirty="0" smtClean="0">
                <a:ea typeface="MS PGothic" pitchFamily="34" charset="-128"/>
              </a:rPr>
              <a:t>reached.</a:t>
            </a:r>
          </a:p>
          <a:p>
            <a:pPr marL="1198563" lvl="2" indent="-233363">
              <a:spcBef>
                <a:spcPts val="600"/>
              </a:spcBef>
              <a:spcAft>
                <a:spcPts val="600"/>
              </a:spcAft>
              <a:buClr>
                <a:srgbClr val="165EAE"/>
              </a:buClr>
            </a:pPr>
            <a:r>
              <a:rPr lang="en-US" kern="1200" dirty="0" smtClean="0">
                <a:ea typeface="MS PGothic" pitchFamily="34" charset="-128"/>
              </a:rPr>
              <a:t>This type of probability is relevant to the legal context:</a:t>
            </a:r>
          </a:p>
          <a:p>
            <a:pPr marL="1655763" lvl="3" indent="-233363">
              <a:spcBef>
                <a:spcPts val="600"/>
              </a:spcBef>
              <a:spcAft>
                <a:spcPts val="600"/>
              </a:spcAft>
              <a:buClr>
                <a:srgbClr val="165EAE"/>
              </a:buClr>
            </a:pPr>
            <a:r>
              <a:rPr lang="en-US" kern="1200" dirty="0" smtClean="0">
                <a:ea typeface="MS PGothic" pitchFamily="34" charset="-128"/>
              </a:rPr>
              <a:t>Civil cases are resolved “on the balance of probabilities.”</a:t>
            </a:r>
          </a:p>
          <a:p>
            <a:pPr marL="1655763" lvl="3" indent="-233363">
              <a:spcBef>
                <a:spcPts val="600"/>
              </a:spcBef>
              <a:spcAft>
                <a:spcPts val="600"/>
              </a:spcAft>
              <a:buClr>
                <a:srgbClr val="165EAE"/>
              </a:buClr>
            </a:pPr>
            <a:r>
              <a:rPr lang="en-US" kern="1200" dirty="0" smtClean="0">
                <a:ea typeface="MS PGothic" pitchFamily="34" charset="-128"/>
              </a:rPr>
              <a:t>Criminal cases are resolved “beyond reasonable doubt.”</a:t>
            </a:r>
            <a:endParaRPr lang="en-US" kern="1200" dirty="0">
              <a:ea typeface="MS PGothic" pitchFamily="34" charset="-128"/>
            </a:endParaRPr>
          </a:p>
          <a:p>
            <a:endParaRPr lang="en-US" dirty="0" smtClean="0"/>
          </a:p>
          <a:p>
            <a:r>
              <a:rPr lang="en-US" dirty="0" smtClean="0"/>
              <a:t>Subjective probability essentially represents a person’s degree of belief.</a:t>
            </a:r>
            <a:endParaRPr lang="en-US" dirty="0"/>
          </a:p>
        </p:txBody>
      </p:sp>
      <p:sp>
        <p:nvSpPr>
          <p:cNvPr id="4" name="Text Placeholder 3"/>
          <p:cNvSpPr>
            <a:spLocks noGrp="1"/>
          </p:cNvSpPr>
          <p:nvPr>
            <p:ph type="body" sz="quarter" idx="10"/>
          </p:nvPr>
        </p:nvSpPr>
        <p:spPr/>
        <p:txBody>
          <a:bodyPr/>
          <a:lstStyle/>
          <a:p>
            <a:r>
              <a:rPr lang="en-US" dirty="0" smtClean="0"/>
              <a:t>‘Probability’ means different things, depending on how the word is used</a:t>
            </a:r>
            <a:endParaRPr lang="en-US" dirty="0"/>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4969172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t>
            </a:r>
            <a:r>
              <a:rPr lang="en-US" dirty="0"/>
              <a:t>1 – Overconfidence</a:t>
            </a:r>
          </a:p>
        </p:txBody>
      </p:sp>
      <p:sp>
        <p:nvSpPr>
          <p:cNvPr id="4" name="Text Placeholder 3"/>
          <p:cNvSpPr>
            <a:spLocks noGrp="1"/>
          </p:cNvSpPr>
          <p:nvPr>
            <p:ph type="body" sz="quarter" idx="10"/>
          </p:nvPr>
        </p:nvSpPr>
        <p:spPr/>
        <p:txBody>
          <a:bodyPr/>
          <a:lstStyle/>
          <a:p>
            <a:endParaRPr lang="en-US" dirty="0" smtClean="0">
              <a:sym typeface="Wingdings"/>
            </a:endParaRPr>
          </a:p>
          <a:p>
            <a:r>
              <a:rPr lang="en-US" dirty="0">
                <a:sym typeface="Wingdings"/>
              </a:rPr>
              <a:t>Overconfidence is the most prevalent problem in judgment</a:t>
            </a:r>
            <a:endParaRPr lang="en-US" dirty="0"/>
          </a:p>
          <a:p>
            <a:endParaRPr lang="en-US" dirty="0"/>
          </a:p>
        </p:txBody>
      </p:sp>
      <p:sp>
        <p:nvSpPr>
          <p:cNvPr id="5" name="Text Placeholder 4"/>
          <p:cNvSpPr>
            <a:spLocks noGrp="1"/>
          </p:cNvSpPr>
          <p:nvPr>
            <p:ph type="body" sz="quarter" idx="11"/>
          </p:nvPr>
        </p:nvSpPr>
        <p:spPr/>
        <p:txBody>
          <a:bodyPr/>
          <a:lstStyle/>
          <a:p>
            <a:endParaRPr lang="en-US"/>
          </a:p>
        </p:txBody>
      </p:sp>
      <p:sp>
        <p:nvSpPr>
          <p:cNvPr id="6" name="Content Placeholder 5"/>
          <p:cNvSpPr>
            <a:spLocks noGrp="1"/>
          </p:cNvSpPr>
          <p:nvPr>
            <p:ph idx="1"/>
          </p:nvPr>
        </p:nvSpPr>
        <p:spPr/>
        <p:txBody>
          <a:bodyPr/>
          <a:lstStyle/>
          <a:p>
            <a:r>
              <a:rPr lang="en-US" dirty="0" smtClean="0"/>
              <a:t>No problem in judgment and decision making is more prevalent and more potentially catastrophic than overconfidence – i.e. the difference in how accurate a person </a:t>
            </a:r>
            <a:r>
              <a:rPr lang="en-US" i="1" dirty="0" smtClean="0"/>
              <a:t>is</a:t>
            </a:r>
            <a:r>
              <a:rPr lang="en-US" dirty="0" smtClean="0"/>
              <a:t> versus how accurate </a:t>
            </a:r>
            <a:r>
              <a:rPr lang="en-US" i="1" dirty="0" smtClean="0"/>
              <a:t>they think they are</a:t>
            </a:r>
            <a:r>
              <a:rPr lang="en-US" dirty="0" smtClean="0"/>
              <a:t>. As psychologists Sarah Lichtenstein et. al. wrote in a 1980 paper:</a:t>
            </a:r>
          </a:p>
          <a:p>
            <a:pPr lvl="1"/>
            <a:r>
              <a:rPr lang="en-US" dirty="0" smtClean="0"/>
              <a:t>Overconfidence is most extreme with tasks of great difficulty</a:t>
            </a:r>
          </a:p>
          <a:p>
            <a:pPr lvl="1"/>
            <a:r>
              <a:rPr lang="en-US" dirty="0" smtClean="0"/>
              <a:t>Ironically, as tasks get easier, as subjects’ accuracy approaches 80%, overconfidence is </a:t>
            </a:r>
            <a:r>
              <a:rPr lang="en-US" i="1" dirty="0" smtClean="0"/>
              <a:t>reduced</a:t>
            </a:r>
            <a:r>
              <a:rPr lang="en-US" dirty="0" smtClean="0"/>
              <a:t>!</a:t>
            </a:r>
          </a:p>
          <a:p>
            <a:pPr lvl="1"/>
            <a:endParaRPr lang="en-US" dirty="0" smtClean="0"/>
          </a:p>
          <a:p>
            <a:r>
              <a:rPr lang="en-US" dirty="0" smtClean="0"/>
              <a:t>Below is a self test of overconfidence.  Provide a low and high guess such that you are 90% sure that the correct answer lies between them:	</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a:p>
          <a:p>
            <a:pPr lvl="1"/>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44848012"/>
              </p:ext>
            </p:extLst>
          </p:nvPr>
        </p:nvGraphicFramePr>
        <p:xfrm>
          <a:off x="1755648" y="2819400"/>
          <a:ext cx="6473953" cy="2676525"/>
        </p:xfrm>
        <a:graphic>
          <a:graphicData uri="http://schemas.openxmlformats.org/drawingml/2006/table">
            <a:tbl>
              <a:tblPr/>
              <a:tblGrid>
                <a:gridCol w="692093"/>
                <a:gridCol w="2566511"/>
                <a:gridCol w="472148"/>
                <a:gridCol w="685800"/>
                <a:gridCol w="152400"/>
                <a:gridCol w="685800"/>
                <a:gridCol w="152400"/>
                <a:gridCol w="1066801"/>
              </a:tblGrid>
              <a:tr h="228600">
                <a:tc>
                  <a:txBody>
                    <a:bodyPr/>
                    <a:lstStyle/>
                    <a:p>
                      <a:pPr algn="l" fontAlgn="b"/>
                      <a:endParaRPr lang="en-US" sz="10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Low</a:t>
                      </a:r>
                    </a:p>
                  </a:txBody>
                  <a:tcPr marL="9525" marR="9525" marT="9525" marB="0" anchor="b">
                    <a:lnL>
                      <a:noFill/>
                    </a:lnL>
                    <a:lnR>
                      <a:noFill/>
                    </a:lnR>
                    <a:lnT>
                      <a:noFill/>
                    </a:lnT>
                    <a:lnB>
                      <a:noFill/>
                    </a:lnB>
                  </a:tcPr>
                </a:tc>
                <a:tc>
                  <a:txBody>
                    <a:bodyPr/>
                    <a:lstStyle/>
                    <a:p>
                      <a:pPr algn="ctr"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High</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endParaRPr lang="en-US" sz="1000" b="0" i="0" u="none" strike="noStrike" dirty="0">
                        <a:solidFill>
                          <a:srgbClr val="FF0000"/>
                        </a:solidFill>
                        <a:effectLst/>
                        <a:latin typeface="Calibri"/>
                      </a:endParaRPr>
                    </a:p>
                  </a:txBody>
                  <a:tcPr marL="9525" marR="9525" marT="9525" marB="0" anchor="b">
                    <a:lnL>
                      <a:noFill/>
                    </a:lnL>
                    <a:lnR>
                      <a:noFill/>
                    </a:lnR>
                    <a:lnT>
                      <a:noFill/>
                    </a:lnT>
                    <a:lnB>
                      <a:noFill/>
                    </a:lnB>
                  </a:tcPr>
                </a:tc>
              </a:tr>
              <a:tr h="152400">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dirty="0">
                        <a:solidFill>
                          <a:srgbClr val="FF0000"/>
                        </a:solidFill>
                        <a:effectLst/>
                        <a:latin typeface="Calibri"/>
                      </a:endParaRPr>
                    </a:p>
                  </a:txBody>
                  <a:tcPr marL="9525" marR="9525" marT="9525" marB="0" anchor="b">
                    <a:lnL>
                      <a:noFill/>
                    </a:lnL>
                    <a:lnR>
                      <a:noFill/>
                    </a:lnR>
                    <a:lnT>
                      <a:noFill/>
                    </a:lnT>
                    <a:lnB>
                      <a:noFill/>
                    </a:lnB>
                  </a:tcPr>
                </a:tc>
              </a:tr>
              <a:tr h="228600">
                <a:tc>
                  <a:txBody>
                    <a:bodyPr/>
                    <a:lstStyle/>
                    <a:p>
                      <a:pPr algn="ctr" fontAlgn="b"/>
                      <a:r>
                        <a:rPr lang="en-US" sz="1000" b="0" i="0" u="none" strike="noStrike">
                          <a:solidFill>
                            <a:srgbClr val="000000"/>
                          </a:solidFill>
                          <a:effectLst/>
                          <a:latin typeface="Calibri"/>
                        </a:rPr>
                        <a:t>1</a:t>
                      </a: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Martin Luther King's age at death</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endParaRPr lang="en-US" sz="1400" b="0" i="0" u="none" strike="noStrike" dirty="0">
                        <a:solidFill>
                          <a:srgbClr val="FF0000"/>
                        </a:solidFill>
                        <a:effectLst/>
                        <a:latin typeface="Calibri"/>
                      </a:endParaRPr>
                    </a:p>
                  </a:txBody>
                  <a:tcPr marL="9525" marR="9525" marT="9525" marB="0" anchor="b">
                    <a:lnL>
                      <a:noFill/>
                    </a:lnL>
                    <a:lnR>
                      <a:noFill/>
                    </a:lnR>
                    <a:lnT>
                      <a:noFill/>
                    </a:lnT>
                    <a:lnB>
                      <a:noFill/>
                    </a:lnB>
                  </a:tcPr>
                </a:tc>
              </a:tr>
              <a:tr h="228600">
                <a:tc>
                  <a:txBody>
                    <a:bodyPr/>
                    <a:lstStyle/>
                    <a:p>
                      <a:pPr algn="ctr" fontAlgn="b"/>
                      <a:r>
                        <a:rPr lang="en-US" sz="1000" b="0" i="0" u="none" strike="noStrike">
                          <a:solidFill>
                            <a:srgbClr val="000000"/>
                          </a:solidFill>
                          <a:effectLst/>
                          <a:latin typeface="Calibri"/>
                        </a:rPr>
                        <a:t>2</a:t>
                      </a: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Length of the Nile River</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endParaRPr lang="en-US" sz="1400" b="0" i="0" u="none" strike="noStrike" dirty="0">
                        <a:solidFill>
                          <a:srgbClr val="FF0000"/>
                        </a:solidFill>
                        <a:effectLst/>
                        <a:latin typeface="Calibri"/>
                      </a:endParaRPr>
                    </a:p>
                  </a:txBody>
                  <a:tcPr marL="9525" marR="9525" marT="9525" marB="0" anchor="b">
                    <a:lnL>
                      <a:noFill/>
                    </a:lnL>
                    <a:lnR>
                      <a:noFill/>
                    </a:lnR>
                    <a:lnT>
                      <a:noFill/>
                    </a:lnT>
                    <a:lnB>
                      <a:noFill/>
                    </a:lnB>
                  </a:tcPr>
                </a:tc>
              </a:tr>
              <a:tr h="228600">
                <a:tc>
                  <a:txBody>
                    <a:bodyPr/>
                    <a:lstStyle/>
                    <a:p>
                      <a:pPr algn="ctr" fontAlgn="b"/>
                      <a:r>
                        <a:rPr lang="en-US" sz="1000" b="0" i="0" u="none" strike="noStrike">
                          <a:solidFill>
                            <a:srgbClr val="000000"/>
                          </a:solidFill>
                          <a:effectLst/>
                          <a:latin typeface="Calibri"/>
                        </a:rPr>
                        <a:t>3</a:t>
                      </a:r>
                    </a:p>
                  </a:txBody>
                  <a:tcPr marL="9525" marR="9525" marT="9525" marB="0" anchor="b">
                    <a:lnL>
                      <a:noFill/>
                    </a:lnL>
                    <a:lnR>
                      <a:noFill/>
                    </a:lnR>
                    <a:lnT>
                      <a:noFill/>
                    </a:lnT>
                    <a:lnB>
                      <a:noFill/>
                    </a:lnB>
                  </a:tcPr>
                </a:tc>
                <a:tc gridSpan="2">
                  <a:txBody>
                    <a:bodyPr/>
                    <a:lstStyle/>
                    <a:p>
                      <a:pPr algn="l" fontAlgn="b"/>
                      <a:r>
                        <a:rPr lang="en-US" sz="1000" b="0" i="0" u="none" strike="noStrike" dirty="0">
                          <a:solidFill>
                            <a:srgbClr val="000000"/>
                          </a:solidFill>
                          <a:effectLst/>
                          <a:latin typeface="Calibri"/>
                        </a:rPr>
                        <a:t>Number of countries that are members of OPEC</a:t>
                      </a:r>
                    </a:p>
                  </a:txBody>
                  <a:tcPr marL="9525" marR="9525" marT="9525" marB="0" anchor="b">
                    <a:lnL>
                      <a:noFill/>
                    </a:lnL>
                    <a:lnR>
                      <a:noFill/>
                    </a:lnR>
                    <a:lnT>
                      <a:noFill/>
                    </a:lnT>
                    <a:lnB>
                      <a:noFill/>
                    </a:lnB>
                  </a:tcPr>
                </a:tc>
                <a:tc hMerge="1">
                  <a:txBody>
                    <a:bodyPr/>
                    <a:lstStyle/>
                    <a:p>
                      <a:endParaRPr lang="en-US"/>
                    </a:p>
                  </a:txBody>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endParaRPr lang="en-US" sz="1400" b="0" i="0" u="none" strike="noStrike" dirty="0">
                        <a:solidFill>
                          <a:srgbClr val="FF0000"/>
                        </a:solidFill>
                        <a:effectLst/>
                        <a:latin typeface="Calibri"/>
                      </a:endParaRPr>
                    </a:p>
                  </a:txBody>
                  <a:tcPr marL="9525" marR="9525" marT="9525" marB="0" anchor="b">
                    <a:lnL>
                      <a:noFill/>
                    </a:lnL>
                    <a:lnR>
                      <a:noFill/>
                    </a:lnR>
                    <a:lnT>
                      <a:noFill/>
                    </a:lnT>
                    <a:lnB>
                      <a:noFill/>
                    </a:lnB>
                  </a:tcPr>
                </a:tc>
              </a:tr>
              <a:tr h="228600">
                <a:tc>
                  <a:txBody>
                    <a:bodyPr/>
                    <a:lstStyle/>
                    <a:p>
                      <a:pPr algn="ctr" fontAlgn="b"/>
                      <a:r>
                        <a:rPr lang="en-US" sz="1000" b="0" i="0" u="none" strike="noStrike">
                          <a:solidFill>
                            <a:srgbClr val="000000"/>
                          </a:solidFill>
                          <a:effectLst/>
                          <a:latin typeface="Calibri"/>
                        </a:rPr>
                        <a:t>4</a:t>
                      </a: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Number of books in the Old Testament</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endParaRPr lang="en-US" sz="1400" b="0" i="0" u="none" strike="noStrike" dirty="0">
                        <a:solidFill>
                          <a:srgbClr val="FF0000"/>
                        </a:solidFill>
                        <a:effectLst/>
                        <a:latin typeface="Calibri"/>
                      </a:endParaRPr>
                    </a:p>
                  </a:txBody>
                  <a:tcPr marL="9525" marR="9525" marT="9525" marB="0" anchor="b">
                    <a:lnL>
                      <a:noFill/>
                    </a:lnL>
                    <a:lnR>
                      <a:noFill/>
                    </a:lnR>
                    <a:lnT>
                      <a:noFill/>
                    </a:lnT>
                    <a:lnB>
                      <a:noFill/>
                    </a:lnB>
                  </a:tcPr>
                </a:tc>
              </a:tr>
              <a:tr h="228600">
                <a:tc>
                  <a:txBody>
                    <a:bodyPr/>
                    <a:lstStyle/>
                    <a:p>
                      <a:pPr algn="ctr" fontAlgn="b"/>
                      <a:r>
                        <a:rPr lang="en-US" sz="1000" b="0" i="0" u="none" strike="noStrike">
                          <a:solidFill>
                            <a:srgbClr val="000000"/>
                          </a:solidFill>
                          <a:effectLst/>
                          <a:latin typeface="Calibri"/>
                        </a:rPr>
                        <a:t>5</a:t>
                      </a: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Diameter of the moon in miles</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endParaRPr lang="en-US" sz="1400" b="0" i="0" u="none" strike="noStrike" dirty="0">
                        <a:solidFill>
                          <a:srgbClr val="FF0000"/>
                        </a:solidFill>
                        <a:effectLst/>
                        <a:latin typeface="Calibri"/>
                      </a:endParaRPr>
                    </a:p>
                  </a:txBody>
                  <a:tcPr marL="9525" marR="9525" marT="9525" marB="0" anchor="b">
                    <a:lnL>
                      <a:noFill/>
                    </a:lnL>
                    <a:lnR>
                      <a:noFill/>
                    </a:lnR>
                    <a:lnT>
                      <a:noFill/>
                    </a:lnT>
                    <a:lnB>
                      <a:noFill/>
                    </a:lnB>
                  </a:tcPr>
                </a:tc>
              </a:tr>
              <a:tr h="228600">
                <a:tc>
                  <a:txBody>
                    <a:bodyPr/>
                    <a:lstStyle/>
                    <a:p>
                      <a:pPr algn="ctr" fontAlgn="b"/>
                      <a:r>
                        <a:rPr lang="en-US" sz="1000" b="0" i="0" u="none" strike="noStrike">
                          <a:solidFill>
                            <a:srgbClr val="000000"/>
                          </a:solidFill>
                          <a:effectLst/>
                          <a:latin typeface="Calibri"/>
                        </a:rPr>
                        <a:t>6</a:t>
                      </a: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Weight of an empty Boeing 747 in pounds</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endParaRPr lang="en-US" sz="1400" b="0" i="0" u="none" strike="noStrike" dirty="0">
                        <a:solidFill>
                          <a:srgbClr val="FF0000"/>
                        </a:solidFill>
                        <a:effectLst/>
                        <a:latin typeface="Calibri"/>
                      </a:endParaRPr>
                    </a:p>
                  </a:txBody>
                  <a:tcPr marL="9525" marR="9525" marT="9525" marB="0" anchor="b">
                    <a:lnL>
                      <a:noFill/>
                    </a:lnL>
                    <a:lnR>
                      <a:noFill/>
                    </a:lnR>
                    <a:lnT>
                      <a:noFill/>
                    </a:lnT>
                    <a:lnB>
                      <a:noFill/>
                    </a:lnB>
                  </a:tcPr>
                </a:tc>
              </a:tr>
              <a:tr h="228600">
                <a:tc>
                  <a:txBody>
                    <a:bodyPr/>
                    <a:lstStyle/>
                    <a:p>
                      <a:pPr algn="ctr" fontAlgn="b"/>
                      <a:r>
                        <a:rPr lang="en-US" sz="1000" b="0" i="0" u="none" strike="noStrike">
                          <a:solidFill>
                            <a:srgbClr val="000000"/>
                          </a:solidFill>
                          <a:effectLst/>
                          <a:latin typeface="Calibri"/>
                        </a:rPr>
                        <a:t>7</a:t>
                      </a:r>
                    </a:p>
                  </a:txBody>
                  <a:tcPr marL="9525" marR="9525" marT="9525" marB="0" anchor="b">
                    <a:lnL>
                      <a:noFill/>
                    </a:lnL>
                    <a:lnR>
                      <a:noFill/>
                    </a:lnR>
                    <a:lnT>
                      <a:noFill/>
                    </a:lnT>
                    <a:lnB>
                      <a:noFill/>
                    </a:lnB>
                  </a:tcPr>
                </a:tc>
                <a:tc gridSpan="2">
                  <a:txBody>
                    <a:bodyPr/>
                    <a:lstStyle/>
                    <a:p>
                      <a:pPr algn="l" fontAlgn="b"/>
                      <a:r>
                        <a:rPr lang="en-US" sz="1000" b="0" i="0" u="none" strike="noStrike">
                          <a:solidFill>
                            <a:srgbClr val="000000"/>
                          </a:solidFill>
                          <a:effectLst/>
                          <a:latin typeface="Calibri"/>
                        </a:rPr>
                        <a:t>Year in which Wolfgang Amadeus Mozart was born</a:t>
                      </a:r>
                    </a:p>
                  </a:txBody>
                  <a:tcPr marL="9525" marR="9525" marT="9525" marB="0" anchor="b">
                    <a:lnL>
                      <a:noFill/>
                    </a:lnL>
                    <a:lnR>
                      <a:noFill/>
                    </a:lnR>
                    <a:lnT>
                      <a:noFill/>
                    </a:lnT>
                    <a:lnB>
                      <a:noFill/>
                    </a:lnB>
                  </a:tcPr>
                </a:tc>
                <a:tc hMerge="1">
                  <a:txBody>
                    <a:bodyPr/>
                    <a:lstStyle/>
                    <a:p>
                      <a:endParaRPr lang="en-US"/>
                    </a:p>
                  </a:txBody>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endParaRPr lang="en-US" sz="1400" b="0" i="0" u="none" strike="noStrike" dirty="0">
                        <a:solidFill>
                          <a:srgbClr val="FF0000"/>
                        </a:solidFill>
                        <a:effectLst/>
                        <a:latin typeface="Calibri"/>
                      </a:endParaRPr>
                    </a:p>
                  </a:txBody>
                  <a:tcPr marL="9525" marR="9525" marT="9525" marB="0" anchor="b">
                    <a:lnL>
                      <a:noFill/>
                    </a:lnL>
                    <a:lnR>
                      <a:noFill/>
                    </a:lnR>
                    <a:lnT>
                      <a:noFill/>
                    </a:lnT>
                    <a:lnB>
                      <a:noFill/>
                    </a:lnB>
                  </a:tcPr>
                </a:tc>
              </a:tr>
              <a:tr h="228600">
                <a:tc>
                  <a:txBody>
                    <a:bodyPr/>
                    <a:lstStyle/>
                    <a:p>
                      <a:pPr algn="ctr" fontAlgn="b"/>
                      <a:r>
                        <a:rPr lang="en-US" sz="1000" b="0" i="0" u="none" strike="noStrike">
                          <a:solidFill>
                            <a:srgbClr val="000000"/>
                          </a:solidFill>
                          <a:effectLst/>
                          <a:latin typeface="Calibri"/>
                        </a:rPr>
                        <a:t>8</a:t>
                      </a:r>
                    </a:p>
                  </a:txBody>
                  <a:tcPr marL="9525" marR="9525" marT="9525" marB="0" anchor="b">
                    <a:lnL>
                      <a:noFill/>
                    </a:lnL>
                    <a:lnR>
                      <a:noFill/>
                    </a:lnR>
                    <a:lnT>
                      <a:noFill/>
                    </a:lnT>
                    <a:lnB>
                      <a:noFill/>
                    </a:lnB>
                  </a:tcPr>
                </a:tc>
                <a:tc gridSpan="2">
                  <a:txBody>
                    <a:bodyPr/>
                    <a:lstStyle/>
                    <a:p>
                      <a:pPr algn="l" fontAlgn="b"/>
                      <a:r>
                        <a:rPr lang="en-US" sz="1000" b="0" i="0" u="none" strike="noStrike">
                          <a:solidFill>
                            <a:srgbClr val="000000"/>
                          </a:solidFill>
                          <a:effectLst/>
                          <a:latin typeface="Calibri"/>
                        </a:rPr>
                        <a:t>Gestation period (in days) of an Asian elephant</a:t>
                      </a:r>
                    </a:p>
                  </a:txBody>
                  <a:tcPr marL="9525" marR="9525" marT="9525" marB="0" anchor="b">
                    <a:lnL>
                      <a:noFill/>
                    </a:lnL>
                    <a:lnR>
                      <a:noFill/>
                    </a:lnR>
                    <a:lnT>
                      <a:noFill/>
                    </a:lnT>
                    <a:lnB>
                      <a:noFill/>
                    </a:lnB>
                  </a:tcPr>
                </a:tc>
                <a:tc hMerge="1">
                  <a:txBody>
                    <a:bodyPr/>
                    <a:lstStyle/>
                    <a:p>
                      <a:endParaRPr lang="en-US"/>
                    </a:p>
                  </a:txBody>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endParaRPr lang="en-US" sz="1400" b="0" i="0" u="none" strike="noStrike" dirty="0">
                        <a:solidFill>
                          <a:srgbClr val="FF0000"/>
                        </a:solidFill>
                        <a:effectLst/>
                        <a:latin typeface="Calibri"/>
                      </a:endParaRPr>
                    </a:p>
                  </a:txBody>
                  <a:tcPr marL="9525" marR="9525" marT="9525" marB="0" anchor="b">
                    <a:lnL>
                      <a:noFill/>
                    </a:lnL>
                    <a:lnR>
                      <a:noFill/>
                    </a:lnR>
                    <a:lnT>
                      <a:noFill/>
                    </a:lnT>
                    <a:lnB>
                      <a:noFill/>
                    </a:lnB>
                  </a:tcPr>
                </a:tc>
              </a:tr>
              <a:tr h="228600">
                <a:tc>
                  <a:txBody>
                    <a:bodyPr/>
                    <a:lstStyle/>
                    <a:p>
                      <a:pPr algn="ctr" fontAlgn="b"/>
                      <a:r>
                        <a:rPr lang="en-US" sz="1000" b="0" i="0" u="none" strike="noStrike">
                          <a:solidFill>
                            <a:srgbClr val="000000"/>
                          </a:solidFill>
                          <a:effectLst/>
                          <a:latin typeface="Calibri"/>
                        </a:rPr>
                        <a:t>9</a:t>
                      </a: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Air distance from London to Tokyo</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endParaRPr lang="en-US" sz="1400" b="0" i="0" u="none" strike="noStrike" dirty="0">
                        <a:solidFill>
                          <a:srgbClr val="FF0000"/>
                        </a:solidFill>
                        <a:effectLst/>
                        <a:latin typeface="Calibri"/>
                      </a:endParaRPr>
                    </a:p>
                  </a:txBody>
                  <a:tcPr marL="9525" marR="9525" marT="9525" marB="0" anchor="b">
                    <a:lnL>
                      <a:noFill/>
                    </a:lnL>
                    <a:lnR>
                      <a:noFill/>
                    </a:lnR>
                    <a:lnT>
                      <a:noFill/>
                    </a:lnT>
                    <a:lnB>
                      <a:noFill/>
                    </a:lnB>
                  </a:tcPr>
                </a:tc>
              </a:tr>
              <a:tr h="228600">
                <a:tc>
                  <a:txBody>
                    <a:bodyPr/>
                    <a:lstStyle/>
                    <a:p>
                      <a:pPr algn="ctr" fontAlgn="b"/>
                      <a:r>
                        <a:rPr lang="en-US" sz="1000" b="0" i="0" u="none" strike="noStrike">
                          <a:solidFill>
                            <a:srgbClr val="000000"/>
                          </a:solidFill>
                          <a:effectLst/>
                          <a:latin typeface="Calibri"/>
                        </a:rPr>
                        <a:t>10</a:t>
                      </a:r>
                    </a:p>
                  </a:txBody>
                  <a:tcPr marL="9525" marR="9525" marT="9525" marB="0" anchor="b">
                    <a:lnL>
                      <a:noFill/>
                    </a:lnL>
                    <a:lnR>
                      <a:noFill/>
                    </a:lnR>
                    <a:lnT>
                      <a:noFill/>
                    </a:lnT>
                    <a:lnB>
                      <a:noFill/>
                    </a:lnB>
                  </a:tcPr>
                </a:tc>
                <a:tc gridSpan="2">
                  <a:txBody>
                    <a:bodyPr/>
                    <a:lstStyle/>
                    <a:p>
                      <a:pPr algn="l" fontAlgn="b"/>
                      <a:r>
                        <a:rPr lang="en-US" sz="1000" b="0" i="0" u="none" strike="noStrike">
                          <a:solidFill>
                            <a:srgbClr val="000000"/>
                          </a:solidFill>
                          <a:effectLst/>
                          <a:latin typeface="Calibri"/>
                        </a:rPr>
                        <a:t>Deepest (known) point in the ocean (in feet)</a:t>
                      </a:r>
                    </a:p>
                  </a:txBody>
                  <a:tcPr marL="9525" marR="9525" marT="9525" marB="0" anchor="b">
                    <a:lnL>
                      <a:noFill/>
                    </a:lnL>
                    <a:lnR>
                      <a:noFill/>
                    </a:lnR>
                    <a:lnT>
                      <a:noFill/>
                    </a:lnT>
                    <a:lnB>
                      <a:noFill/>
                    </a:lnB>
                  </a:tcPr>
                </a:tc>
                <a:tc hMerge="1">
                  <a:txBody>
                    <a:bodyPr/>
                    <a:lstStyle/>
                    <a:p>
                      <a:endParaRPr lang="en-US"/>
                    </a:p>
                  </a:txBody>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endParaRPr lang="en-US" sz="1400" b="0" i="0" u="none" strike="noStrike" dirty="0">
                        <a:solidFill>
                          <a:srgbClr val="FF0000"/>
                        </a:solidFill>
                        <a:effectLst/>
                        <a:latin typeface="Calibri"/>
                      </a:endParaRPr>
                    </a:p>
                  </a:txBody>
                  <a:tcPr marL="9525" marR="9525" marT="9525" marB="0" anchor="b">
                    <a:lnL>
                      <a:noFill/>
                    </a:lnL>
                    <a:lnR>
                      <a:noFill/>
                    </a:lnR>
                    <a:lnT>
                      <a:noFill/>
                    </a:lnT>
                    <a:lnB>
                      <a:noFill/>
                    </a:lnB>
                  </a:tcPr>
                </a:tc>
              </a:tr>
            </a:tbl>
          </a:graphicData>
        </a:graphic>
      </p:graphicFrame>
    </p:spTree>
    <p:extLst>
      <p:ext uri="{BB962C8B-B14F-4D97-AF65-F5344CB8AC3E}">
        <p14:creationId xmlns:p14="http://schemas.microsoft.com/office/powerpoint/2010/main" val="26423335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t>
            </a:r>
            <a:r>
              <a:rPr lang="en-US" dirty="0"/>
              <a:t>1 – Overconfidence</a:t>
            </a:r>
          </a:p>
        </p:txBody>
      </p:sp>
      <p:sp>
        <p:nvSpPr>
          <p:cNvPr id="4" name="Text Placeholder 3"/>
          <p:cNvSpPr>
            <a:spLocks noGrp="1"/>
          </p:cNvSpPr>
          <p:nvPr>
            <p:ph type="body" sz="quarter" idx="10"/>
          </p:nvPr>
        </p:nvSpPr>
        <p:spPr/>
        <p:txBody>
          <a:bodyPr/>
          <a:lstStyle/>
          <a:p>
            <a:endParaRPr lang="en-US" dirty="0" smtClean="0">
              <a:sym typeface="Wingdings"/>
            </a:endParaRPr>
          </a:p>
          <a:p>
            <a:r>
              <a:rPr lang="en-US" dirty="0" smtClean="0">
                <a:sym typeface="Wingdings"/>
              </a:rPr>
              <a:t> Are your error-bars wide enough?</a:t>
            </a:r>
            <a:endParaRPr lang="en-US" dirty="0"/>
          </a:p>
          <a:p>
            <a:endParaRPr lang="en-US" dirty="0"/>
          </a:p>
        </p:txBody>
      </p:sp>
      <p:sp>
        <p:nvSpPr>
          <p:cNvPr id="5" name="Text Placeholder 4"/>
          <p:cNvSpPr>
            <a:spLocks noGrp="1"/>
          </p:cNvSpPr>
          <p:nvPr>
            <p:ph type="body" sz="quarter" idx="11"/>
          </p:nvPr>
        </p:nvSpPr>
        <p:spPr/>
        <p:txBody>
          <a:bodyPr/>
          <a:lstStyle/>
          <a:p>
            <a:endParaRPr lang="en-US"/>
          </a:p>
        </p:txBody>
      </p:sp>
      <p:sp>
        <p:nvSpPr>
          <p:cNvPr id="6" name="Content Placeholder 5"/>
          <p:cNvSpPr>
            <a:spLocks noGrp="1"/>
          </p:cNvSpPr>
          <p:nvPr>
            <p:ph idx="1"/>
          </p:nvPr>
        </p:nvSpPr>
        <p:spPr/>
        <p:txBody>
          <a:bodyPr/>
          <a:lstStyle/>
          <a:p>
            <a:r>
              <a:rPr lang="en-US" dirty="0" smtClean="0"/>
              <a:t>No problem in judgment and decision making is more prevalent and more potentially catastrophic than overconfidence – i.e. the difference in how accurate a person </a:t>
            </a:r>
            <a:r>
              <a:rPr lang="en-US" i="1" dirty="0" smtClean="0"/>
              <a:t>is</a:t>
            </a:r>
            <a:r>
              <a:rPr lang="en-US" dirty="0" smtClean="0"/>
              <a:t> versus how accurate </a:t>
            </a:r>
            <a:r>
              <a:rPr lang="en-US" i="1" dirty="0" smtClean="0"/>
              <a:t>they think they are</a:t>
            </a:r>
            <a:r>
              <a:rPr lang="en-US" dirty="0" smtClean="0"/>
              <a:t>. As psychologists Sarah Lichtenstein et. al. wrote in a 1980 paper:</a:t>
            </a:r>
          </a:p>
          <a:p>
            <a:pPr lvl="1"/>
            <a:r>
              <a:rPr lang="en-US" dirty="0" smtClean="0"/>
              <a:t>Overconfidence is most extreme with tasks of great difficulty</a:t>
            </a:r>
          </a:p>
          <a:p>
            <a:pPr lvl="1"/>
            <a:r>
              <a:rPr lang="en-US" dirty="0" smtClean="0"/>
              <a:t>Ironically, as tasks get easier, as subjects’ accuracy approaches 80%, overconfidence is </a:t>
            </a:r>
            <a:r>
              <a:rPr lang="en-US" i="1" dirty="0" smtClean="0"/>
              <a:t>reduced</a:t>
            </a:r>
            <a:r>
              <a:rPr lang="en-US" dirty="0" smtClean="0"/>
              <a:t>!</a:t>
            </a:r>
          </a:p>
          <a:p>
            <a:pPr lvl="1"/>
            <a:endParaRPr lang="en-US" dirty="0" smtClean="0"/>
          </a:p>
          <a:p>
            <a:r>
              <a:rPr lang="en-US" dirty="0" smtClean="0"/>
              <a:t>Below is a self test of overconfidence.  Provide a low and high guess such that you are 90% sure that the correct answer lies between them:	</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solidFill>
                  <a:srgbClr val="FF0000"/>
                </a:solidFill>
              </a:rPr>
              <a:t>You should get 9 out of 10 correct.  If you missed more, then you were overconfident.</a:t>
            </a:r>
            <a:r>
              <a:rPr lang="en-US" dirty="0" smtClean="0"/>
              <a:t>  </a:t>
            </a:r>
          </a:p>
          <a:p>
            <a:pPr lvl="1"/>
            <a:r>
              <a:rPr lang="en-US" dirty="0" smtClean="0"/>
              <a:t>As psychologists Marc Alpert and Howard </a:t>
            </a:r>
            <a:r>
              <a:rPr lang="en-US" dirty="0" err="1" smtClean="0"/>
              <a:t>Raiffa</a:t>
            </a:r>
            <a:r>
              <a:rPr lang="en-US" dirty="0" smtClean="0"/>
              <a:t> wrote, “For Heaven’s sake, </a:t>
            </a:r>
            <a:r>
              <a:rPr lang="en-US" i="1" dirty="0" smtClean="0"/>
              <a:t>Spread Those Extreme </a:t>
            </a:r>
            <a:r>
              <a:rPr lang="en-US" i="1" dirty="0" err="1" smtClean="0"/>
              <a:t>Fractiles</a:t>
            </a:r>
            <a:r>
              <a:rPr lang="en-US" dirty="0" smtClean="0"/>
              <a:t>!  Be honest with yourselves!  Admit what you don’t know!”</a:t>
            </a:r>
          </a:p>
          <a:p>
            <a:pPr lvl="1"/>
            <a:endParaRPr lang="en-US" dirty="0"/>
          </a:p>
          <a:p>
            <a:pPr lvl="1"/>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42393485"/>
              </p:ext>
            </p:extLst>
          </p:nvPr>
        </p:nvGraphicFramePr>
        <p:xfrm>
          <a:off x="1755648" y="2819400"/>
          <a:ext cx="6473953" cy="2676525"/>
        </p:xfrm>
        <a:graphic>
          <a:graphicData uri="http://schemas.openxmlformats.org/drawingml/2006/table">
            <a:tbl>
              <a:tblPr/>
              <a:tblGrid>
                <a:gridCol w="692093"/>
                <a:gridCol w="2566511"/>
                <a:gridCol w="472148"/>
                <a:gridCol w="685800"/>
                <a:gridCol w="152400"/>
                <a:gridCol w="685800"/>
                <a:gridCol w="152400"/>
                <a:gridCol w="1066801"/>
              </a:tblGrid>
              <a:tr h="228600">
                <a:tc>
                  <a:txBody>
                    <a:bodyPr/>
                    <a:lstStyle/>
                    <a:p>
                      <a:pPr algn="l" fontAlgn="b"/>
                      <a:endParaRPr lang="en-US" sz="10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Low</a:t>
                      </a:r>
                    </a:p>
                  </a:txBody>
                  <a:tcPr marL="9525" marR="9525" marT="9525" marB="0" anchor="b">
                    <a:lnL>
                      <a:noFill/>
                    </a:lnL>
                    <a:lnR>
                      <a:noFill/>
                    </a:lnR>
                    <a:lnT>
                      <a:noFill/>
                    </a:lnT>
                    <a:lnB>
                      <a:noFill/>
                    </a:lnB>
                  </a:tcPr>
                </a:tc>
                <a:tc>
                  <a:txBody>
                    <a:bodyPr/>
                    <a:lstStyle/>
                    <a:p>
                      <a:pPr algn="ctr"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000" b="0" i="0" u="none" strike="noStrike">
                          <a:solidFill>
                            <a:srgbClr val="000000"/>
                          </a:solidFill>
                          <a:effectLst/>
                          <a:latin typeface="Calibri"/>
                        </a:rPr>
                        <a:t>High</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000" b="0" i="0" u="none" strike="noStrike">
                          <a:solidFill>
                            <a:srgbClr val="FF0000"/>
                          </a:solidFill>
                          <a:effectLst/>
                          <a:latin typeface="Calibri"/>
                        </a:rPr>
                        <a:t>Answer</a:t>
                      </a:r>
                    </a:p>
                  </a:txBody>
                  <a:tcPr marL="9525" marR="9525" marT="9525" marB="0" anchor="b">
                    <a:lnL>
                      <a:noFill/>
                    </a:lnL>
                    <a:lnR>
                      <a:noFill/>
                    </a:lnR>
                    <a:lnT>
                      <a:noFill/>
                    </a:lnT>
                    <a:lnB>
                      <a:noFill/>
                    </a:lnB>
                  </a:tcPr>
                </a:tc>
              </a:tr>
              <a:tr h="152400">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000" b="0" i="0" u="none" strike="noStrike">
                        <a:solidFill>
                          <a:srgbClr val="FF0000"/>
                        </a:solidFill>
                        <a:effectLst/>
                        <a:latin typeface="Calibri"/>
                      </a:endParaRPr>
                    </a:p>
                  </a:txBody>
                  <a:tcPr marL="9525" marR="9525" marT="9525" marB="0" anchor="b">
                    <a:lnL>
                      <a:noFill/>
                    </a:lnL>
                    <a:lnR>
                      <a:noFill/>
                    </a:lnR>
                    <a:lnT>
                      <a:noFill/>
                    </a:lnT>
                    <a:lnB>
                      <a:noFill/>
                    </a:lnB>
                  </a:tcPr>
                </a:tc>
              </a:tr>
              <a:tr h="228600">
                <a:tc>
                  <a:txBody>
                    <a:bodyPr/>
                    <a:lstStyle/>
                    <a:p>
                      <a:pPr algn="ctr" fontAlgn="b"/>
                      <a:r>
                        <a:rPr lang="en-US" sz="1000" b="0" i="0" u="none" strike="noStrike">
                          <a:solidFill>
                            <a:srgbClr val="000000"/>
                          </a:solidFill>
                          <a:effectLst/>
                          <a:latin typeface="Calibri"/>
                        </a:rPr>
                        <a:t>1</a:t>
                      </a: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Martin Luther King's age at death</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400" b="0" i="0" u="none" strike="noStrike" dirty="0">
                          <a:solidFill>
                            <a:srgbClr val="FF0000"/>
                          </a:solidFill>
                          <a:effectLst/>
                          <a:latin typeface="Calibri"/>
                        </a:rPr>
                        <a:t>39 </a:t>
                      </a:r>
                      <a:r>
                        <a:rPr lang="en-US" sz="1400" b="0" i="0" u="none" strike="noStrike" dirty="0" err="1">
                          <a:solidFill>
                            <a:srgbClr val="FF0000"/>
                          </a:solidFill>
                          <a:effectLst/>
                          <a:latin typeface="Calibri"/>
                        </a:rPr>
                        <a:t>yrs</a:t>
                      </a:r>
                      <a:endParaRPr lang="en-US" sz="1400" b="0" i="0" u="none" strike="noStrike" dirty="0">
                        <a:solidFill>
                          <a:srgbClr val="FF0000"/>
                        </a:solidFill>
                        <a:effectLst/>
                        <a:latin typeface="Calibri"/>
                      </a:endParaRPr>
                    </a:p>
                  </a:txBody>
                  <a:tcPr marL="9525" marR="9525" marT="9525" marB="0" anchor="b">
                    <a:lnL>
                      <a:noFill/>
                    </a:lnL>
                    <a:lnR>
                      <a:noFill/>
                    </a:lnR>
                    <a:lnT>
                      <a:noFill/>
                    </a:lnT>
                    <a:lnB>
                      <a:noFill/>
                    </a:lnB>
                  </a:tcPr>
                </a:tc>
              </a:tr>
              <a:tr h="228600">
                <a:tc>
                  <a:txBody>
                    <a:bodyPr/>
                    <a:lstStyle/>
                    <a:p>
                      <a:pPr algn="ctr" fontAlgn="b"/>
                      <a:r>
                        <a:rPr lang="en-US" sz="1000" b="0" i="0" u="none" strike="noStrike">
                          <a:solidFill>
                            <a:srgbClr val="000000"/>
                          </a:solidFill>
                          <a:effectLst/>
                          <a:latin typeface="Calibri"/>
                        </a:rPr>
                        <a:t>2</a:t>
                      </a: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Length of the Nile River</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400" b="0" i="0" u="none" strike="noStrike" dirty="0">
                          <a:solidFill>
                            <a:srgbClr val="FF0000"/>
                          </a:solidFill>
                          <a:effectLst/>
                          <a:latin typeface="Calibri"/>
                        </a:rPr>
                        <a:t>4,187 miles</a:t>
                      </a:r>
                    </a:p>
                  </a:txBody>
                  <a:tcPr marL="9525" marR="9525" marT="9525" marB="0" anchor="b">
                    <a:lnL>
                      <a:noFill/>
                    </a:lnL>
                    <a:lnR>
                      <a:noFill/>
                    </a:lnR>
                    <a:lnT>
                      <a:noFill/>
                    </a:lnT>
                    <a:lnB>
                      <a:noFill/>
                    </a:lnB>
                  </a:tcPr>
                </a:tc>
              </a:tr>
              <a:tr h="228600">
                <a:tc>
                  <a:txBody>
                    <a:bodyPr/>
                    <a:lstStyle/>
                    <a:p>
                      <a:pPr algn="ctr" fontAlgn="b"/>
                      <a:r>
                        <a:rPr lang="en-US" sz="1000" b="0" i="0" u="none" strike="noStrike">
                          <a:solidFill>
                            <a:srgbClr val="000000"/>
                          </a:solidFill>
                          <a:effectLst/>
                          <a:latin typeface="Calibri"/>
                        </a:rPr>
                        <a:t>3</a:t>
                      </a:r>
                    </a:p>
                  </a:txBody>
                  <a:tcPr marL="9525" marR="9525" marT="9525" marB="0" anchor="b">
                    <a:lnL>
                      <a:noFill/>
                    </a:lnL>
                    <a:lnR>
                      <a:noFill/>
                    </a:lnR>
                    <a:lnT>
                      <a:noFill/>
                    </a:lnT>
                    <a:lnB>
                      <a:noFill/>
                    </a:lnB>
                  </a:tcPr>
                </a:tc>
                <a:tc gridSpan="2">
                  <a:txBody>
                    <a:bodyPr/>
                    <a:lstStyle/>
                    <a:p>
                      <a:pPr algn="l" fontAlgn="b"/>
                      <a:r>
                        <a:rPr lang="en-US" sz="1000" b="0" i="0" u="none" strike="noStrike" dirty="0">
                          <a:solidFill>
                            <a:srgbClr val="000000"/>
                          </a:solidFill>
                          <a:effectLst/>
                          <a:latin typeface="Calibri"/>
                        </a:rPr>
                        <a:t>Number of countries that are members of OPEC</a:t>
                      </a:r>
                    </a:p>
                  </a:txBody>
                  <a:tcPr marL="9525" marR="9525" marT="9525" marB="0" anchor="b">
                    <a:lnL>
                      <a:noFill/>
                    </a:lnL>
                    <a:lnR>
                      <a:noFill/>
                    </a:lnR>
                    <a:lnT>
                      <a:noFill/>
                    </a:lnT>
                    <a:lnB>
                      <a:noFill/>
                    </a:lnB>
                  </a:tcPr>
                </a:tc>
                <a:tc hMerge="1">
                  <a:txBody>
                    <a:bodyPr/>
                    <a:lstStyle/>
                    <a:p>
                      <a:endParaRPr lang="en-US"/>
                    </a:p>
                  </a:txBody>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400" b="0" i="0" u="none" strike="noStrike" dirty="0" smtClean="0">
                          <a:solidFill>
                            <a:srgbClr val="FF0000"/>
                          </a:solidFill>
                          <a:effectLst/>
                          <a:latin typeface="Calibri"/>
                        </a:rPr>
                        <a:t>12 </a:t>
                      </a:r>
                      <a:r>
                        <a:rPr lang="en-US" sz="1400" b="0" i="0" u="none" strike="noStrike" dirty="0">
                          <a:solidFill>
                            <a:srgbClr val="FF0000"/>
                          </a:solidFill>
                          <a:effectLst/>
                          <a:latin typeface="Calibri"/>
                        </a:rPr>
                        <a:t>countries</a:t>
                      </a:r>
                    </a:p>
                  </a:txBody>
                  <a:tcPr marL="9525" marR="9525" marT="9525" marB="0" anchor="b">
                    <a:lnL>
                      <a:noFill/>
                    </a:lnL>
                    <a:lnR>
                      <a:noFill/>
                    </a:lnR>
                    <a:lnT>
                      <a:noFill/>
                    </a:lnT>
                    <a:lnB>
                      <a:noFill/>
                    </a:lnB>
                  </a:tcPr>
                </a:tc>
              </a:tr>
              <a:tr h="228600">
                <a:tc>
                  <a:txBody>
                    <a:bodyPr/>
                    <a:lstStyle/>
                    <a:p>
                      <a:pPr algn="ctr" fontAlgn="b"/>
                      <a:r>
                        <a:rPr lang="en-US" sz="1000" b="0" i="0" u="none" strike="noStrike">
                          <a:solidFill>
                            <a:srgbClr val="000000"/>
                          </a:solidFill>
                          <a:effectLst/>
                          <a:latin typeface="Calibri"/>
                        </a:rPr>
                        <a:t>4</a:t>
                      </a: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Number of books in the Old Testament</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400" b="0" i="0" u="none" strike="noStrike" dirty="0">
                          <a:solidFill>
                            <a:srgbClr val="FF0000"/>
                          </a:solidFill>
                          <a:effectLst/>
                          <a:latin typeface="Calibri"/>
                        </a:rPr>
                        <a:t>39 books</a:t>
                      </a:r>
                    </a:p>
                  </a:txBody>
                  <a:tcPr marL="9525" marR="9525" marT="9525" marB="0" anchor="b">
                    <a:lnL>
                      <a:noFill/>
                    </a:lnL>
                    <a:lnR>
                      <a:noFill/>
                    </a:lnR>
                    <a:lnT>
                      <a:noFill/>
                    </a:lnT>
                    <a:lnB>
                      <a:noFill/>
                    </a:lnB>
                  </a:tcPr>
                </a:tc>
              </a:tr>
              <a:tr h="228600">
                <a:tc>
                  <a:txBody>
                    <a:bodyPr/>
                    <a:lstStyle/>
                    <a:p>
                      <a:pPr algn="ctr" fontAlgn="b"/>
                      <a:r>
                        <a:rPr lang="en-US" sz="1000" b="0" i="0" u="none" strike="noStrike">
                          <a:solidFill>
                            <a:srgbClr val="000000"/>
                          </a:solidFill>
                          <a:effectLst/>
                          <a:latin typeface="Calibri"/>
                        </a:rPr>
                        <a:t>5</a:t>
                      </a: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Diameter of the moon in miles</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400" b="0" i="0" u="none" strike="noStrike" dirty="0">
                          <a:solidFill>
                            <a:srgbClr val="FF0000"/>
                          </a:solidFill>
                          <a:effectLst/>
                          <a:latin typeface="Calibri"/>
                        </a:rPr>
                        <a:t>2,160 miles</a:t>
                      </a:r>
                    </a:p>
                  </a:txBody>
                  <a:tcPr marL="9525" marR="9525" marT="9525" marB="0" anchor="b">
                    <a:lnL>
                      <a:noFill/>
                    </a:lnL>
                    <a:lnR>
                      <a:noFill/>
                    </a:lnR>
                    <a:lnT>
                      <a:noFill/>
                    </a:lnT>
                    <a:lnB>
                      <a:noFill/>
                    </a:lnB>
                  </a:tcPr>
                </a:tc>
              </a:tr>
              <a:tr h="228600">
                <a:tc>
                  <a:txBody>
                    <a:bodyPr/>
                    <a:lstStyle/>
                    <a:p>
                      <a:pPr algn="ctr" fontAlgn="b"/>
                      <a:r>
                        <a:rPr lang="en-US" sz="1000" b="0" i="0" u="none" strike="noStrike">
                          <a:solidFill>
                            <a:srgbClr val="000000"/>
                          </a:solidFill>
                          <a:effectLst/>
                          <a:latin typeface="Calibri"/>
                        </a:rPr>
                        <a:t>6</a:t>
                      </a: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Weight of an empty Boeing 747 in pounds</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400" b="0" i="0" u="none" strike="noStrike" dirty="0">
                          <a:solidFill>
                            <a:srgbClr val="FF0000"/>
                          </a:solidFill>
                          <a:effectLst/>
                          <a:latin typeface="Calibri"/>
                        </a:rPr>
                        <a:t>390,000 </a:t>
                      </a:r>
                      <a:r>
                        <a:rPr lang="en-US" sz="1400" b="0" i="0" u="none" strike="noStrike" dirty="0" err="1">
                          <a:solidFill>
                            <a:srgbClr val="FF0000"/>
                          </a:solidFill>
                          <a:effectLst/>
                          <a:latin typeface="Calibri"/>
                        </a:rPr>
                        <a:t>lbs</a:t>
                      </a:r>
                      <a:endParaRPr lang="en-US" sz="1400" b="0" i="0" u="none" strike="noStrike" dirty="0">
                        <a:solidFill>
                          <a:srgbClr val="FF0000"/>
                        </a:solidFill>
                        <a:effectLst/>
                        <a:latin typeface="Calibri"/>
                      </a:endParaRPr>
                    </a:p>
                  </a:txBody>
                  <a:tcPr marL="9525" marR="9525" marT="9525" marB="0" anchor="b">
                    <a:lnL>
                      <a:noFill/>
                    </a:lnL>
                    <a:lnR>
                      <a:noFill/>
                    </a:lnR>
                    <a:lnT>
                      <a:noFill/>
                    </a:lnT>
                    <a:lnB>
                      <a:noFill/>
                    </a:lnB>
                  </a:tcPr>
                </a:tc>
              </a:tr>
              <a:tr h="228600">
                <a:tc>
                  <a:txBody>
                    <a:bodyPr/>
                    <a:lstStyle/>
                    <a:p>
                      <a:pPr algn="ctr" fontAlgn="b"/>
                      <a:r>
                        <a:rPr lang="en-US" sz="1000" b="0" i="0" u="none" strike="noStrike">
                          <a:solidFill>
                            <a:srgbClr val="000000"/>
                          </a:solidFill>
                          <a:effectLst/>
                          <a:latin typeface="Calibri"/>
                        </a:rPr>
                        <a:t>7</a:t>
                      </a:r>
                    </a:p>
                  </a:txBody>
                  <a:tcPr marL="9525" marR="9525" marT="9525" marB="0" anchor="b">
                    <a:lnL>
                      <a:noFill/>
                    </a:lnL>
                    <a:lnR>
                      <a:noFill/>
                    </a:lnR>
                    <a:lnT>
                      <a:noFill/>
                    </a:lnT>
                    <a:lnB>
                      <a:noFill/>
                    </a:lnB>
                  </a:tcPr>
                </a:tc>
                <a:tc gridSpan="2">
                  <a:txBody>
                    <a:bodyPr/>
                    <a:lstStyle/>
                    <a:p>
                      <a:pPr algn="l" fontAlgn="b"/>
                      <a:r>
                        <a:rPr lang="en-US" sz="1000" b="0" i="0" u="none" strike="noStrike">
                          <a:solidFill>
                            <a:srgbClr val="000000"/>
                          </a:solidFill>
                          <a:effectLst/>
                          <a:latin typeface="Calibri"/>
                        </a:rPr>
                        <a:t>Year in which Wolfgang Amadeus Mozart was born</a:t>
                      </a:r>
                    </a:p>
                  </a:txBody>
                  <a:tcPr marL="9525" marR="9525" marT="9525" marB="0" anchor="b">
                    <a:lnL>
                      <a:noFill/>
                    </a:lnL>
                    <a:lnR>
                      <a:noFill/>
                    </a:lnR>
                    <a:lnT>
                      <a:noFill/>
                    </a:lnT>
                    <a:lnB>
                      <a:noFill/>
                    </a:lnB>
                  </a:tcPr>
                </a:tc>
                <a:tc hMerge="1">
                  <a:txBody>
                    <a:bodyPr/>
                    <a:lstStyle/>
                    <a:p>
                      <a:endParaRPr lang="en-US"/>
                    </a:p>
                  </a:txBody>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400" b="0" i="0" u="none" strike="noStrike" dirty="0">
                          <a:solidFill>
                            <a:srgbClr val="FF0000"/>
                          </a:solidFill>
                          <a:effectLst/>
                          <a:latin typeface="Calibri"/>
                        </a:rPr>
                        <a:t>1756 AD</a:t>
                      </a:r>
                    </a:p>
                  </a:txBody>
                  <a:tcPr marL="9525" marR="9525" marT="9525" marB="0" anchor="b">
                    <a:lnL>
                      <a:noFill/>
                    </a:lnL>
                    <a:lnR>
                      <a:noFill/>
                    </a:lnR>
                    <a:lnT>
                      <a:noFill/>
                    </a:lnT>
                    <a:lnB>
                      <a:noFill/>
                    </a:lnB>
                  </a:tcPr>
                </a:tc>
              </a:tr>
              <a:tr h="228600">
                <a:tc>
                  <a:txBody>
                    <a:bodyPr/>
                    <a:lstStyle/>
                    <a:p>
                      <a:pPr algn="ctr" fontAlgn="b"/>
                      <a:r>
                        <a:rPr lang="en-US" sz="1000" b="0" i="0" u="none" strike="noStrike">
                          <a:solidFill>
                            <a:srgbClr val="000000"/>
                          </a:solidFill>
                          <a:effectLst/>
                          <a:latin typeface="Calibri"/>
                        </a:rPr>
                        <a:t>8</a:t>
                      </a:r>
                    </a:p>
                  </a:txBody>
                  <a:tcPr marL="9525" marR="9525" marT="9525" marB="0" anchor="b">
                    <a:lnL>
                      <a:noFill/>
                    </a:lnL>
                    <a:lnR>
                      <a:noFill/>
                    </a:lnR>
                    <a:lnT>
                      <a:noFill/>
                    </a:lnT>
                    <a:lnB>
                      <a:noFill/>
                    </a:lnB>
                  </a:tcPr>
                </a:tc>
                <a:tc gridSpan="2">
                  <a:txBody>
                    <a:bodyPr/>
                    <a:lstStyle/>
                    <a:p>
                      <a:pPr algn="l" fontAlgn="b"/>
                      <a:r>
                        <a:rPr lang="en-US" sz="1000" b="0" i="0" u="none" strike="noStrike">
                          <a:solidFill>
                            <a:srgbClr val="000000"/>
                          </a:solidFill>
                          <a:effectLst/>
                          <a:latin typeface="Calibri"/>
                        </a:rPr>
                        <a:t>Gestation period (in days) of an Asian elephant</a:t>
                      </a:r>
                    </a:p>
                  </a:txBody>
                  <a:tcPr marL="9525" marR="9525" marT="9525" marB="0" anchor="b">
                    <a:lnL>
                      <a:noFill/>
                    </a:lnL>
                    <a:lnR>
                      <a:noFill/>
                    </a:lnR>
                    <a:lnT>
                      <a:noFill/>
                    </a:lnT>
                    <a:lnB>
                      <a:noFill/>
                    </a:lnB>
                  </a:tcPr>
                </a:tc>
                <a:tc hMerge="1">
                  <a:txBody>
                    <a:bodyPr/>
                    <a:lstStyle/>
                    <a:p>
                      <a:endParaRPr lang="en-US"/>
                    </a:p>
                  </a:txBody>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400" b="0" i="0" u="none" strike="noStrike" dirty="0">
                          <a:solidFill>
                            <a:srgbClr val="FF0000"/>
                          </a:solidFill>
                          <a:effectLst/>
                          <a:latin typeface="Calibri"/>
                        </a:rPr>
                        <a:t>645 days</a:t>
                      </a:r>
                    </a:p>
                  </a:txBody>
                  <a:tcPr marL="9525" marR="9525" marT="9525" marB="0" anchor="b">
                    <a:lnL>
                      <a:noFill/>
                    </a:lnL>
                    <a:lnR>
                      <a:noFill/>
                    </a:lnR>
                    <a:lnT>
                      <a:noFill/>
                    </a:lnT>
                    <a:lnB>
                      <a:noFill/>
                    </a:lnB>
                  </a:tcPr>
                </a:tc>
              </a:tr>
              <a:tr h="228600">
                <a:tc>
                  <a:txBody>
                    <a:bodyPr/>
                    <a:lstStyle/>
                    <a:p>
                      <a:pPr algn="ctr" fontAlgn="b"/>
                      <a:r>
                        <a:rPr lang="en-US" sz="1000" b="0" i="0" u="none" strike="noStrike">
                          <a:solidFill>
                            <a:srgbClr val="000000"/>
                          </a:solidFill>
                          <a:effectLst/>
                          <a:latin typeface="Calibri"/>
                        </a:rPr>
                        <a:t>9</a:t>
                      </a: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Air distance from London to Tokyo</a:t>
                      </a:r>
                    </a:p>
                  </a:txBody>
                  <a:tcPr marL="9525" marR="9525" marT="9525"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400" b="0" i="0" u="none" strike="noStrike" dirty="0">
                          <a:solidFill>
                            <a:srgbClr val="FF0000"/>
                          </a:solidFill>
                          <a:effectLst/>
                          <a:latin typeface="Calibri"/>
                        </a:rPr>
                        <a:t>5,959 miles</a:t>
                      </a:r>
                    </a:p>
                  </a:txBody>
                  <a:tcPr marL="9525" marR="9525" marT="9525" marB="0" anchor="b">
                    <a:lnL>
                      <a:noFill/>
                    </a:lnL>
                    <a:lnR>
                      <a:noFill/>
                    </a:lnR>
                    <a:lnT>
                      <a:noFill/>
                    </a:lnT>
                    <a:lnB>
                      <a:noFill/>
                    </a:lnB>
                  </a:tcPr>
                </a:tc>
              </a:tr>
              <a:tr h="228600">
                <a:tc>
                  <a:txBody>
                    <a:bodyPr/>
                    <a:lstStyle/>
                    <a:p>
                      <a:pPr algn="ctr" fontAlgn="b"/>
                      <a:r>
                        <a:rPr lang="en-US" sz="1000" b="0" i="0" u="none" strike="noStrike">
                          <a:solidFill>
                            <a:srgbClr val="000000"/>
                          </a:solidFill>
                          <a:effectLst/>
                          <a:latin typeface="Calibri"/>
                        </a:rPr>
                        <a:t>10</a:t>
                      </a:r>
                    </a:p>
                  </a:txBody>
                  <a:tcPr marL="9525" marR="9525" marT="9525" marB="0" anchor="b">
                    <a:lnL>
                      <a:noFill/>
                    </a:lnL>
                    <a:lnR>
                      <a:noFill/>
                    </a:lnR>
                    <a:lnT>
                      <a:noFill/>
                    </a:lnT>
                    <a:lnB>
                      <a:noFill/>
                    </a:lnB>
                  </a:tcPr>
                </a:tc>
                <a:tc gridSpan="2">
                  <a:txBody>
                    <a:bodyPr/>
                    <a:lstStyle/>
                    <a:p>
                      <a:pPr algn="l" fontAlgn="b"/>
                      <a:r>
                        <a:rPr lang="en-US" sz="1000" b="0" i="0" u="none" strike="noStrike">
                          <a:solidFill>
                            <a:srgbClr val="000000"/>
                          </a:solidFill>
                          <a:effectLst/>
                          <a:latin typeface="Calibri"/>
                        </a:rPr>
                        <a:t>Deepest (known) point in the ocean (in feet)</a:t>
                      </a:r>
                    </a:p>
                  </a:txBody>
                  <a:tcPr marL="9525" marR="9525" marT="9525" marB="0" anchor="b">
                    <a:lnL>
                      <a:noFill/>
                    </a:lnL>
                    <a:lnR>
                      <a:noFill/>
                    </a:lnR>
                    <a:lnT>
                      <a:noFill/>
                    </a:lnT>
                    <a:lnB>
                      <a:noFill/>
                    </a:lnB>
                  </a:tcPr>
                </a:tc>
                <a:tc hMerge="1">
                  <a:txBody>
                    <a:bodyPr/>
                    <a:lstStyle/>
                    <a:p>
                      <a:endParaRPr lang="en-US"/>
                    </a:p>
                  </a:txBody>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400" b="0" i="0" u="none" strike="noStrike" dirty="0">
                          <a:solidFill>
                            <a:srgbClr val="FF0000"/>
                          </a:solidFill>
                          <a:effectLst/>
                          <a:latin typeface="Calibri"/>
                        </a:rPr>
                        <a:t>36,198 </a:t>
                      </a:r>
                      <a:r>
                        <a:rPr lang="en-US" sz="1400" b="0" i="0" u="none" strike="noStrike" dirty="0" err="1">
                          <a:solidFill>
                            <a:srgbClr val="FF0000"/>
                          </a:solidFill>
                          <a:effectLst/>
                          <a:latin typeface="Calibri"/>
                        </a:rPr>
                        <a:t>ft</a:t>
                      </a:r>
                      <a:endParaRPr lang="en-US" sz="1400" b="0" i="0" u="none" strike="noStrike" dirty="0">
                        <a:solidFill>
                          <a:srgbClr val="FF0000"/>
                        </a:solidFill>
                        <a:effectLst/>
                        <a:latin typeface="Calibri"/>
                      </a:endParaRPr>
                    </a:p>
                  </a:txBody>
                  <a:tcPr marL="9525" marR="9525" marT="9525" marB="0" anchor="b">
                    <a:lnL>
                      <a:noFill/>
                    </a:lnL>
                    <a:lnR>
                      <a:noFill/>
                    </a:lnR>
                    <a:lnT>
                      <a:noFill/>
                    </a:lnT>
                    <a:lnB>
                      <a:noFill/>
                    </a:lnB>
                  </a:tcPr>
                </a:tc>
              </a:tr>
            </a:tbl>
          </a:graphicData>
        </a:graphic>
      </p:graphicFrame>
    </p:spTree>
    <p:extLst>
      <p:ext uri="{BB962C8B-B14F-4D97-AF65-F5344CB8AC3E}">
        <p14:creationId xmlns:p14="http://schemas.microsoft.com/office/powerpoint/2010/main" val="24735680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1 – Overconfidence in Predicting Economic Growth</a:t>
            </a:r>
            <a:endParaRPr lang="en-US" dirty="0"/>
          </a:p>
        </p:txBody>
      </p:sp>
      <p:sp>
        <p:nvSpPr>
          <p:cNvPr id="3" name="Content Placeholder 2"/>
          <p:cNvSpPr>
            <a:spLocks noGrp="1"/>
          </p:cNvSpPr>
          <p:nvPr>
            <p:ph idx="1"/>
          </p:nvPr>
        </p:nvSpPr>
        <p:spPr>
          <a:xfrm>
            <a:off x="152399" y="762000"/>
            <a:ext cx="8229600" cy="4816550"/>
          </a:xfrm>
        </p:spPr>
        <p:txBody>
          <a:bodyPr/>
          <a:lstStyle/>
          <a:p>
            <a:r>
              <a:rPr lang="en-US" dirty="0" smtClean="0"/>
              <a:t>In his 2012 book </a:t>
            </a:r>
            <a:r>
              <a:rPr lang="en-US" i="1" dirty="0" smtClean="0"/>
              <a:t>The Signal and The Noise</a:t>
            </a:r>
            <a:r>
              <a:rPr lang="en-US" dirty="0" smtClean="0"/>
              <a:t>, Nate Silver tracked the growth predictions of economists, along with their 90% confidence interval, against their actual results from 1993 through 2010.  In six out of 18 years, the actual growth numbers fell outside of their 90% confidence intervals.</a:t>
            </a:r>
            <a:endParaRPr lang="en-US" dirty="0"/>
          </a:p>
        </p:txBody>
      </p:sp>
      <p:sp>
        <p:nvSpPr>
          <p:cNvPr id="5" name="Text Placeholder 4"/>
          <p:cNvSpPr>
            <a:spLocks noGrp="1"/>
          </p:cNvSpPr>
          <p:nvPr>
            <p:ph type="body" sz="quarter" idx="11"/>
          </p:nvPr>
        </p:nvSpPr>
        <p:spPr/>
        <p:txBody>
          <a:bodyPr/>
          <a:lstStyle/>
          <a:p>
            <a:endParaRPr lang="en-US"/>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502326"/>
            <a:ext cx="4971209" cy="4746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477000" y="5165467"/>
            <a:ext cx="2209800" cy="553998"/>
          </a:xfrm>
          <a:prstGeom prst="rect">
            <a:avLst/>
          </a:prstGeom>
          <a:noFill/>
        </p:spPr>
        <p:txBody>
          <a:bodyPr wrap="square" rtlCol="0">
            <a:spAutoFit/>
          </a:bodyPr>
          <a:lstStyle/>
          <a:p>
            <a:r>
              <a:rPr lang="en-US" sz="1000" dirty="0" smtClean="0"/>
              <a:t>Data from Survey of Professional Forecasters November predictions for subsequent years</a:t>
            </a:r>
            <a:endParaRPr lang="en-US" sz="1000" dirty="0"/>
          </a:p>
        </p:txBody>
      </p:sp>
    </p:spTree>
    <p:extLst>
      <p:ext uri="{BB962C8B-B14F-4D97-AF65-F5344CB8AC3E}">
        <p14:creationId xmlns:p14="http://schemas.microsoft.com/office/powerpoint/2010/main" val="18157313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Checklist items for System 2</a:t>
            </a:r>
            <a:endParaRPr lang="en-US" dirty="0"/>
          </a:p>
        </p:txBody>
      </p:sp>
    </p:spTree>
    <p:extLst>
      <p:ext uri="{BB962C8B-B14F-4D97-AF65-F5344CB8AC3E}">
        <p14:creationId xmlns:p14="http://schemas.microsoft.com/office/powerpoint/2010/main" val="8073288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2 – Logic Errors</a:t>
            </a:r>
          </a:p>
        </p:txBody>
      </p:sp>
      <p:sp>
        <p:nvSpPr>
          <p:cNvPr id="3" name="Content Placeholder 2"/>
          <p:cNvSpPr>
            <a:spLocks noGrp="1"/>
          </p:cNvSpPr>
          <p:nvPr>
            <p:ph idx="1"/>
          </p:nvPr>
        </p:nvSpPr>
        <p:spPr>
          <a:xfrm>
            <a:off x="152400" y="1295400"/>
            <a:ext cx="8229600" cy="4187900"/>
          </a:xfrm>
        </p:spPr>
        <p:txBody>
          <a:bodyPr/>
          <a:lstStyle/>
          <a:p>
            <a:r>
              <a:rPr lang="en-US" dirty="0" smtClean="0"/>
              <a:t>If-then statements follow a certain syllogistic structure, as shown below:</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endParaRPr lang="en-US" dirty="0" smtClean="0"/>
          </a:p>
          <a:p>
            <a:r>
              <a:rPr lang="en-US" dirty="0" smtClean="0"/>
              <a:t>Adults almost never have problems with modus ponens inferences.  </a:t>
            </a:r>
            <a:r>
              <a:rPr lang="en-US" dirty="0" smtClean="0">
                <a:solidFill>
                  <a:srgbClr val="FF0000"/>
                </a:solidFill>
              </a:rPr>
              <a:t>Everything else is hard, and the source of many logic errors.</a:t>
            </a:r>
          </a:p>
          <a:p>
            <a:endParaRPr lang="en-US" sz="800" dirty="0" smtClean="0"/>
          </a:p>
        </p:txBody>
      </p:sp>
      <p:sp>
        <p:nvSpPr>
          <p:cNvPr id="5" name="Text Placeholder 4"/>
          <p:cNvSpPr>
            <a:spLocks noGrp="1"/>
          </p:cNvSpPr>
          <p:nvPr>
            <p:ph type="body" sz="quarter" idx="11"/>
          </p:nvPr>
        </p:nvSpPr>
        <p:spPr/>
        <p:txBody>
          <a:bodyPr/>
          <a:lstStyle/>
          <a:p>
            <a:endParaRPr lang="en-US"/>
          </a:p>
        </p:txBody>
      </p:sp>
      <p:sp>
        <p:nvSpPr>
          <p:cNvPr id="8" name="Rectangle 7"/>
          <p:cNvSpPr/>
          <p:nvPr/>
        </p:nvSpPr>
        <p:spPr>
          <a:xfrm>
            <a:off x="2258568" y="685800"/>
            <a:ext cx="4572000" cy="738664"/>
          </a:xfrm>
          <a:prstGeom prst="rect">
            <a:avLst/>
          </a:prstGeom>
        </p:spPr>
        <p:txBody>
          <a:bodyPr>
            <a:spAutoFit/>
          </a:bodyPr>
          <a:lstStyle/>
          <a:p>
            <a:r>
              <a:rPr lang="en-US" sz="1400" dirty="0">
                <a:solidFill>
                  <a:schemeClr val="bg1"/>
                </a:solidFill>
                <a:latin typeface="Book Antiqua" panose="02040602050305030304" pitchFamily="18" charset="0"/>
                <a:sym typeface="Wingdings"/>
              </a:rPr>
              <a:t> A</a:t>
            </a:r>
            <a:r>
              <a:rPr lang="en-US" sz="1400" dirty="0">
                <a:solidFill>
                  <a:schemeClr val="bg1"/>
                </a:solidFill>
                <a:latin typeface="Book Antiqua" panose="02040602050305030304" pitchFamily="18" charset="0"/>
              </a:rPr>
              <a:t>re you denying the antecedent?</a:t>
            </a:r>
          </a:p>
          <a:p>
            <a:r>
              <a:rPr lang="en-US" sz="1400" dirty="0">
                <a:solidFill>
                  <a:schemeClr val="bg1"/>
                </a:solidFill>
                <a:latin typeface="Book Antiqua" panose="02040602050305030304" pitchFamily="18" charset="0"/>
                <a:sym typeface="Wingdings"/>
              </a:rPr>
              <a:t> A</a:t>
            </a:r>
            <a:r>
              <a:rPr lang="en-US" sz="1400" dirty="0">
                <a:solidFill>
                  <a:schemeClr val="bg1"/>
                </a:solidFill>
                <a:latin typeface="Book Antiqua" panose="02040602050305030304" pitchFamily="18" charset="0"/>
              </a:rPr>
              <a:t>re you affirming the consequent?</a:t>
            </a:r>
            <a:r>
              <a:rPr lang="en-US" sz="1400" dirty="0">
                <a:solidFill>
                  <a:schemeClr val="bg1"/>
                </a:solidFill>
                <a:latin typeface="Book Antiqua" panose="02040602050305030304" pitchFamily="18" charset="0"/>
                <a:sym typeface="Wingdings"/>
              </a:rPr>
              <a:t> </a:t>
            </a:r>
          </a:p>
          <a:p>
            <a:r>
              <a:rPr lang="en-US" sz="1400" dirty="0">
                <a:solidFill>
                  <a:schemeClr val="bg1"/>
                </a:solidFill>
                <a:latin typeface="Book Antiqua" panose="02040602050305030304" pitchFamily="18" charset="0"/>
                <a:sym typeface="Wingdings"/>
              </a:rPr>
              <a:t> Have you checked for disconfirming evidence</a:t>
            </a:r>
            <a:r>
              <a:rPr lang="en-US" sz="1400" dirty="0">
                <a:solidFill>
                  <a:schemeClr val="bg1"/>
                </a:solidFill>
                <a:latin typeface="Book Antiqua" panose="02040602050305030304" pitchFamily="18" charset="0"/>
              </a:rPr>
              <a:t>?</a:t>
            </a:r>
          </a:p>
        </p:txBody>
      </p:sp>
      <p:graphicFrame>
        <p:nvGraphicFramePr>
          <p:cNvPr id="10" name="Table 9"/>
          <p:cNvGraphicFramePr>
            <a:graphicFrameLocks noGrp="1"/>
          </p:cNvGraphicFramePr>
          <p:nvPr>
            <p:extLst>
              <p:ext uri="{D42A27DB-BD31-4B8C-83A1-F6EECF244321}">
                <p14:modId xmlns:p14="http://schemas.microsoft.com/office/powerpoint/2010/main" val="253789010"/>
              </p:ext>
            </p:extLst>
          </p:nvPr>
        </p:nvGraphicFramePr>
        <p:xfrm>
          <a:off x="685800" y="1752600"/>
          <a:ext cx="7239000" cy="3152803"/>
        </p:xfrm>
        <a:graphic>
          <a:graphicData uri="http://schemas.openxmlformats.org/drawingml/2006/table">
            <a:tbl>
              <a:tblPr/>
              <a:tblGrid>
                <a:gridCol w="776908"/>
                <a:gridCol w="776908"/>
                <a:gridCol w="1395406"/>
                <a:gridCol w="1501812"/>
                <a:gridCol w="1444563"/>
                <a:gridCol w="1343403"/>
              </a:tblGrid>
              <a:tr h="369830">
                <a:tc gridSpan="2">
                  <a:txBody>
                    <a:bodyPr/>
                    <a:lstStyle/>
                    <a:p>
                      <a:pPr algn="l" rtl="0" fontAlgn="b"/>
                      <a:r>
                        <a:rPr lang="en-US" sz="1200" b="0" i="0" u="none" strike="noStrike" dirty="0">
                          <a:solidFill>
                            <a:srgbClr val="000000"/>
                          </a:solidFill>
                          <a:effectLst/>
                          <a:latin typeface="Calibri"/>
                        </a:rPr>
                        <a:t>First premise:</a:t>
                      </a:r>
                    </a:p>
                  </a:txBody>
                  <a:tcPr marL="9525" marR="9525" marT="9525" marB="0" anchor="b">
                    <a:lnL>
                      <a:noFill/>
                    </a:lnL>
                    <a:lnR>
                      <a:noFill/>
                    </a:lnR>
                    <a:lnT>
                      <a:noFill/>
                    </a:lnT>
                    <a:lnB>
                      <a:noFill/>
                    </a:lnB>
                  </a:tcPr>
                </a:tc>
                <a:tc hMerge="1">
                  <a:txBody>
                    <a:bodyPr/>
                    <a:lstStyle/>
                    <a:p>
                      <a:endParaRPr lang="en-US"/>
                    </a:p>
                  </a:txBody>
                  <a:tcPr/>
                </a:tc>
                <a:tc gridSpan="4">
                  <a:txBody>
                    <a:bodyPr/>
                    <a:lstStyle/>
                    <a:p>
                      <a:pPr algn="ctr" rtl="0" fontAlgn="b"/>
                      <a:r>
                        <a:rPr lang="en-US" sz="2400" b="1" i="1" u="none" strike="noStrike" dirty="0">
                          <a:solidFill>
                            <a:srgbClr val="000000"/>
                          </a:solidFill>
                          <a:effectLst/>
                          <a:latin typeface="Calibri"/>
                        </a:rPr>
                        <a:t>if p then q</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r>
              <a:tr h="279719">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r>
              <a:tr h="592469">
                <a:tc gridSpan="2">
                  <a:txBody>
                    <a:bodyPr/>
                    <a:lstStyle/>
                    <a:p>
                      <a:pPr algn="l" rtl="0" fontAlgn="b"/>
                      <a:r>
                        <a:rPr lang="en-US" sz="1200" b="0" i="0" u="none" strike="noStrike">
                          <a:solidFill>
                            <a:srgbClr val="000000"/>
                          </a:solidFill>
                          <a:effectLst/>
                          <a:latin typeface="Calibri"/>
                        </a:rPr>
                        <a:t>Second premise:</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ctr" rtl="0" fontAlgn="b"/>
                      <a:r>
                        <a:rPr lang="en-US" sz="2400" b="1" i="1" u="none" strike="noStrike">
                          <a:solidFill>
                            <a:srgbClr val="00B050"/>
                          </a:solidFill>
                          <a:effectLst/>
                          <a:latin typeface="Calibri"/>
                        </a:rPr>
                        <a:t>p</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r>
                        <a:rPr lang="en-US" sz="2400" b="1" i="1" u="none" strike="noStrike">
                          <a:solidFill>
                            <a:srgbClr val="A81E2D"/>
                          </a:solidFill>
                          <a:effectLst/>
                          <a:latin typeface="Calibri"/>
                        </a:rPr>
                        <a:t>not p</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r>
                        <a:rPr lang="en-US" sz="2400" b="1" i="1" u="none" strike="noStrike">
                          <a:solidFill>
                            <a:srgbClr val="A81E2D"/>
                          </a:solidFill>
                          <a:effectLst/>
                          <a:latin typeface="Calibri"/>
                        </a:rPr>
                        <a:t>q</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r>
                        <a:rPr lang="en-US" sz="2400" b="1" i="1" u="none" strike="noStrike">
                          <a:solidFill>
                            <a:srgbClr val="00B050"/>
                          </a:solidFill>
                          <a:effectLst/>
                          <a:latin typeface="Calibri"/>
                        </a:rPr>
                        <a:t>not q</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279719">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592469">
                <a:tc gridSpan="2">
                  <a:txBody>
                    <a:bodyPr/>
                    <a:lstStyle/>
                    <a:p>
                      <a:pPr algn="l" rtl="0" fontAlgn="b"/>
                      <a:r>
                        <a:rPr lang="en-US" sz="1200" b="0" i="0" u="none" strike="noStrike" dirty="0">
                          <a:solidFill>
                            <a:srgbClr val="000000"/>
                          </a:solidFill>
                          <a:effectLst/>
                          <a:latin typeface="Calibri"/>
                        </a:rPr>
                        <a:t>Conclusion:</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ctr" rtl="0" fontAlgn="b"/>
                      <a:r>
                        <a:rPr lang="en-US" sz="2400" b="1" i="1" u="none" strike="noStrike">
                          <a:solidFill>
                            <a:srgbClr val="00B050"/>
                          </a:solidFill>
                          <a:effectLst/>
                          <a:latin typeface="Calibri"/>
                        </a:rPr>
                        <a:t>q</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r>
                        <a:rPr lang="en-US" sz="2400" b="1" i="1" u="none" strike="noStrike">
                          <a:solidFill>
                            <a:srgbClr val="A81E2D"/>
                          </a:solidFill>
                          <a:effectLst/>
                          <a:latin typeface="Calibri"/>
                        </a:rPr>
                        <a:t>not q</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r>
                        <a:rPr lang="en-US" sz="2400" b="1" i="1" u="none" strike="noStrike" dirty="0">
                          <a:solidFill>
                            <a:srgbClr val="A81E2D"/>
                          </a:solidFill>
                          <a:effectLst/>
                          <a:latin typeface="Calibri"/>
                        </a:rPr>
                        <a:t>p</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r>
                        <a:rPr lang="en-US" sz="2400" b="1" i="1" u="none" strike="noStrike">
                          <a:solidFill>
                            <a:srgbClr val="00B050"/>
                          </a:solidFill>
                          <a:effectLst/>
                          <a:latin typeface="Calibri"/>
                        </a:rPr>
                        <a:t>not p</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279719">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730274">
                <a:tc gridSpan="2">
                  <a:txBody>
                    <a:bodyPr/>
                    <a:lstStyle/>
                    <a:p>
                      <a:pPr algn="l" rtl="0" fontAlgn="ctr"/>
                      <a:r>
                        <a:rPr lang="en-US" sz="1200" b="0" i="0" u="none" strike="noStrike" dirty="0">
                          <a:solidFill>
                            <a:srgbClr val="000000"/>
                          </a:solidFill>
                          <a:effectLst/>
                          <a:latin typeface="Calibri"/>
                        </a:rPr>
                        <a:t>Correct </a:t>
                      </a:r>
                      <a:r>
                        <a:rPr lang="en-US" sz="1200" b="0" i="0" u="none" strike="noStrike" dirty="0" smtClean="0">
                          <a:solidFill>
                            <a:srgbClr val="000000"/>
                          </a:solidFill>
                          <a:effectLst/>
                          <a:latin typeface="Calibri"/>
                        </a:rPr>
                        <a:t>Determination</a:t>
                      </a:r>
                      <a:r>
                        <a:rPr lang="en-US" sz="1200" b="0" i="0" u="none" strike="noStrike" dirty="0">
                          <a:solidFill>
                            <a:srgbClr val="000000"/>
                          </a:solidFill>
                          <a:effectLst/>
                          <a:latin typeface="Calibri"/>
                        </a:rPr>
                        <a:t>:</a:t>
                      </a:r>
                    </a:p>
                  </a:txBody>
                  <a:tcPr marL="9525" marR="9525" marT="9525" marB="0" anchor="ctr">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ctr" rtl="0" fontAlgn="ctr"/>
                      <a:r>
                        <a:rPr lang="en-US" sz="1600" b="1" i="0" u="none" strike="noStrike">
                          <a:solidFill>
                            <a:srgbClr val="00B050"/>
                          </a:solidFill>
                          <a:effectLst/>
                          <a:latin typeface="Calibri"/>
                        </a:rPr>
                        <a:t>Valid, </a:t>
                      </a:r>
                      <a:r>
                        <a:rPr lang="en-US" sz="1600" b="1" i="1" u="none" strike="noStrike">
                          <a:solidFill>
                            <a:srgbClr val="00B050"/>
                          </a:solidFill>
                          <a:effectLst/>
                          <a:latin typeface="Calibri"/>
                        </a:rPr>
                        <a:t>modus ponens</a:t>
                      </a:r>
                      <a:endParaRPr lang="en-US" sz="1600" b="1" i="0" u="none" strike="noStrike">
                        <a:solidFill>
                          <a:srgbClr val="00B05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600" b="1" i="0" u="none" strike="noStrike">
                          <a:solidFill>
                            <a:srgbClr val="A81E2D"/>
                          </a:solidFill>
                          <a:effectLst/>
                          <a:latin typeface="Calibri"/>
                        </a:rPr>
                        <a:t>Fallacy, denying the antecedent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600" b="1" i="0" u="none" strike="noStrike">
                          <a:solidFill>
                            <a:srgbClr val="A81E2D"/>
                          </a:solidFill>
                          <a:effectLst/>
                          <a:latin typeface="Calibri"/>
                        </a:rPr>
                        <a:t>Fallacy, affirming the consequent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600" b="1" i="0" u="none" strike="noStrike" dirty="0">
                          <a:solidFill>
                            <a:srgbClr val="00B050"/>
                          </a:solidFill>
                          <a:effectLst/>
                          <a:latin typeface="Calibri"/>
                        </a:rPr>
                        <a:t>Valid, </a:t>
                      </a:r>
                      <a:r>
                        <a:rPr lang="en-US" sz="1600" b="1" i="1" u="none" strike="noStrike" dirty="0">
                          <a:solidFill>
                            <a:srgbClr val="00B050"/>
                          </a:solidFill>
                          <a:effectLst/>
                          <a:latin typeface="Calibri"/>
                        </a:rPr>
                        <a:t>modus </a:t>
                      </a:r>
                      <a:r>
                        <a:rPr lang="en-US" sz="1600" b="1" i="1" u="none" strike="noStrike" dirty="0" err="1">
                          <a:solidFill>
                            <a:srgbClr val="00B050"/>
                          </a:solidFill>
                          <a:effectLst/>
                          <a:latin typeface="Calibri"/>
                        </a:rPr>
                        <a:t>tollens</a:t>
                      </a:r>
                      <a:endParaRPr lang="en-US" sz="1600" b="1" i="1" u="none" strike="noStrike" dirty="0">
                        <a:solidFill>
                          <a:srgbClr val="00B05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bl>
          </a:graphicData>
        </a:graphic>
      </p:graphicFrame>
      <p:sp>
        <p:nvSpPr>
          <p:cNvPr id="6" name="Text Placeholder 5"/>
          <p:cNvSpPr>
            <a:spLocks noGrp="1"/>
          </p:cNvSpPr>
          <p:nvPr>
            <p:ph type="body" sz="quarter" idx="10"/>
          </p:nvPr>
        </p:nvSpPr>
        <p:spPr/>
        <p:txBody>
          <a:bodyPr/>
          <a:lstStyle/>
          <a:p>
            <a:r>
              <a:rPr lang="en-US" dirty="0" smtClean="0"/>
              <a:t>Problems with “If p then q” logic </a:t>
            </a:r>
            <a:endParaRPr lang="en-US" dirty="0"/>
          </a:p>
        </p:txBody>
      </p:sp>
    </p:spTree>
    <p:extLst>
      <p:ext uri="{BB962C8B-B14F-4D97-AF65-F5344CB8AC3E}">
        <p14:creationId xmlns:p14="http://schemas.microsoft.com/office/powerpoint/2010/main" val="41666460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t>
            </a:r>
            <a:r>
              <a:rPr lang="en-US" dirty="0" smtClean="0"/>
              <a:t>2 – Logic Errors</a:t>
            </a:r>
            <a:endParaRPr lang="en-US" dirty="0"/>
          </a:p>
        </p:txBody>
      </p:sp>
      <p:sp>
        <p:nvSpPr>
          <p:cNvPr id="3" name="Content Placeholder 2"/>
          <p:cNvSpPr>
            <a:spLocks noGrp="1"/>
          </p:cNvSpPr>
          <p:nvPr>
            <p:ph idx="1"/>
          </p:nvPr>
        </p:nvSpPr>
        <p:spPr/>
        <p:txBody>
          <a:bodyPr/>
          <a:lstStyle/>
          <a:p>
            <a:r>
              <a:rPr lang="en-US" dirty="0" smtClean="0"/>
              <a:t>In 1972, psychologists Peter </a:t>
            </a:r>
            <a:r>
              <a:rPr lang="en-US" dirty="0" err="1" smtClean="0"/>
              <a:t>Wason</a:t>
            </a:r>
            <a:r>
              <a:rPr lang="en-US" dirty="0" smtClean="0"/>
              <a:t> and Phil Johnson-Laird asked the following question to 128 students:</a:t>
            </a:r>
          </a:p>
          <a:p>
            <a:endParaRPr lang="en-US" sz="800" dirty="0"/>
          </a:p>
          <a:p>
            <a:pPr marL="501650" lvl="1" indent="0">
              <a:buNone/>
            </a:pPr>
            <a:r>
              <a:rPr lang="en-US" sz="1800" dirty="0" smtClean="0">
                <a:latin typeface="Calibri" panose="020F0502020204030204" pitchFamily="34" charset="0"/>
                <a:cs typeface="Times New Roman" panose="02020603050405020304" pitchFamily="18" charset="0"/>
              </a:rPr>
              <a:t>Suppose each of the cards below has a number on one side and a letter on the other, and someone tells you, “If a card has a vowel on side, then it has an even number of the other side.”  Which of the cards would you need to turn over in order to decide whether the person is lying? </a:t>
            </a:r>
          </a:p>
          <a:p>
            <a:pPr marL="501650" lvl="1" indent="0">
              <a:buNone/>
            </a:pPr>
            <a:endParaRPr lang="en-US" sz="1200" dirty="0" smtClean="0">
              <a:latin typeface="Calibri" panose="020F0502020204030204" pitchFamily="34" charset="0"/>
              <a:cs typeface="Times New Roman" panose="02020603050405020304" pitchFamily="18" charset="0"/>
            </a:endParaRPr>
          </a:p>
          <a:p>
            <a:pPr marL="501650" lvl="1" indent="0">
              <a:buNone/>
            </a:pPr>
            <a:endParaRPr lang="en-US" sz="1200" dirty="0">
              <a:latin typeface="Calibri" panose="020F0502020204030204" pitchFamily="34" charset="0"/>
              <a:cs typeface="Times New Roman" panose="02020603050405020304" pitchFamily="18" charset="0"/>
            </a:endParaRPr>
          </a:p>
          <a:p>
            <a:pPr marL="501650" lvl="1" indent="0">
              <a:buNone/>
            </a:pPr>
            <a:endParaRPr lang="en-US" sz="1200" dirty="0" smtClean="0">
              <a:latin typeface="Calibri" panose="020F0502020204030204" pitchFamily="34" charset="0"/>
              <a:cs typeface="Times New Roman" panose="02020603050405020304" pitchFamily="18" charset="0"/>
            </a:endParaRPr>
          </a:p>
          <a:p>
            <a:pPr marL="501650" lvl="1" indent="0">
              <a:buNone/>
            </a:pPr>
            <a:endParaRPr lang="en-US" sz="1200" dirty="0">
              <a:latin typeface="Calibri" panose="020F0502020204030204" pitchFamily="34" charset="0"/>
              <a:cs typeface="Times New Roman" panose="02020603050405020304" pitchFamily="18" charset="0"/>
            </a:endParaRPr>
          </a:p>
          <a:p>
            <a:pPr marL="501650" lvl="1" indent="0">
              <a:buNone/>
            </a:pPr>
            <a:endParaRPr lang="en-US" sz="1200" dirty="0" smtClean="0">
              <a:latin typeface="Calibri" panose="020F0502020204030204" pitchFamily="34" charset="0"/>
              <a:cs typeface="Times New Roman" panose="02020603050405020304" pitchFamily="18" charset="0"/>
            </a:endParaRPr>
          </a:p>
          <a:p>
            <a:pPr marL="501650" lvl="1" indent="0">
              <a:buNone/>
            </a:pPr>
            <a:endParaRPr lang="en-US" sz="1200" dirty="0">
              <a:latin typeface="Calibri" panose="020F0502020204030204" pitchFamily="34" charset="0"/>
              <a:cs typeface="Times New Roman" panose="02020603050405020304" pitchFamily="18" charset="0"/>
            </a:endParaRPr>
          </a:p>
          <a:p>
            <a:pPr marL="501650" lvl="1" indent="0">
              <a:buNone/>
            </a:pPr>
            <a:endParaRPr lang="en-US" sz="1200" dirty="0" smtClean="0">
              <a:latin typeface="Calibri" panose="020F0502020204030204" pitchFamily="34" charset="0"/>
              <a:cs typeface="Times New Roman" panose="02020603050405020304" pitchFamily="18" charset="0"/>
            </a:endParaRPr>
          </a:p>
          <a:p>
            <a:pPr marL="0" indent="0">
              <a:buNone/>
            </a:pPr>
            <a:endParaRPr lang="en-US" i="1" dirty="0">
              <a:latin typeface="Calibri" panose="020F0502020204030204" pitchFamily="34" charset="0"/>
              <a:cs typeface="Times New Roman" panose="02020603050405020304" pitchFamily="18" charset="0"/>
            </a:endParaRPr>
          </a:p>
          <a:p>
            <a:endParaRPr lang="en-US" dirty="0">
              <a:latin typeface="Calibri" panose="020F0502020204030204" pitchFamily="34" charset="0"/>
              <a:cs typeface="Times New Roman" panose="02020603050405020304" pitchFamily="18" charset="0"/>
            </a:endParaRPr>
          </a:p>
        </p:txBody>
      </p:sp>
      <p:sp>
        <p:nvSpPr>
          <p:cNvPr id="4" name="Text Placeholder 3"/>
          <p:cNvSpPr>
            <a:spLocks noGrp="1"/>
          </p:cNvSpPr>
          <p:nvPr>
            <p:ph type="body" sz="quarter" idx="10"/>
          </p:nvPr>
        </p:nvSpPr>
        <p:spPr/>
        <p:txBody>
          <a:bodyPr/>
          <a:lstStyle/>
          <a:p>
            <a:r>
              <a:rPr lang="en-US" dirty="0" smtClean="0"/>
              <a:t>Problems with “If p then q” logic</a:t>
            </a:r>
            <a:endParaRPr lang="en-US" dirty="0"/>
          </a:p>
        </p:txBody>
      </p:sp>
      <p:sp>
        <p:nvSpPr>
          <p:cNvPr id="5" name="Text Placeholder 4"/>
          <p:cNvSpPr>
            <a:spLocks noGrp="1"/>
          </p:cNvSpPr>
          <p:nvPr>
            <p:ph type="body" sz="quarter" idx="11"/>
          </p:nvPr>
        </p:nvSpPr>
        <p:spPr/>
        <p:txBody>
          <a:bodyPr/>
          <a:lstStyle/>
          <a:p>
            <a:endParaRPr lang="en-US"/>
          </a:p>
        </p:txBody>
      </p:sp>
      <p:graphicFrame>
        <p:nvGraphicFramePr>
          <p:cNvPr id="6" name="Table 5"/>
          <p:cNvGraphicFramePr>
            <a:graphicFrameLocks noGrp="1"/>
          </p:cNvGraphicFramePr>
          <p:nvPr>
            <p:extLst>
              <p:ext uri="{D42A27DB-BD31-4B8C-83A1-F6EECF244321}">
                <p14:modId xmlns:p14="http://schemas.microsoft.com/office/powerpoint/2010/main" val="43848324"/>
              </p:ext>
            </p:extLst>
          </p:nvPr>
        </p:nvGraphicFramePr>
        <p:xfrm>
          <a:off x="1981200" y="3118104"/>
          <a:ext cx="5232400" cy="1143000"/>
        </p:xfrm>
        <a:graphic>
          <a:graphicData uri="http://schemas.openxmlformats.org/drawingml/2006/table">
            <a:tbl>
              <a:tblPr/>
              <a:tblGrid>
                <a:gridCol w="850900"/>
                <a:gridCol w="609600"/>
                <a:gridCol w="850900"/>
                <a:gridCol w="609600"/>
                <a:gridCol w="850900"/>
                <a:gridCol w="609600"/>
                <a:gridCol w="850900"/>
              </a:tblGrid>
              <a:tr h="1143000">
                <a:tc>
                  <a:txBody>
                    <a:bodyPr/>
                    <a:lstStyle/>
                    <a:p>
                      <a:pPr algn="ctr" fontAlgn="ctr"/>
                      <a:r>
                        <a:rPr lang="en-US" sz="7200" b="0" i="0" u="none" strike="noStrike" dirty="0">
                          <a:solidFill>
                            <a:srgbClr val="000000"/>
                          </a:solidFill>
                          <a:effectLst/>
                          <a:latin typeface="Calibri"/>
                        </a:rPr>
                        <a:t>E</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ctr"/>
                      <a:endParaRPr lang="en-US" sz="7200" b="0" i="0" u="none" strike="noStrike" dirty="0">
                        <a:solidFill>
                          <a:srgbClr val="000000"/>
                        </a:solidFill>
                        <a:effectLst/>
                        <a:latin typeface="Calibri"/>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200" b="0" i="0" u="none" strike="noStrike" dirty="0">
                          <a:solidFill>
                            <a:srgbClr val="000000"/>
                          </a:solidFill>
                          <a:effectLst/>
                          <a:latin typeface="Calibri"/>
                        </a:rPr>
                        <a:t>K</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ctr"/>
                      <a:endParaRPr lang="en-US" sz="7200" b="0" i="0" u="none" strike="noStrike">
                        <a:solidFill>
                          <a:srgbClr val="000000"/>
                        </a:solidFill>
                        <a:effectLst/>
                        <a:latin typeface="Calibri"/>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200" b="0" i="0" u="none" strike="noStrike">
                          <a:solidFill>
                            <a:srgbClr val="000000"/>
                          </a:solidFill>
                          <a:effectLst/>
                          <a:latin typeface="Calibri"/>
                        </a:rPr>
                        <a:t>4</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ctr"/>
                      <a:endParaRPr lang="en-US" sz="7200" b="0" i="0" u="none" strike="noStrike">
                        <a:solidFill>
                          <a:srgbClr val="000000"/>
                        </a:solidFill>
                        <a:effectLst/>
                        <a:latin typeface="Calibri"/>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200" b="0" i="0" u="none" strike="noStrike" dirty="0">
                          <a:solidFill>
                            <a:srgbClr val="000000"/>
                          </a:solidFill>
                          <a:effectLst/>
                          <a:latin typeface="Calibri"/>
                        </a:rPr>
                        <a:t>7</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793783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2 – Logic Errors</a:t>
            </a:r>
          </a:p>
        </p:txBody>
      </p:sp>
      <p:sp>
        <p:nvSpPr>
          <p:cNvPr id="3" name="Content Placeholder 2"/>
          <p:cNvSpPr>
            <a:spLocks noGrp="1"/>
          </p:cNvSpPr>
          <p:nvPr>
            <p:ph idx="1"/>
          </p:nvPr>
        </p:nvSpPr>
        <p:spPr/>
        <p:txBody>
          <a:bodyPr/>
          <a:lstStyle/>
          <a:p>
            <a:r>
              <a:rPr lang="en-US" dirty="0" smtClean="0"/>
              <a:t>In 1972, psychologists Peter </a:t>
            </a:r>
            <a:r>
              <a:rPr lang="en-US" dirty="0" err="1" smtClean="0"/>
              <a:t>Wason</a:t>
            </a:r>
            <a:r>
              <a:rPr lang="en-US" dirty="0" smtClean="0"/>
              <a:t> and Phil Johnson-Laird asked the following question to 128 students:</a:t>
            </a:r>
          </a:p>
          <a:p>
            <a:endParaRPr lang="en-US" sz="800" dirty="0"/>
          </a:p>
          <a:p>
            <a:pPr marL="501650" lvl="1" indent="0">
              <a:buNone/>
            </a:pPr>
            <a:r>
              <a:rPr lang="en-US" sz="1800" dirty="0" smtClean="0">
                <a:latin typeface="Calibri" panose="020F0502020204030204" pitchFamily="34" charset="0"/>
                <a:cs typeface="Times New Roman" panose="02020603050405020304" pitchFamily="18" charset="0"/>
              </a:rPr>
              <a:t>Suppose each of the cards below has a number on one side and a letter on the other, and someone tells you, “If a card has a vowel on side, then it has an even number of the other side.”  Which of the cards would you need to turn over in order to decide whether the person is lying? </a:t>
            </a:r>
          </a:p>
          <a:p>
            <a:pPr marL="501650" lvl="1" indent="0">
              <a:buNone/>
            </a:pPr>
            <a:endParaRPr lang="en-US" sz="1200" dirty="0" smtClean="0">
              <a:latin typeface="Calibri" panose="020F0502020204030204" pitchFamily="34" charset="0"/>
              <a:cs typeface="Times New Roman" panose="02020603050405020304" pitchFamily="18" charset="0"/>
            </a:endParaRPr>
          </a:p>
          <a:p>
            <a:pPr marL="501650" lvl="1" indent="0">
              <a:buNone/>
            </a:pPr>
            <a:endParaRPr lang="en-US" sz="1200" dirty="0">
              <a:latin typeface="Calibri" panose="020F0502020204030204" pitchFamily="34" charset="0"/>
              <a:cs typeface="Times New Roman" panose="02020603050405020304" pitchFamily="18" charset="0"/>
            </a:endParaRPr>
          </a:p>
          <a:p>
            <a:pPr marL="501650" lvl="1" indent="0">
              <a:buNone/>
            </a:pPr>
            <a:endParaRPr lang="en-US" sz="1200" dirty="0" smtClean="0">
              <a:latin typeface="Calibri" panose="020F0502020204030204" pitchFamily="34" charset="0"/>
              <a:cs typeface="Times New Roman" panose="02020603050405020304" pitchFamily="18" charset="0"/>
            </a:endParaRPr>
          </a:p>
          <a:p>
            <a:pPr marL="501650" lvl="1" indent="0">
              <a:buNone/>
            </a:pPr>
            <a:endParaRPr lang="en-US" sz="1200" dirty="0">
              <a:latin typeface="Calibri" panose="020F0502020204030204" pitchFamily="34" charset="0"/>
              <a:cs typeface="Times New Roman" panose="02020603050405020304" pitchFamily="18" charset="0"/>
            </a:endParaRPr>
          </a:p>
          <a:p>
            <a:pPr marL="501650" lvl="1" indent="0">
              <a:buNone/>
            </a:pPr>
            <a:endParaRPr lang="en-US" sz="1200" dirty="0" smtClean="0">
              <a:latin typeface="Calibri" panose="020F0502020204030204" pitchFamily="34" charset="0"/>
              <a:cs typeface="Times New Roman" panose="02020603050405020304" pitchFamily="18" charset="0"/>
            </a:endParaRPr>
          </a:p>
          <a:p>
            <a:pPr marL="501650" lvl="1" indent="0">
              <a:buNone/>
            </a:pPr>
            <a:endParaRPr lang="en-US" sz="1200" dirty="0">
              <a:latin typeface="Calibri" panose="020F0502020204030204" pitchFamily="34" charset="0"/>
              <a:cs typeface="Times New Roman" panose="02020603050405020304" pitchFamily="18" charset="0"/>
            </a:endParaRPr>
          </a:p>
          <a:p>
            <a:pPr marL="501650" lvl="1" indent="0">
              <a:buNone/>
            </a:pPr>
            <a:endParaRPr lang="en-US" sz="1200" dirty="0" smtClean="0">
              <a:latin typeface="Calibri" panose="020F0502020204030204" pitchFamily="34" charset="0"/>
              <a:cs typeface="Times New Roman" panose="02020603050405020304" pitchFamily="18" charset="0"/>
            </a:endParaRPr>
          </a:p>
          <a:p>
            <a:endParaRPr lang="en-US" dirty="0" smtClean="0"/>
          </a:p>
          <a:p>
            <a:r>
              <a:rPr lang="en-US" dirty="0" smtClean="0">
                <a:solidFill>
                  <a:srgbClr val="FF0000"/>
                </a:solidFill>
              </a:rPr>
              <a:t>Only five students gave the correct answer, namely the “E” and “7” card.  The “7” card, in particular, provides </a:t>
            </a:r>
            <a:r>
              <a:rPr lang="en-US" i="1" dirty="0" smtClean="0">
                <a:solidFill>
                  <a:srgbClr val="FF0000"/>
                </a:solidFill>
              </a:rPr>
              <a:t>disconfirming evidence</a:t>
            </a:r>
          </a:p>
          <a:p>
            <a:endParaRPr lang="en-US" i="1" dirty="0"/>
          </a:p>
          <a:p>
            <a:r>
              <a:rPr lang="en-US" dirty="0" smtClean="0"/>
              <a:t>This is an example of the if-then inference pattern called </a:t>
            </a:r>
            <a:r>
              <a:rPr lang="en-US" i="1" dirty="0" smtClean="0"/>
              <a:t>modus </a:t>
            </a:r>
            <a:r>
              <a:rPr lang="en-US" i="1" dirty="0" err="1" smtClean="0"/>
              <a:t>tollens</a:t>
            </a:r>
            <a:r>
              <a:rPr lang="en-US" i="1" dirty="0" smtClean="0"/>
              <a:t>.</a:t>
            </a:r>
            <a:endParaRPr lang="en-US" dirty="0" smtClean="0"/>
          </a:p>
          <a:p>
            <a:endParaRPr lang="en-US" i="1" dirty="0">
              <a:latin typeface="Calibri" panose="020F0502020204030204" pitchFamily="34" charset="0"/>
              <a:cs typeface="Times New Roman" panose="02020603050405020304" pitchFamily="18" charset="0"/>
            </a:endParaRPr>
          </a:p>
          <a:p>
            <a:endParaRPr lang="en-US" dirty="0">
              <a:latin typeface="Calibri" panose="020F0502020204030204" pitchFamily="34" charset="0"/>
              <a:cs typeface="Times New Roman" panose="02020603050405020304" pitchFamily="18" charset="0"/>
            </a:endParaRPr>
          </a:p>
        </p:txBody>
      </p:sp>
      <p:sp>
        <p:nvSpPr>
          <p:cNvPr id="4" name="Text Placeholder 3"/>
          <p:cNvSpPr>
            <a:spLocks noGrp="1"/>
          </p:cNvSpPr>
          <p:nvPr>
            <p:ph type="body" sz="quarter" idx="10"/>
          </p:nvPr>
        </p:nvSpPr>
        <p:spPr/>
        <p:txBody>
          <a:bodyPr/>
          <a:lstStyle/>
          <a:p>
            <a:r>
              <a:rPr lang="en-US" dirty="0"/>
              <a:t>Problems with “If p then q” logic</a:t>
            </a:r>
          </a:p>
        </p:txBody>
      </p:sp>
      <p:sp>
        <p:nvSpPr>
          <p:cNvPr id="5" name="Text Placeholder 4"/>
          <p:cNvSpPr>
            <a:spLocks noGrp="1"/>
          </p:cNvSpPr>
          <p:nvPr>
            <p:ph type="body" sz="quarter" idx="11"/>
          </p:nvPr>
        </p:nvSpPr>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160633732"/>
              </p:ext>
            </p:extLst>
          </p:nvPr>
        </p:nvGraphicFramePr>
        <p:xfrm>
          <a:off x="1984248" y="3121151"/>
          <a:ext cx="5232400" cy="1146049"/>
        </p:xfrm>
        <a:graphic>
          <a:graphicData uri="http://schemas.openxmlformats.org/drawingml/2006/table">
            <a:tbl>
              <a:tblPr/>
              <a:tblGrid>
                <a:gridCol w="850900"/>
                <a:gridCol w="609600"/>
                <a:gridCol w="850900"/>
                <a:gridCol w="609600"/>
                <a:gridCol w="850900"/>
                <a:gridCol w="609600"/>
                <a:gridCol w="850900"/>
              </a:tblGrid>
              <a:tr h="1146049">
                <a:tc>
                  <a:txBody>
                    <a:bodyPr/>
                    <a:lstStyle/>
                    <a:p>
                      <a:pPr algn="ctr" fontAlgn="ctr"/>
                      <a:r>
                        <a:rPr lang="en-US" sz="7200" b="0" i="0" u="none" strike="noStrike" dirty="0">
                          <a:solidFill>
                            <a:srgbClr val="FF0000"/>
                          </a:solidFill>
                          <a:effectLst/>
                          <a:latin typeface="Calibri"/>
                        </a:rPr>
                        <a:t>E</a:t>
                      </a:r>
                    </a:p>
                  </a:txBody>
                  <a:tcPr marL="9525" marR="9525" marT="9525"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pPr algn="ctr" fontAlgn="ctr"/>
                      <a:endParaRPr lang="en-US" sz="7200" b="0" i="0" u="none" strike="noStrike">
                        <a:solidFill>
                          <a:srgbClr val="000000"/>
                        </a:solidFill>
                        <a:effectLst/>
                        <a:latin typeface="Calibri"/>
                      </a:endParaRPr>
                    </a:p>
                  </a:txBody>
                  <a:tcPr marL="9525" marR="9525" marT="9525" marB="0" anchor="ctr">
                    <a:lnL w="19050" cap="flat" cmpd="sng" algn="ctr">
                      <a:solidFill>
                        <a:srgbClr val="FF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200" b="0" i="0" u="none" strike="noStrike">
                          <a:solidFill>
                            <a:srgbClr val="000000"/>
                          </a:solidFill>
                          <a:effectLst/>
                          <a:latin typeface="Calibri"/>
                        </a:rPr>
                        <a:t>K</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ctr"/>
                      <a:endParaRPr lang="en-US" sz="7200" b="0" i="0" u="none" strike="noStrike">
                        <a:solidFill>
                          <a:srgbClr val="000000"/>
                        </a:solidFill>
                        <a:effectLst/>
                        <a:latin typeface="Calibri"/>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200" b="0" i="0" u="none" strike="noStrike">
                          <a:solidFill>
                            <a:srgbClr val="000000"/>
                          </a:solidFill>
                          <a:effectLst/>
                          <a:latin typeface="Calibri"/>
                        </a:rPr>
                        <a:t>4</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ctr"/>
                      <a:endParaRPr lang="en-US" sz="7200" b="0" i="0" u="none" strike="noStrike">
                        <a:solidFill>
                          <a:srgbClr val="000000"/>
                        </a:solidFill>
                        <a:effectLst/>
                        <a:latin typeface="Calibri"/>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a:noFill/>
                    </a:lnT>
                    <a:lnB>
                      <a:noFill/>
                    </a:lnB>
                  </a:tcPr>
                </a:tc>
                <a:tc>
                  <a:txBody>
                    <a:bodyPr/>
                    <a:lstStyle/>
                    <a:p>
                      <a:pPr algn="ctr" fontAlgn="ctr"/>
                      <a:r>
                        <a:rPr lang="en-US" sz="7200" b="0" i="0" u="none" strike="noStrike" dirty="0">
                          <a:solidFill>
                            <a:srgbClr val="FF0000"/>
                          </a:solidFill>
                          <a:effectLst/>
                          <a:latin typeface="Calibri"/>
                        </a:rPr>
                        <a:t>7</a:t>
                      </a:r>
                    </a:p>
                  </a:txBody>
                  <a:tcPr marL="9525" marR="9525" marT="9525"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30236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2 – Logic Errors</a:t>
            </a:r>
          </a:p>
        </p:txBody>
      </p:sp>
      <p:sp>
        <p:nvSpPr>
          <p:cNvPr id="3" name="Content Placeholder 2"/>
          <p:cNvSpPr>
            <a:spLocks noGrp="1"/>
          </p:cNvSpPr>
          <p:nvPr>
            <p:ph idx="1"/>
          </p:nvPr>
        </p:nvSpPr>
        <p:spPr>
          <a:xfrm>
            <a:off x="152399" y="1828800"/>
            <a:ext cx="8229600" cy="4187900"/>
          </a:xfrm>
        </p:spPr>
        <p:txBody>
          <a:bodyPr/>
          <a:lstStyle/>
          <a:p>
            <a:r>
              <a:rPr lang="en-US" dirty="0" smtClean="0"/>
              <a:t>Taking our example: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endParaRPr lang="en-US" dirty="0" smtClean="0"/>
          </a:p>
          <a:p>
            <a:pPr marL="0" indent="0">
              <a:buNone/>
            </a:pPr>
            <a:endParaRPr lang="en-US" sz="800" dirty="0" smtClean="0"/>
          </a:p>
        </p:txBody>
      </p:sp>
      <p:sp>
        <p:nvSpPr>
          <p:cNvPr id="4" name="Text Placeholder 3"/>
          <p:cNvSpPr>
            <a:spLocks noGrp="1"/>
          </p:cNvSpPr>
          <p:nvPr>
            <p:ph type="body" sz="quarter" idx="10"/>
          </p:nvPr>
        </p:nvSpPr>
        <p:spPr>
          <a:xfrm>
            <a:off x="152399" y="662800"/>
            <a:ext cx="8284464" cy="784999"/>
          </a:xfrm>
        </p:spPr>
        <p:txBody>
          <a:bodyPr/>
          <a:lstStyle/>
          <a:p>
            <a:pPr algn="l"/>
            <a:r>
              <a:rPr lang="en-US" sz="1400" dirty="0" smtClean="0"/>
              <a:t> </a:t>
            </a:r>
            <a:endParaRPr lang="en-US" sz="1400" dirty="0"/>
          </a:p>
        </p:txBody>
      </p:sp>
      <p:sp>
        <p:nvSpPr>
          <p:cNvPr id="5" name="Text Placeholder 4"/>
          <p:cNvSpPr>
            <a:spLocks noGrp="1"/>
          </p:cNvSpPr>
          <p:nvPr>
            <p:ph type="body" sz="quarter" idx="11"/>
          </p:nvPr>
        </p:nvSpPr>
        <p:spPr/>
        <p:txBody>
          <a:bodyPr/>
          <a:lstStyle/>
          <a:p>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2864458666"/>
              </p:ext>
            </p:extLst>
          </p:nvPr>
        </p:nvGraphicFramePr>
        <p:xfrm>
          <a:off x="685800" y="2286000"/>
          <a:ext cx="7239000" cy="3290608"/>
        </p:xfrm>
        <a:graphic>
          <a:graphicData uri="http://schemas.openxmlformats.org/drawingml/2006/table">
            <a:tbl>
              <a:tblPr/>
              <a:tblGrid>
                <a:gridCol w="776908"/>
                <a:gridCol w="776908"/>
                <a:gridCol w="1395406"/>
                <a:gridCol w="1501812"/>
                <a:gridCol w="1444563"/>
                <a:gridCol w="1343403"/>
              </a:tblGrid>
              <a:tr h="369830">
                <a:tc gridSpan="2">
                  <a:txBody>
                    <a:bodyPr/>
                    <a:lstStyle/>
                    <a:p>
                      <a:pPr algn="l" rtl="0" fontAlgn="b"/>
                      <a:r>
                        <a:rPr lang="en-US" sz="1200" b="0" i="0" u="none" strike="noStrike" dirty="0" smtClean="0">
                          <a:solidFill>
                            <a:srgbClr val="000000"/>
                          </a:solidFill>
                          <a:effectLst/>
                          <a:latin typeface="Calibri"/>
                        </a:rPr>
                        <a:t>Premise:</a:t>
                      </a:r>
                      <a:endParaRPr lang="en-US" sz="1200" b="0" i="0" u="none" strike="noStrike" dirty="0">
                        <a:solidFill>
                          <a:srgbClr val="000000"/>
                        </a:solidFill>
                        <a:effectLst/>
                        <a:latin typeface="Calibri"/>
                      </a:endParaRPr>
                    </a:p>
                  </a:txBody>
                  <a:tcPr marL="9525" marR="9525" marT="9525" marB="0" anchor="b">
                    <a:lnL>
                      <a:noFill/>
                    </a:lnL>
                    <a:lnR>
                      <a:noFill/>
                    </a:lnR>
                    <a:lnT>
                      <a:noFill/>
                    </a:lnT>
                    <a:lnB>
                      <a:noFill/>
                    </a:lnB>
                  </a:tcPr>
                </a:tc>
                <a:tc hMerge="1">
                  <a:txBody>
                    <a:bodyPr/>
                    <a:lstStyle/>
                    <a:p>
                      <a:endParaRPr lang="en-US"/>
                    </a:p>
                  </a:txBody>
                  <a:tcPr/>
                </a:tc>
                <a:tc gridSpan="4">
                  <a:txBody>
                    <a:bodyPr/>
                    <a:lstStyle/>
                    <a:p>
                      <a:pPr algn="ctr" rtl="0" fontAlgn="b"/>
                      <a:r>
                        <a:rPr lang="en-US" sz="2400" b="1" i="1" u="none" strike="noStrike" dirty="0">
                          <a:solidFill>
                            <a:srgbClr val="000000"/>
                          </a:solidFill>
                          <a:effectLst/>
                          <a:latin typeface="Calibri"/>
                        </a:rPr>
                        <a:t>if </a:t>
                      </a:r>
                      <a:r>
                        <a:rPr lang="en-US" sz="2400" b="1" i="1" u="none" strike="noStrike" dirty="0" smtClean="0">
                          <a:solidFill>
                            <a:srgbClr val="000000"/>
                          </a:solidFill>
                          <a:effectLst/>
                          <a:latin typeface="Calibri"/>
                        </a:rPr>
                        <a:t>vowel, </a:t>
                      </a:r>
                      <a:r>
                        <a:rPr lang="en-US" sz="2400" b="1" i="1" u="none" strike="noStrike" dirty="0">
                          <a:solidFill>
                            <a:srgbClr val="000000"/>
                          </a:solidFill>
                          <a:effectLst/>
                          <a:latin typeface="Calibri"/>
                        </a:rPr>
                        <a:t>then </a:t>
                      </a:r>
                      <a:r>
                        <a:rPr lang="en-US" sz="2400" b="1" i="1" u="none" strike="noStrike" dirty="0" smtClean="0">
                          <a:solidFill>
                            <a:srgbClr val="000000"/>
                          </a:solidFill>
                          <a:effectLst/>
                          <a:latin typeface="Calibri"/>
                        </a:rPr>
                        <a:t>even</a:t>
                      </a:r>
                      <a:endParaRPr lang="en-US" sz="2400" b="1" i="1" u="none" strike="noStrike" dirty="0">
                        <a:solidFill>
                          <a:srgbClr val="000000"/>
                        </a:solidFill>
                        <a:effectLst/>
                        <a:latin typeface="Calibri"/>
                      </a:endParaRP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r>
              <a:tr h="279719">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r>
              <a:tr h="592469">
                <a:tc gridSpan="2">
                  <a:txBody>
                    <a:bodyPr/>
                    <a:lstStyle/>
                    <a:p>
                      <a:pPr algn="l" rtl="0" fontAlgn="b"/>
                      <a:r>
                        <a:rPr lang="en-US" sz="1200" b="0" i="0" u="none" strike="noStrike" dirty="0" smtClean="0">
                          <a:solidFill>
                            <a:srgbClr val="000000"/>
                          </a:solidFill>
                          <a:effectLst/>
                          <a:latin typeface="Calibri"/>
                        </a:rPr>
                        <a:t>Card</a:t>
                      </a:r>
                      <a:r>
                        <a:rPr lang="en-US" sz="1200" b="0" i="0" u="none" strike="noStrike" baseline="0" dirty="0" smtClean="0">
                          <a:solidFill>
                            <a:srgbClr val="000000"/>
                          </a:solidFill>
                          <a:effectLst/>
                          <a:latin typeface="Calibri"/>
                        </a:rPr>
                        <a:t> to turn over</a:t>
                      </a:r>
                      <a:r>
                        <a:rPr lang="en-US" sz="1200" b="0" i="0" u="none" strike="noStrike" dirty="0" smtClean="0">
                          <a:solidFill>
                            <a:srgbClr val="000000"/>
                          </a:solidFill>
                          <a:effectLst/>
                          <a:latin typeface="Calibri"/>
                        </a:rPr>
                        <a:t>:</a:t>
                      </a:r>
                      <a:endParaRPr lang="en-US" sz="1200" b="0" i="0" u="none" strike="noStrike" dirty="0">
                        <a:solidFill>
                          <a:srgbClr val="000000"/>
                        </a:solidFill>
                        <a:effectLst/>
                        <a:latin typeface="Calibri"/>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ctr" rtl="0" fontAlgn="b"/>
                      <a:endParaRPr lang="en-US" sz="2400" b="1" i="1" u="none" strike="noStrike" dirty="0">
                        <a:solidFill>
                          <a:srgbClr val="00B05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endParaRPr lang="en-US" sz="2400" b="1" i="1" u="none" strike="noStrike" dirty="0">
                        <a:solidFill>
                          <a:srgbClr val="A81E2D"/>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endParaRPr lang="en-US" sz="2400" b="1" i="1" u="none" strike="noStrike" dirty="0">
                        <a:solidFill>
                          <a:srgbClr val="A81E2D"/>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endParaRPr lang="en-US" sz="2400" b="1" i="1" u="none" strike="noStrike" dirty="0">
                        <a:solidFill>
                          <a:srgbClr val="00B05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279719">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592469">
                <a:tc gridSpan="2">
                  <a:txBody>
                    <a:bodyPr/>
                    <a:lstStyle/>
                    <a:p>
                      <a:pPr algn="l" rtl="0" fontAlgn="b"/>
                      <a:r>
                        <a:rPr lang="en-US" sz="1200" b="0" i="0" u="none" strike="noStrike" dirty="0" smtClean="0">
                          <a:solidFill>
                            <a:srgbClr val="000000"/>
                          </a:solidFill>
                          <a:effectLst/>
                          <a:latin typeface="Calibri"/>
                        </a:rPr>
                        <a:t>Expected conclusion</a:t>
                      </a:r>
                      <a:r>
                        <a:rPr lang="en-US" sz="1200" b="0" i="0" u="none" strike="noStrike" dirty="0">
                          <a:solidFill>
                            <a:srgbClr val="000000"/>
                          </a:solidFill>
                          <a:effectLst/>
                          <a:latin typeface="Calibri"/>
                        </a:rPr>
                        <a:t>:</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ctr" rtl="0" fontAlgn="b"/>
                      <a:r>
                        <a:rPr lang="en-US" sz="2400" b="1" i="1" u="none" strike="noStrike" dirty="0" smtClean="0">
                          <a:solidFill>
                            <a:srgbClr val="00B050"/>
                          </a:solidFill>
                          <a:effectLst/>
                          <a:latin typeface="Calibri"/>
                        </a:rPr>
                        <a:t>Even number</a:t>
                      </a:r>
                      <a:endParaRPr lang="en-US" sz="2400" b="1" i="1" u="none" strike="noStrike" dirty="0">
                        <a:solidFill>
                          <a:srgbClr val="00B05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endParaRPr lang="en-US" sz="2400" b="1" i="1" u="none" strike="noStrike" dirty="0">
                        <a:solidFill>
                          <a:srgbClr val="A81E2D"/>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endParaRPr lang="en-US" sz="2400" b="1" i="1" u="none" strike="noStrike" dirty="0">
                        <a:solidFill>
                          <a:srgbClr val="A81E2D"/>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endParaRPr lang="en-US" sz="2400" b="1" i="1" u="none" strike="noStrike" dirty="0">
                        <a:solidFill>
                          <a:srgbClr val="00B05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279719">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en-US" sz="1800" b="0" i="0" u="none" strike="noStrike" dirty="0">
                        <a:solidFill>
                          <a:srgbClr val="000000"/>
                        </a:solidFill>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en-US" sz="1800" b="0" i="0" u="none" strike="noStrike" dirty="0">
                        <a:solidFill>
                          <a:srgbClr val="000000"/>
                        </a:solidFill>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en-US" sz="1800" b="0" i="0" u="none" strike="noStrike" dirty="0">
                        <a:solidFill>
                          <a:srgbClr val="000000"/>
                        </a:solidFill>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730274">
                <a:tc gridSpan="2">
                  <a:txBody>
                    <a:bodyPr/>
                    <a:lstStyle/>
                    <a:p>
                      <a:pPr algn="l" rtl="0" fontAlgn="ctr"/>
                      <a:r>
                        <a:rPr lang="en-US" sz="1200" b="0" i="0" u="none" strike="noStrike" dirty="0">
                          <a:solidFill>
                            <a:srgbClr val="000000"/>
                          </a:solidFill>
                          <a:effectLst/>
                          <a:latin typeface="Calibri"/>
                        </a:rPr>
                        <a:t>Correct </a:t>
                      </a:r>
                      <a:r>
                        <a:rPr lang="en-US" sz="1200" b="0" i="0" u="none" strike="noStrike" dirty="0" smtClean="0">
                          <a:solidFill>
                            <a:srgbClr val="000000"/>
                          </a:solidFill>
                          <a:effectLst/>
                          <a:latin typeface="Calibri"/>
                        </a:rPr>
                        <a:t>Determination</a:t>
                      </a:r>
                      <a:r>
                        <a:rPr lang="en-US" sz="1200" b="0" i="0" u="none" strike="noStrike" dirty="0">
                          <a:solidFill>
                            <a:srgbClr val="000000"/>
                          </a:solidFill>
                          <a:effectLst/>
                          <a:latin typeface="Calibri"/>
                        </a:rPr>
                        <a:t>:</a:t>
                      </a:r>
                    </a:p>
                  </a:txBody>
                  <a:tcPr marL="9525" marR="9525" marT="9525" marB="0" anchor="ctr">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ctr" rtl="0" fontAlgn="ctr"/>
                      <a:r>
                        <a:rPr lang="en-US" sz="1600" b="1" i="0" u="none" strike="noStrike">
                          <a:solidFill>
                            <a:srgbClr val="00B050"/>
                          </a:solidFill>
                          <a:effectLst/>
                          <a:latin typeface="Calibri"/>
                        </a:rPr>
                        <a:t>Valid, </a:t>
                      </a:r>
                      <a:r>
                        <a:rPr lang="en-US" sz="1600" b="1" i="1" u="none" strike="noStrike">
                          <a:solidFill>
                            <a:srgbClr val="00B050"/>
                          </a:solidFill>
                          <a:effectLst/>
                          <a:latin typeface="Calibri"/>
                        </a:rPr>
                        <a:t>modus ponens</a:t>
                      </a:r>
                      <a:endParaRPr lang="en-US" sz="1600" b="1" i="0" u="none" strike="noStrike">
                        <a:solidFill>
                          <a:srgbClr val="00B05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endParaRPr lang="en-US" sz="1600" b="1" i="0" u="none" strike="noStrike" dirty="0">
                        <a:solidFill>
                          <a:srgbClr val="A81E2D"/>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endParaRPr lang="en-US" sz="1600" b="1" i="0" u="none" strike="noStrike" dirty="0">
                        <a:solidFill>
                          <a:srgbClr val="A81E2D"/>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endParaRPr lang="en-US" sz="1600" b="1" i="1" u="none" strike="noStrike" dirty="0">
                        <a:solidFill>
                          <a:srgbClr val="00B05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bl>
          </a:graphicData>
        </a:graphic>
      </p:graphicFrame>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348" y="3017061"/>
            <a:ext cx="564766" cy="714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02417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2 – Logic Errors</a:t>
            </a:r>
          </a:p>
        </p:txBody>
      </p:sp>
      <p:sp>
        <p:nvSpPr>
          <p:cNvPr id="3" name="Content Placeholder 2"/>
          <p:cNvSpPr>
            <a:spLocks noGrp="1"/>
          </p:cNvSpPr>
          <p:nvPr>
            <p:ph idx="1"/>
          </p:nvPr>
        </p:nvSpPr>
        <p:spPr>
          <a:xfrm>
            <a:off x="152399" y="1828800"/>
            <a:ext cx="8229600" cy="4187900"/>
          </a:xfrm>
        </p:spPr>
        <p:txBody>
          <a:bodyPr/>
          <a:lstStyle/>
          <a:p>
            <a:r>
              <a:rPr lang="en-US" dirty="0" smtClean="0"/>
              <a:t>Taking our example: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endParaRPr lang="en-US" dirty="0" smtClean="0"/>
          </a:p>
          <a:p>
            <a:pPr marL="0" indent="0">
              <a:buNone/>
            </a:pPr>
            <a:endParaRPr lang="en-US" sz="800" dirty="0" smtClean="0"/>
          </a:p>
        </p:txBody>
      </p:sp>
      <p:sp>
        <p:nvSpPr>
          <p:cNvPr id="4" name="Text Placeholder 3"/>
          <p:cNvSpPr>
            <a:spLocks noGrp="1"/>
          </p:cNvSpPr>
          <p:nvPr>
            <p:ph type="body" sz="quarter" idx="10"/>
          </p:nvPr>
        </p:nvSpPr>
        <p:spPr>
          <a:xfrm>
            <a:off x="152399" y="662800"/>
            <a:ext cx="8284464" cy="784999"/>
          </a:xfrm>
        </p:spPr>
        <p:txBody>
          <a:bodyPr/>
          <a:lstStyle/>
          <a:p>
            <a:pPr algn="l"/>
            <a:r>
              <a:rPr lang="en-US" sz="1400" dirty="0" smtClean="0"/>
              <a:t> </a:t>
            </a:r>
            <a:endParaRPr lang="en-US" sz="1400" dirty="0"/>
          </a:p>
        </p:txBody>
      </p:sp>
      <p:sp>
        <p:nvSpPr>
          <p:cNvPr id="5" name="Text Placeholder 4"/>
          <p:cNvSpPr>
            <a:spLocks noGrp="1"/>
          </p:cNvSpPr>
          <p:nvPr>
            <p:ph type="body" sz="quarter" idx="11"/>
          </p:nvPr>
        </p:nvSpPr>
        <p:spPr/>
        <p:txBody>
          <a:bodyPr/>
          <a:lstStyle/>
          <a:p>
            <a:endParaRPr lang="en-US"/>
          </a:p>
        </p:txBody>
      </p:sp>
      <p:sp>
        <p:nvSpPr>
          <p:cNvPr id="8" name="Rectangle 7"/>
          <p:cNvSpPr/>
          <p:nvPr/>
        </p:nvSpPr>
        <p:spPr>
          <a:xfrm>
            <a:off x="2258568" y="685800"/>
            <a:ext cx="4572000" cy="738664"/>
          </a:xfrm>
          <a:prstGeom prst="rect">
            <a:avLst/>
          </a:prstGeom>
        </p:spPr>
        <p:txBody>
          <a:bodyPr>
            <a:spAutoFit/>
          </a:bodyPr>
          <a:lstStyle/>
          <a:p>
            <a:r>
              <a:rPr lang="en-US" sz="1400" dirty="0">
                <a:solidFill>
                  <a:schemeClr val="bg1"/>
                </a:solidFill>
                <a:latin typeface="Book Antiqua" panose="02040602050305030304" pitchFamily="18" charset="0"/>
                <a:sym typeface="Wingdings"/>
              </a:rPr>
              <a:t> A</a:t>
            </a:r>
            <a:r>
              <a:rPr lang="en-US" sz="1400" dirty="0">
                <a:solidFill>
                  <a:schemeClr val="bg1"/>
                </a:solidFill>
                <a:latin typeface="Book Antiqua" panose="02040602050305030304" pitchFamily="18" charset="0"/>
              </a:rPr>
              <a:t>re you denying the antecedent?</a:t>
            </a:r>
          </a:p>
          <a:p>
            <a:r>
              <a:rPr lang="en-US" sz="1400" dirty="0" smtClean="0">
                <a:solidFill>
                  <a:schemeClr val="bg1"/>
                </a:solidFill>
                <a:latin typeface="Book Antiqua" panose="02040602050305030304" pitchFamily="18" charset="0"/>
                <a:sym typeface="Wingdings"/>
              </a:rPr>
              <a:t> </a:t>
            </a:r>
            <a:endParaRPr lang="en-US" sz="1400" dirty="0">
              <a:solidFill>
                <a:schemeClr val="bg1"/>
              </a:solidFill>
              <a:latin typeface="Book Antiqua" panose="02040602050305030304" pitchFamily="18" charset="0"/>
              <a:sym typeface="Wingdings"/>
            </a:endParaRPr>
          </a:p>
          <a:p>
            <a:endParaRPr lang="en-US" sz="1400" dirty="0">
              <a:solidFill>
                <a:schemeClr val="bg1"/>
              </a:solidFill>
              <a:latin typeface="Book Antiqua" panose="0204060205030503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253154387"/>
              </p:ext>
            </p:extLst>
          </p:nvPr>
        </p:nvGraphicFramePr>
        <p:xfrm>
          <a:off x="685800" y="2286000"/>
          <a:ext cx="7239000" cy="3290608"/>
        </p:xfrm>
        <a:graphic>
          <a:graphicData uri="http://schemas.openxmlformats.org/drawingml/2006/table">
            <a:tbl>
              <a:tblPr/>
              <a:tblGrid>
                <a:gridCol w="776908"/>
                <a:gridCol w="776908"/>
                <a:gridCol w="1395406"/>
                <a:gridCol w="1501812"/>
                <a:gridCol w="1444563"/>
                <a:gridCol w="1343403"/>
              </a:tblGrid>
              <a:tr h="369830">
                <a:tc gridSpan="2">
                  <a:txBody>
                    <a:bodyPr/>
                    <a:lstStyle/>
                    <a:p>
                      <a:pPr algn="l" rtl="0" fontAlgn="b"/>
                      <a:r>
                        <a:rPr lang="en-US" sz="1200" b="0" i="0" u="none" strike="noStrike" dirty="0" smtClean="0">
                          <a:solidFill>
                            <a:srgbClr val="000000"/>
                          </a:solidFill>
                          <a:effectLst/>
                          <a:latin typeface="Calibri"/>
                        </a:rPr>
                        <a:t>Premise:</a:t>
                      </a:r>
                      <a:endParaRPr lang="en-US" sz="1200" b="0" i="0" u="none" strike="noStrike" dirty="0">
                        <a:solidFill>
                          <a:srgbClr val="000000"/>
                        </a:solidFill>
                        <a:effectLst/>
                        <a:latin typeface="Calibri"/>
                      </a:endParaRPr>
                    </a:p>
                  </a:txBody>
                  <a:tcPr marL="9525" marR="9525" marT="9525" marB="0" anchor="b">
                    <a:lnL>
                      <a:noFill/>
                    </a:lnL>
                    <a:lnR>
                      <a:noFill/>
                    </a:lnR>
                    <a:lnT>
                      <a:noFill/>
                    </a:lnT>
                    <a:lnB>
                      <a:noFill/>
                    </a:lnB>
                  </a:tcPr>
                </a:tc>
                <a:tc hMerge="1">
                  <a:txBody>
                    <a:bodyPr/>
                    <a:lstStyle/>
                    <a:p>
                      <a:endParaRPr lang="en-US"/>
                    </a:p>
                  </a:txBody>
                  <a:tcPr/>
                </a:tc>
                <a:tc gridSpan="4">
                  <a:txBody>
                    <a:bodyPr/>
                    <a:lstStyle/>
                    <a:p>
                      <a:pPr algn="ctr" rtl="0" fontAlgn="b"/>
                      <a:r>
                        <a:rPr lang="en-US" sz="2400" b="1" i="1" u="none" strike="noStrike" dirty="0">
                          <a:solidFill>
                            <a:srgbClr val="000000"/>
                          </a:solidFill>
                          <a:effectLst/>
                          <a:latin typeface="Calibri"/>
                        </a:rPr>
                        <a:t>if </a:t>
                      </a:r>
                      <a:r>
                        <a:rPr lang="en-US" sz="2400" b="1" i="1" u="none" strike="noStrike" dirty="0" smtClean="0">
                          <a:solidFill>
                            <a:srgbClr val="000000"/>
                          </a:solidFill>
                          <a:effectLst/>
                          <a:latin typeface="Calibri"/>
                        </a:rPr>
                        <a:t>vowel, </a:t>
                      </a:r>
                      <a:r>
                        <a:rPr lang="en-US" sz="2400" b="1" i="1" u="none" strike="noStrike" dirty="0">
                          <a:solidFill>
                            <a:srgbClr val="000000"/>
                          </a:solidFill>
                          <a:effectLst/>
                          <a:latin typeface="Calibri"/>
                        </a:rPr>
                        <a:t>then </a:t>
                      </a:r>
                      <a:r>
                        <a:rPr lang="en-US" sz="2400" b="1" i="1" u="none" strike="noStrike" dirty="0" smtClean="0">
                          <a:solidFill>
                            <a:srgbClr val="000000"/>
                          </a:solidFill>
                          <a:effectLst/>
                          <a:latin typeface="Calibri"/>
                        </a:rPr>
                        <a:t>even</a:t>
                      </a:r>
                      <a:endParaRPr lang="en-US" sz="2400" b="1" i="1" u="none" strike="noStrike" dirty="0">
                        <a:solidFill>
                          <a:srgbClr val="000000"/>
                        </a:solidFill>
                        <a:effectLst/>
                        <a:latin typeface="Calibri"/>
                      </a:endParaRP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r>
              <a:tr h="279719">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r>
              <a:tr h="592469">
                <a:tc gridSpan="2">
                  <a:txBody>
                    <a:bodyPr/>
                    <a:lstStyle/>
                    <a:p>
                      <a:pPr algn="l" rtl="0" fontAlgn="b"/>
                      <a:r>
                        <a:rPr lang="en-US" sz="1200" b="0" i="0" u="none" strike="noStrike" dirty="0" smtClean="0">
                          <a:solidFill>
                            <a:srgbClr val="000000"/>
                          </a:solidFill>
                          <a:effectLst/>
                          <a:latin typeface="Calibri"/>
                        </a:rPr>
                        <a:t>Card</a:t>
                      </a:r>
                      <a:r>
                        <a:rPr lang="en-US" sz="1200" b="0" i="0" u="none" strike="noStrike" baseline="0" dirty="0" smtClean="0">
                          <a:solidFill>
                            <a:srgbClr val="000000"/>
                          </a:solidFill>
                          <a:effectLst/>
                          <a:latin typeface="Calibri"/>
                        </a:rPr>
                        <a:t> to turn over</a:t>
                      </a:r>
                      <a:r>
                        <a:rPr lang="en-US" sz="1200" b="0" i="0" u="none" strike="noStrike" dirty="0" smtClean="0">
                          <a:solidFill>
                            <a:srgbClr val="000000"/>
                          </a:solidFill>
                          <a:effectLst/>
                          <a:latin typeface="Calibri"/>
                        </a:rPr>
                        <a:t>:</a:t>
                      </a:r>
                      <a:endParaRPr lang="en-US" sz="1200" b="0" i="0" u="none" strike="noStrike" dirty="0">
                        <a:solidFill>
                          <a:srgbClr val="000000"/>
                        </a:solidFill>
                        <a:effectLst/>
                        <a:latin typeface="Calibri"/>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ctr" rtl="0" fontAlgn="b"/>
                      <a:endParaRPr lang="en-US" sz="2400" b="1" i="1" u="none" strike="noStrike" dirty="0">
                        <a:solidFill>
                          <a:srgbClr val="00B05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endParaRPr lang="en-US" sz="2400" b="1" i="1" u="none" strike="noStrike" dirty="0">
                        <a:solidFill>
                          <a:srgbClr val="A81E2D"/>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endParaRPr lang="en-US" sz="2400" b="1" i="1" u="none" strike="noStrike" dirty="0">
                        <a:solidFill>
                          <a:srgbClr val="A81E2D"/>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endParaRPr lang="en-US" sz="2400" b="1" i="1" u="none" strike="noStrike" dirty="0">
                        <a:solidFill>
                          <a:srgbClr val="00B05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279719">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592469">
                <a:tc gridSpan="2">
                  <a:txBody>
                    <a:bodyPr/>
                    <a:lstStyle/>
                    <a:p>
                      <a:pPr algn="l" rtl="0" fontAlgn="b"/>
                      <a:r>
                        <a:rPr lang="en-US" sz="1200" b="0" i="0" u="none" strike="noStrike" dirty="0" smtClean="0">
                          <a:solidFill>
                            <a:srgbClr val="000000"/>
                          </a:solidFill>
                          <a:effectLst/>
                          <a:latin typeface="Calibri"/>
                        </a:rPr>
                        <a:t>Expected conclusion</a:t>
                      </a:r>
                      <a:r>
                        <a:rPr lang="en-US" sz="1200" b="0" i="0" u="none" strike="noStrike" dirty="0">
                          <a:solidFill>
                            <a:srgbClr val="000000"/>
                          </a:solidFill>
                          <a:effectLst/>
                          <a:latin typeface="Calibri"/>
                        </a:rPr>
                        <a:t>:</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ctr" rtl="0" fontAlgn="b"/>
                      <a:r>
                        <a:rPr lang="en-US" sz="2400" b="1" i="1" u="none" strike="noStrike" dirty="0" smtClean="0">
                          <a:solidFill>
                            <a:srgbClr val="00B050"/>
                          </a:solidFill>
                          <a:effectLst/>
                          <a:latin typeface="Calibri"/>
                        </a:rPr>
                        <a:t>Even number</a:t>
                      </a:r>
                      <a:endParaRPr lang="en-US" sz="2400" b="1" i="1" u="none" strike="noStrike" dirty="0">
                        <a:solidFill>
                          <a:srgbClr val="00B05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r>
                        <a:rPr lang="en-US" sz="2400" b="1" i="1" u="none" strike="noStrike" dirty="0" smtClean="0">
                          <a:solidFill>
                            <a:srgbClr val="A81E2D"/>
                          </a:solidFill>
                          <a:effectLst/>
                          <a:latin typeface="Calibri"/>
                        </a:rPr>
                        <a:t>Not even number</a:t>
                      </a:r>
                      <a:endParaRPr lang="en-US" sz="2400" b="1" i="1" u="none" strike="noStrike" dirty="0">
                        <a:solidFill>
                          <a:srgbClr val="A81E2D"/>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endParaRPr lang="en-US" sz="2400" b="1" i="1" u="none" strike="noStrike" dirty="0">
                        <a:solidFill>
                          <a:srgbClr val="A81E2D"/>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endParaRPr lang="en-US" sz="2400" b="1" i="1" u="none" strike="noStrike" dirty="0">
                        <a:solidFill>
                          <a:srgbClr val="00B05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279719">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en-US" sz="1800" b="0" i="0" u="none" strike="noStrike" dirty="0">
                        <a:solidFill>
                          <a:srgbClr val="000000"/>
                        </a:solidFill>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en-US" sz="1800" b="0" i="0" u="none" strike="noStrike" dirty="0">
                        <a:solidFill>
                          <a:srgbClr val="000000"/>
                        </a:solidFill>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730274">
                <a:tc gridSpan="2">
                  <a:txBody>
                    <a:bodyPr/>
                    <a:lstStyle/>
                    <a:p>
                      <a:pPr algn="l" rtl="0" fontAlgn="ctr"/>
                      <a:r>
                        <a:rPr lang="en-US" sz="1200" b="0" i="0" u="none" strike="noStrike" dirty="0">
                          <a:solidFill>
                            <a:srgbClr val="000000"/>
                          </a:solidFill>
                          <a:effectLst/>
                          <a:latin typeface="Calibri"/>
                        </a:rPr>
                        <a:t>Correct </a:t>
                      </a:r>
                      <a:r>
                        <a:rPr lang="en-US" sz="1200" b="0" i="0" u="none" strike="noStrike" dirty="0" smtClean="0">
                          <a:solidFill>
                            <a:srgbClr val="000000"/>
                          </a:solidFill>
                          <a:effectLst/>
                          <a:latin typeface="Calibri"/>
                        </a:rPr>
                        <a:t>Determination</a:t>
                      </a:r>
                      <a:r>
                        <a:rPr lang="en-US" sz="1200" b="0" i="0" u="none" strike="noStrike" dirty="0">
                          <a:solidFill>
                            <a:srgbClr val="000000"/>
                          </a:solidFill>
                          <a:effectLst/>
                          <a:latin typeface="Calibri"/>
                        </a:rPr>
                        <a:t>:</a:t>
                      </a:r>
                    </a:p>
                  </a:txBody>
                  <a:tcPr marL="9525" marR="9525" marT="9525" marB="0" anchor="ctr">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ctr" rtl="0" fontAlgn="ctr"/>
                      <a:r>
                        <a:rPr lang="en-US" sz="1600" b="1" i="0" u="none" strike="noStrike">
                          <a:solidFill>
                            <a:srgbClr val="00B050"/>
                          </a:solidFill>
                          <a:effectLst/>
                          <a:latin typeface="Calibri"/>
                        </a:rPr>
                        <a:t>Valid, </a:t>
                      </a:r>
                      <a:r>
                        <a:rPr lang="en-US" sz="1600" b="1" i="1" u="none" strike="noStrike">
                          <a:solidFill>
                            <a:srgbClr val="00B050"/>
                          </a:solidFill>
                          <a:effectLst/>
                          <a:latin typeface="Calibri"/>
                        </a:rPr>
                        <a:t>modus ponens</a:t>
                      </a:r>
                      <a:endParaRPr lang="en-US" sz="1600" b="1" i="0" u="none" strike="noStrike">
                        <a:solidFill>
                          <a:srgbClr val="00B05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600" b="1" i="0" u="none" strike="noStrike">
                          <a:solidFill>
                            <a:srgbClr val="A81E2D"/>
                          </a:solidFill>
                          <a:effectLst/>
                          <a:latin typeface="Calibri"/>
                        </a:rPr>
                        <a:t>Fallacy, denying the antecedent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endParaRPr lang="en-US" sz="1600" b="1" i="0" u="none" strike="noStrike" dirty="0">
                        <a:solidFill>
                          <a:srgbClr val="A81E2D"/>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endParaRPr lang="en-US" sz="1600" b="1" i="1" u="none" strike="noStrike" dirty="0">
                        <a:solidFill>
                          <a:srgbClr val="00B05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bl>
          </a:graphicData>
        </a:graphic>
      </p:graphicFrame>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348" y="3017061"/>
            <a:ext cx="564766" cy="714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5694" y="3017062"/>
            <a:ext cx="542259" cy="709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34499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2 – Logic Errors</a:t>
            </a:r>
          </a:p>
        </p:txBody>
      </p:sp>
      <p:sp>
        <p:nvSpPr>
          <p:cNvPr id="3" name="Content Placeholder 2"/>
          <p:cNvSpPr>
            <a:spLocks noGrp="1"/>
          </p:cNvSpPr>
          <p:nvPr>
            <p:ph idx="1"/>
          </p:nvPr>
        </p:nvSpPr>
        <p:spPr>
          <a:xfrm>
            <a:off x="152399" y="1828800"/>
            <a:ext cx="8229600" cy="4187900"/>
          </a:xfrm>
        </p:spPr>
        <p:txBody>
          <a:bodyPr/>
          <a:lstStyle/>
          <a:p>
            <a:r>
              <a:rPr lang="en-US" dirty="0" smtClean="0"/>
              <a:t>Taking our example: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endParaRPr lang="en-US" dirty="0" smtClean="0"/>
          </a:p>
          <a:p>
            <a:pPr marL="0" indent="0">
              <a:buNone/>
            </a:pPr>
            <a:endParaRPr lang="en-US" sz="800" dirty="0" smtClean="0"/>
          </a:p>
        </p:txBody>
      </p:sp>
      <p:sp>
        <p:nvSpPr>
          <p:cNvPr id="4" name="Text Placeholder 3"/>
          <p:cNvSpPr>
            <a:spLocks noGrp="1"/>
          </p:cNvSpPr>
          <p:nvPr>
            <p:ph type="body" sz="quarter" idx="10"/>
          </p:nvPr>
        </p:nvSpPr>
        <p:spPr>
          <a:xfrm>
            <a:off x="152399" y="662800"/>
            <a:ext cx="8284464" cy="784999"/>
          </a:xfrm>
        </p:spPr>
        <p:txBody>
          <a:bodyPr/>
          <a:lstStyle/>
          <a:p>
            <a:pPr algn="l"/>
            <a:r>
              <a:rPr lang="en-US" sz="1400" dirty="0" smtClean="0"/>
              <a:t> </a:t>
            </a:r>
            <a:endParaRPr lang="en-US" sz="1400" dirty="0"/>
          </a:p>
        </p:txBody>
      </p:sp>
      <p:sp>
        <p:nvSpPr>
          <p:cNvPr id="5" name="Text Placeholder 4"/>
          <p:cNvSpPr>
            <a:spLocks noGrp="1"/>
          </p:cNvSpPr>
          <p:nvPr>
            <p:ph type="body" sz="quarter" idx="11"/>
          </p:nvPr>
        </p:nvSpPr>
        <p:spPr/>
        <p:txBody>
          <a:bodyPr/>
          <a:lstStyle/>
          <a:p>
            <a:endParaRPr lang="en-US"/>
          </a:p>
        </p:txBody>
      </p:sp>
      <p:sp>
        <p:nvSpPr>
          <p:cNvPr id="8" name="Rectangle 7"/>
          <p:cNvSpPr/>
          <p:nvPr/>
        </p:nvSpPr>
        <p:spPr>
          <a:xfrm>
            <a:off x="2258568" y="685800"/>
            <a:ext cx="4572000" cy="523220"/>
          </a:xfrm>
          <a:prstGeom prst="rect">
            <a:avLst/>
          </a:prstGeom>
        </p:spPr>
        <p:txBody>
          <a:bodyPr>
            <a:spAutoFit/>
          </a:bodyPr>
          <a:lstStyle/>
          <a:p>
            <a:r>
              <a:rPr lang="en-US" sz="1400" dirty="0">
                <a:solidFill>
                  <a:schemeClr val="bg1"/>
                </a:solidFill>
                <a:latin typeface="Book Antiqua" panose="02040602050305030304" pitchFamily="18" charset="0"/>
                <a:sym typeface="Wingdings"/>
              </a:rPr>
              <a:t> A</a:t>
            </a:r>
            <a:r>
              <a:rPr lang="en-US" sz="1400" dirty="0">
                <a:solidFill>
                  <a:schemeClr val="bg1"/>
                </a:solidFill>
                <a:latin typeface="Book Antiqua" panose="02040602050305030304" pitchFamily="18" charset="0"/>
              </a:rPr>
              <a:t>re you denying the antecedent?</a:t>
            </a:r>
          </a:p>
          <a:p>
            <a:r>
              <a:rPr lang="en-US" sz="1400" dirty="0">
                <a:solidFill>
                  <a:schemeClr val="bg1"/>
                </a:solidFill>
                <a:latin typeface="Book Antiqua" panose="02040602050305030304" pitchFamily="18" charset="0"/>
                <a:sym typeface="Wingdings"/>
              </a:rPr>
              <a:t> A</a:t>
            </a:r>
            <a:r>
              <a:rPr lang="en-US" sz="1400" dirty="0">
                <a:solidFill>
                  <a:schemeClr val="bg1"/>
                </a:solidFill>
                <a:latin typeface="Book Antiqua" panose="02040602050305030304" pitchFamily="18" charset="0"/>
              </a:rPr>
              <a:t>re you affirming the consequent?</a:t>
            </a:r>
            <a:r>
              <a:rPr lang="en-US" sz="1400" dirty="0">
                <a:solidFill>
                  <a:schemeClr val="bg1"/>
                </a:solidFill>
                <a:latin typeface="Book Antiqua" panose="02040602050305030304" pitchFamily="18" charset="0"/>
                <a:sym typeface="Wingdings"/>
              </a:rPr>
              <a:t> </a:t>
            </a:r>
          </a:p>
        </p:txBody>
      </p:sp>
      <p:graphicFrame>
        <p:nvGraphicFramePr>
          <p:cNvPr id="10" name="Table 9"/>
          <p:cNvGraphicFramePr>
            <a:graphicFrameLocks noGrp="1"/>
          </p:cNvGraphicFramePr>
          <p:nvPr>
            <p:extLst>
              <p:ext uri="{D42A27DB-BD31-4B8C-83A1-F6EECF244321}">
                <p14:modId xmlns:p14="http://schemas.microsoft.com/office/powerpoint/2010/main" val="2395828048"/>
              </p:ext>
            </p:extLst>
          </p:nvPr>
        </p:nvGraphicFramePr>
        <p:xfrm>
          <a:off x="685800" y="2286000"/>
          <a:ext cx="7239000" cy="3301379"/>
        </p:xfrm>
        <a:graphic>
          <a:graphicData uri="http://schemas.openxmlformats.org/drawingml/2006/table">
            <a:tbl>
              <a:tblPr/>
              <a:tblGrid>
                <a:gridCol w="776908"/>
                <a:gridCol w="776908"/>
                <a:gridCol w="1395406"/>
                <a:gridCol w="1501812"/>
                <a:gridCol w="1444563"/>
                <a:gridCol w="1343403"/>
              </a:tblGrid>
              <a:tr h="369830">
                <a:tc gridSpan="2">
                  <a:txBody>
                    <a:bodyPr/>
                    <a:lstStyle/>
                    <a:p>
                      <a:pPr algn="l" rtl="0" fontAlgn="b"/>
                      <a:r>
                        <a:rPr lang="en-US" sz="1200" b="0" i="0" u="none" strike="noStrike" dirty="0" smtClean="0">
                          <a:solidFill>
                            <a:srgbClr val="000000"/>
                          </a:solidFill>
                          <a:effectLst/>
                          <a:latin typeface="Calibri"/>
                        </a:rPr>
                        <a:t>Premise:</a:t>
                      </a:r>
                      <a:endParaRPr lang="en-US" sz="1200" b="0" i="0" u="none" strike="noStrike" dirty="0">
                        <a:solidFill>
                          <a:srgbClr val="000000"/>
                        </a:solidFill>
                        <a:effectLst/>
                        <a:latin typeface="Calibri"/>
                      </a:endParaRPr>
                    </a:p>
                  </a:txBody>
                  <a:tcPr marL="9525" marR="9525" marT="9525" marB="0" anchor="b">
                    <a:lnL>
                      <a:noFill/>
                    </a:lnL>
                    <a:lnR>
                      <a:noFill/>
                    </a:lnR>
                    <a:lnT>
                      <a:noFill/>
                    </a:lnT>
                    <a:lnB>
                      <a:noFill/>
                    </a:lnB>
                  </a:tcPr>
                </a:tc>
                <a:tc hMerge="1">
                  <a:txBody>
                    <a:bodyPr/>
                    <a:lstStyle/>
                    <a:p>
                      <a:endParaRPr lang="en-US"/>
                    </a:p>
                  </a:txBody>
                  <a:tcPr/>
                </a:tc>
                <a:tc gridSpan="4">
                  <a:txBody>
                    <a:bodyPr/>
                    <a:lstStyle/>
                    <a:p>
                      <a:pPr algn="ctr" rtl="0" fontAlgn="b"/>
                      <a:r>
                        <a:rPr lang="en-US" sz="2400" b="1" i="1" u="none" strike="noStrike" dirty="0">
                          <a:solidFill>
                            <a:srgbClr val="000000"/>
                          </a:solidFill>
                          <a:effectLst/>
                          <a:latin typeface="Calibri"/>
                        </a:rPr>
                        <a:t>if </a:t>
                      </a:r>
                      <a:r>
                        <a:rPr lang="en-US" sz="2400" b="1" i="1" u="none" strike="noStrike" dirty="0" smtClean="0">
                          <a:solidFill>
                            <a:srgbClr val="000000"/>
                          </a:solidFill>
                          <a:effectLst/>
                          <a:latin typeface="Calibri"/>
                        </a:rPr>
                        <a:t>vowel, </a:t>
                      </a:r>
                      <a:r>
                        <a:rPr lang="en-US" sz="2400" b="1" i="1" u="none" strike="noStrike" dirty="0">
                          <a:solidFill>
                            <a:srgbClr val="000000"/>
                          </a:solidFill>
                          <a:effectLst/>
                          <a:latin typeface="Calibri"/>
                        </a:rPr>
                        <a:t>then </a:t>
                      </a:r>
                      <a:r>
                        <a:rPr lang="en-US" sz="2400" b="1" i="1" u="none" strike="noStrike" dirty="0" smtClean="0">
                          <a:solidFill>
                            <a:srgbClr val="000000"/>
                          </a:solidFill>
                          <a:effectLst/>
                          <a:latin typeface="Calibri"/>
                        </a:rPr>
                        <a:t>even</a:t>
                      </a:r>
                      <a:endParaRPr lang="en-US" sz="2400" b="1" i="1" u="none" strike="noStrike" dirty="0">
                        <a:solidFill>
                          <a:srgbClr val="000000"/>
                        </a:solidFill>
                        <a:effectLst/>
                        <a:latin typeface="Calibri"/>
                      </a:endParaRP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r>
              <a:tr h="279719">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r>
              <a:tr h="592469">
                <a:tc gridSpan="2">
                  <a:txBody>
                    <a:bodyPr/>
                    <a:lstStyle/>
                    <a:p>
                      <a:pPr algn="l" rtl="0" fontAlgn="b"/>
                      <a:r>
                        <a:rPr lang="en-US" sz="1200" b="0" i="0" u="none" strike="noStrike" dirty="0" smtClean="0">
                          <a:solidFill>
                            <a:srgbClr val="000000"/>
                          </a:solidFill>
                          <a:effectLst/>
                          <a:latin typeface="Calibri"/>
                        </a:rPr>
                        <a:t>Card</a:t>
                      </a:r>
                      <a:r>
                        <a:rPr lang="en-US" sz="1200" b="0" i="0" u="none" strike="noStrike" baseline="0" dirty="0" smtClean="0">
                          <a:solidFill>
                            <a:srgbClr val="000000"/>
                          </a:solidFill>
                          <a:effectLst/>
                          <a:latin typeface="Calibri"/>
                        </a:rPr>
                        <a:t> to turn over</a:t>
                      </a:r>
                      <a:r>
                        <a:rPr lang="en-US" sz="1200" b="0" i="0" u="none" strike="noStrike" dirty="0" smtClean="0">
                          <a:solidFill>
                            <a:srgbClr val="000000"/>
                          </a:solidFill>
                          <a:effectLst/>
                          <a:latin typeface="Calibri"/>
                        </a:rPr>
                        <a:t>:</a:t>
                      </a:r>
                      <a:endParaRPr lang="en-US" sz="1200" b="0" i="0" u="none" strike="noStrike" dirty="0">
                        <a:solidFill>
                          <a:srgbClr val="000000"/>
                        </a:solidFill>
                        <a:effectLst/>
                        <a:latin typeface="Calibri"/>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ctr" rtl="0" fontAlgn="b"/>
                      <a:endParaRPr lang="en-US" sz="2400" b="1" i="1" u="none" strike="noStrike" dirty="0">
                        <a:solidFill>
                          <a:srgbClr val="00B05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endParaRPr lang="en-US" sz="2400" b="1" i="1" u="none" strike="noStrike" dirty="0">
                        <a:solidFill>
                          <a:srgbClr val="A81E2D"/>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endParaRPr lang="en-US" sz="2400" b="1" i="1" u="none" strike="noStrike" dirty="0">
                        <a:solidFill>
                          <a:srgbClr val="A81E2D"/>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endParaRPr lang="en-US" sz="2400" b="1" i="1" u="none" strike="noStrike" dirty="0">
                        <a:solidFill>
                          <a:srgbClr val="00B05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279719">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endParaRPr lang="en-US" sz="1800" b="0" i="0" u="none" strike="noStrike" dirty="0">
                        <a:solidFill>
                          <a:srgbClr val="000000"/>
                        </a:solidFill>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592469">
                <a:tc gridSpan="2">
                  <a:txBody>
                    <a:bodyPr/>
                    <a:lstStyle/>
                    <a:p>
                      <a:pPr algn="l" rtl="0" fontAlgn="b"/>
                      <a:r>
                        <a:rPr lang="en-US" sz="1200" b="0" i="0" u="none" strike="noStrike" dirty="0" smtClean="0">
                          <a:solidFill>
                            <a:srgbClr val="000000"/>
                          </a:solidFill>
                          <a:effectLst/>
                          <a:latin typeface="Calibri"/>
                        </a:rPr>
                        <a:t>Expected conclusion</a:t>
                      </a:r>
                      <a:r>
                        <a:rPr lang="en-US" sz="1200" b="0" i="0" u="none" strike="noStrike" dirty="0">
                          <a:solidFill>
                            <a:srgbClr val="000000"/>
                          </a:solidFill>
                          <a:effectLst/>
                          <a:latin typeface="Calibri"/>
                        </a:rPr>
                        <a:t>:</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ctr" rtl="0" fontAlgn="b"/>
                      <a:r>
                        <a:rPr lang="en-US" sz="2400" b="1" i="1" u="none" strike="noStrike" dirty="0" smtClean="0">
                          <a:solidFill>
                            <a:srgbClr val="00B050"/>
                          </a:solidFill>
                          <a:effectLst/>
                          <a:latin typeface="Calibri"/>
                        </a:rPr>
                        <a:t>Even number</a:t>
                      </a:r>
                      <a:endParaRPr lang="en-US" sz="2400" b="1" i="1" u="none" strike="noStrike" dirty="0">
                        <a:solidFill>
                          <a:srgbClr val="00B05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r>
                        <a:rPr lang="en-US" sz="2400" b="1" i="1" u="none" strike="noStrike" dirty="0" smtClean="0">
                          <a:solidFill>
                            <a:srgbClr val="A81E2D"/>
                          </a:solidFill>
                          <a:effectLst/>
                          <a:latin typeface="Calibri"/>
                        </a:rPr>
                        <a:t>Not even number</a:t>
                      </a:r>
                      <a:endParaRPr lang="en-US" sz="2400" b="1" i="1" u="none" strike="noStrike" dirty="0">
                        <a:solidFill>
                          <a:srgbClr val="A81E2D"/>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r>
                        <a:rPr lang="en-US" sz="2400" b="1" i="1" u="none" strike="noStrike" dirty="0" smtClean="0">
                          <a:solidFill>
                            <a:srgbClr val="A81E2D"/>
                          </a:solidFill>
                          <a:effectLst/>
                          <a:latin typeface="Calibri"/>
                        </a:rPr>
                        <a:t>Vowel</a:t>
                      </a:r>
                      <a:endParaRPr lang="en-US" sz="2400" b="1" i="1" u="none" strike="noStrike" dirty="0">
                        <a:solidFill>
                          <a:srgbClr val="A81E2D"/>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endParaRPr lang="en-US" sz="2400" b="1" i="1" u="none" strike="noStrike" dirty="0">
                        <a:solidFill>
                          <a:srgbClr val="00B05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279719">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endParaRPr lang="en-US" sz="1800" b="0" i="0" u="none" strike="noStrike" dirty="0">
                        <a:solidFill>
                          <a:srgbClr val="000000"/>
                        </a:solidFill>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730274">
                <a:tc gridSpan="2">
                  <a:txBody>
                    <a:bodyPr/>
                    <a:lstStyle/>
                    <a:p>
                      <a:pPr algn="l" rtl="0" fontAlgn="ctr"/>
                      <a:r>
                        <a:rPr lang="en-US" sz="1200" b="0" i="0" u="none" strike="noStrike" dirty="0">
                          <a:solidFill>
                            <a:srgbClr val="000000"/>
                          </a:solidFill>
                          <a:effectLst/>
                          <a:latin typeface="Calibri"/>
                        </a:rPr>
                        <a:t>Correct </a:t>
                      </a:r>
                      <a:r>
                        <a:rPr lang="en-US" sz="1200" b="0" i="0" u="none" strike="noStrike" dirty="0" smtClean="0">
                          <a:solidFill>
                            <a:srgbClr val="000000"/>
                          </a:solidFill>
                          <a:effectLst/>
                          <a:latin typeface="Calibri"/>
                        </a:rPr>
                        <a:t>Determination</a:t>
                      </a:r>
                      <a:r>
                        <a:rPr lang="en-US" sz="1200" b="0" i="0" u="none" strike="noStrike" dirty="0">
                          <a:solidFill>
                            <a:srgbClr val="000000"/>
                          </a:solidFill>
                          <a:effectLst/>
                          <a:latin typeface="Calibri"/>
                        </a:rPr>
                        <a:t>:</a:t>
                      </a:r>
                    </a:p>
                  </a:txBody>
                  <a:tcPr marL="9525" marR="9525" marT="9525" marB="0" anchor="ctr">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ctr" rtl="0" fontAlgn="ctr"/>
                      <a:r>
                        <a:rPr lang="en-US" sz="1600" b="1" i="0" u="none" strike="noStrike">
                          <a:solidFill>
                            <a:srgbClr val="00B050"/>
                          </a:solidFill>
                          <a:effectLst/>
                          <a:latin typeface="Calibri"/>
                        </a:rPr>
                        <a:t>Valid, </a:t>
                      </a:r>
                      <a:r>
                        <a:rPr lang="en-US" sz="1600" b="1" i="1" u="none" strike="noStrike">
                          <a:solidFill>
                            <a:srgbClr val="00B050"/>
                          </a:solidFill>
                          <a:effectLst/>
                          <a:latin typeface="Calibri"/>
                        </a:rPr>
                        <a:t>modus ponens</a:t>
                      </a:r>
                      <a:endParaRPr lang="en-US" sz="1600" b="1" i="0" u="none" strike="noStrike">
                        <a:solidFill>
                          <a:srgbClr val="00B05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600" b="1" i="0" u="none" strike="noStrike">
                          <a:solidFill>
                            <a:srgbClr val="A81E2D"/>
                          </a:solidFill>
                          <a:effectLst/>
                          <a:latin typeface="Calibri"/>
                        </a:rPr>
                        <a:t>Fallacy, denying the antecedent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600" b="1" i="0" u="none" strike="noStrike">
                          <a:solidFill>
                            <a:srgbClr val="A81E2D"/>
                          </a:solidFill>
                          <a:effectLst/>
                          <a:latin typeface="Calibri"/>
                        </a:rPr>
                        <a:t>Fallacy, affirming the consequent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endParaRPr lang="en-US" sz="1600" b="1" i="1" u="none" strike="noStrike" dirty="0">
                        <a:solidFill>
                          <a:srgbClr val="00B05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bl>
          </a:graphicData>
        </a:graphic>
      </p:graphicFrame>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348" y="3017061"/>
            <a:ext cx="564766" cy="714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5694" y="3017062"/>
            <a:ext cx="542259" cy="709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3017062"/>
            <a:ext cx="552437" cy="714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50500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53" y="1676400"/>
            <a:ext cx="3733800" cy="2802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How Do We </a:t>
            </a:r>
            <a:r>
              <a:rPr lang="en-US" dirty="0"/>
              <a:t>M</a:t>
            </a:r>
            <a:r>
              <a:rPr lang="en-US" dirty="0" smtClean="0"/>
              <a:t>ake </a:t>
            </a:r>
            <a:r>
              <a:rPr lang="en-US" dirty="0"/>
              <a:t>S</a:t>
            </a:r>
            <a:r>
              <a:rPr lang="en-US" dirty="0" smtClean="0"/>
              <a:t>ubjective Probability Assessments?</a:t>
            </a:r>
            <a:endParaRPr lang="en-US" dirty="0"/>
          </a:p>
        </p:txBody>
      </p:sp>
      <p:sp>
        <p:nvSpPr>
          <p:cNvPr id="4" name="Text Placeholder 3"/>
          <p:cNvSpPr>
            <a:spLocks noGrp="1"/>
          </p:cNvSpPr>
          <p:nvPr>
            <p:ph type="body" sz="quarter" idx="10"/>
          </p:nvPr>
        </p:nvSpPr>
        <p:spPr/>
        <p:txBody>
          <a:bodyPr/>
          <a:lstStyle/>
          <a:p>
            <a:r>
              <a:rPr lang="en-US" dirty="0" smtClean="0"/>
              <a:t>Inductive and deductive reasoning</a:t>
            </a:r>
            <a:endParaRPr lang="en-US" dirty="0"/>
          </a:p>
        </p:txBody>
      </p:sp>
      <p:sp>
        <p:nvSpPr>
          <p:cNvPr id="5" name="Text Placeholder 4"/>
          <p:cNvSpPr>
            <a:spLocks noGrp="1"/>
          </p:cNvSpPr>
          <p:nvPr>
            <p:ph type="body" sz="quarter" idx="11"/>
          </p:nvPr>
        </p:nvSpPr>
        <p:spPr/>
        <p:txBody>
          <a:bodyPr/>
          <a:lstStyle/>
          <a:p>
            <a:endParaRPr lang="en-US"/>
          </a:p>
        </p:txBody>
      </p:sp>
      <p:pic>
        <p:nvPicPr>
          <p:cNvPr id="2050" name="Picture 2" descr="https://d3n8a8pro7vhmx.cloudfront.net/pivotlegal/pages/417/features/original/jaywalking.jpg?13705633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926495"/>
            <a:ext cx="3821108" cy="242935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http://www.iqmindware.com/wp-content/uploads/2011/03/deductive-reasoni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7556" y="4763044"/>
            <a:ext cx="2376488" cy="141725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52399" y="1124712"/>
            <a:ext cx="8229600" cy="4816550"/>
          </a:xfrm>
        </p:spPr>
        <p:txBody>
          <a:bodyPr/>
          <a:lstStyle/>
          <a:p>
            <a:r>
              <a:rPr lang="en-US" dirty="0" smtClean="0"/>
              <a:t>Humans make subjective probability assessments through two modes of reasoning:</a:t>
            </a:r>
          </a:p>
          <a:p>
            <a:endParaRPr lang="en-US" dirty="0" smtClean="0"/>
          </a:p>
          <a:p>
            <a:pPr lvl="1"/>
            <a:r>
              <a:rPr lang="en-US" dirty="0" smtClean="0"/>
              <a:t>Inductive – take specific experiences, and generalize:</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smtClean="0"/>
          </a:p>
          <a:p>
            <a:pPr lvl="1"/>
            <a:r>
              <a:rPr lang="en-US" dirty="0" smtClean="0"/>
              <a:t>Deductive – work out logical relationships from axioms:</a:t>
            </a:r>
          </a:p>
          <a:p>
            <a:pPr lvl="1"/>
            <a:endParaRPr lang="en-US" dirty="0"/>
          </a:p>
          <a:p>
            <a:endParaRPr lang="en-US" dirty="0"/>
          </a:p>
        </p:txBody>
      </p:sp>
    </p:spTree>
    <p:extLst>
      <p:ext uri="{BB962C8B-B14F-4D97-AF65-F5344CB8AC3E}">
        <p14:creationId xmlns:p14="http://schemas.microsoft.com/office/powerpoint/2010/main" val="10238246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2 – Logic Errors</a:t>
            </a:r>
          </a:p>
        </p:txBody>
      </p:sp>
      <p:sp>
        <p:nvSpPr>
          <p:cNvPr id="3" name="Content Placeholder 2"/>
          <p:cNvSpPr>
            <a:spLocks noGrp="1"/>
          </p:cNvSpPr>
          <p:nvPr>
            <p:ph idx="1"/>
          </p:nvPr>
        </p:nvSpPr>
        <p:spPr>
          <a:xfrm>
            <a:off x="152399" y="1828800"/>
            <a:ext cx="8229600" cy="4187900"/>
          </a:xfrm>
        </p:spPr>
        <p:txBody>
          <a:bodyPr/>
          <a:lstStyle/>
          <a:p>
            <a:r>
              <a:rPr lang="en-US" dirty="0" smtClean="0"/>
              <a:t>Taking our example: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endParaRPr lang="en-US" dirty="0" smtClean="0"/>
          </a:p>
          <a:p>
            <a:pPr marL="0" indent="0">
              <a:buNone/>
            </a:pPr>
            <a:endParaRPr lang="en-US" sz="800" dirty="0" smtClean="0"/>
          </a:p>
        </p:txBody>
      </p:sp>
      <p:sp>
        <p:nvSpPr>
          <p:cNvPr id="4" name="Text Placeholder 3"/>
          <p:cNvSpPr>
            <a:spLocks noGrp="1"/>
          </p:cNvSpPr>
          <p:nvPr>
            <p:ph type="body" sz="quarter" idx="10"/>
          </p:nvPr>
        </p:nvSpPr>
        <p:spPr>
          <a:xfrm>
            <a:off x="152399" y="662800"/>
            <a:ext cx="8284464" cy="784999"/>
          </a:xfrm>
        </p:spPr>
        <p:txBody>
          <a:bodyPr/>
          <a:lstStyle/>
          <a:p>
            <a:pPr algn="l"/>
            <a:r>
              <a:rPr lang="en-US" sz="1400" dirty="0" smtClean="0"/>
              <a:t> </a:t>
            </a:r>
            <a:endParaRPr lang="en-US" sz="1400" dirty="0"/>
          </a:p>
        </p:txBody>
      </p:sp>
      <p:sp>
        <p:nvSpPr>
          <p:cNvPr id="5" name="Text Placeholder 4"/>
          <p:cNvSpPr>
            <a:spLocks noGrp="1"/>
          </p:cNvSpPr>
          <p:nvPr>
            <p:ph type="body" sz="quarter" idx="11"/>
          </p:nvPr>
        </p:nvSpPr>
        <p:spPr/>
        <p:txBody>
          <a:bodyPr/>
          <a:lstStyle/>
          <a:p>
            <a:endParaRPr lang="en-US"/>
          </a:p>
        </p:txBody>
      </p:sp>
      <p:sp>
        <p:nvSpPr>
          <p:cNvPr id="8" name="Rectangle 7"/>
          <p:cNvSpPr/>
          <p:nvPr/>
        </p:nvSpPr>
        <p:spPr>
          <a:xfrm>
            <a:off x="2258568" y="685800"/>
            <a:ext cx="4572000" cy="738664"/>
          </a:xfrm>
          <a:prstGeom prst="rect">
            <a:avLst/>
          </a:prstGeom>
        </p:spPr>
        <p:txBody>
          <a:bodyPr>
            <a:spAutoFit/>
          </a:bodyPr>
          <a:lstStyle/>
          <a:p>
            <a:r>
              <a:rPr lang="en-US" sz="1400" dirty="0">
                <a:solidFill>
                  <a:schemeClr val="bg1"/>
                </a:solidFill>
                <a:latin typeface="Book Antiqua" panose="02040602050305030304" pitchFamily="18" charset="0"/>
                <a:sym typeface="Wingdings"/>
              </a:rPr>
              <a:t> A</a:t>
            </a:r>
            <a:r>
              <a:rPr lang="en-US" sz="1400" dirty="0">
                <a:solidFill>
                  <a:schemeClr val="bg1"/>
                </a:solidFill>
                <a:latin typeface="Book Antiqua" panose="02040602050305030304" pitchFamily="18" charset="0"/>
              </a:rPr>
              <a:t>re you denying the antecedent?</a:t>
            </a:r>
          </a:p>
          <a:p>
            <a:r>
              <a:rPr lang="en-US" sz="1400" dirty="0">
                <a:solidFill>
                  <a:schemeClr val="bg1"/>
                </a:solidFill>
                <a:latin typeface="Book Antiqua" panose="02040602050305030304" pitchFamily="18" charset="0"/>
                <a:sym typeface="Wingdings"/>
              </a:rPr>
              <a:t> A</a:t>
            </a:r>
            <a:r>
              <a:rPr lang="en-US" sz="1400" dirty="0">
                <a:solidFill>
                  <a:schemeClr val="bg1"/>
                </a:solidFill>
                <a:latin typeface="Book Antiqua" panose="02040602050305030304" pitchFamily="18" charset="0"/>
              </a:rPr>
              <a:t>re you affirming the consequent?</a:t>
            </a:r>
            <a:r>
              <a:rPr lang="en-US" sz="1400" dirty="0">
                <a:solidFill>
                  <a:schemeClr val="bg1"/>
                </a:solidFill>
                <a:latin typeface="Book Antiqua" panose="02040602050305030304" pitchFamily="18" charset="0"/>
                <a:sym typeface="Wingdings"/>
              </a:rPr>
              <a:t> </a:t>
            </a:r>
          </a:p>
          <a:p>
            <a:r>
              <a:rPr lang="en-US" sz="1400" dirty="0">
                <a:solidFill>
                  <a:schemeClr val="bg1"/>
                </a:solidFill>
                <a:latin typeface="Book Antiqua" panose="02040602050305030304" pitchFamily="18" charset="0"/>
                <a:sym typeface="Wingdings"/>
              </a:rPr>
              <a:t> Have you checked for disconfirming evidence</a:t>
            </a:r>
            <a:r>
              <a:rPr lang="en-US" sz="1400" dirty="0">
                <a:solidFill>
                  <a:schemeClr val="bg1"/>
                </a:solidFill>
                <a:latin typeface="Book Antiqua" panose="02040602050305030304" pitchFamily="18" charset="0"/>
              </a:rPr>
              <a:t>?</a:t>
            </a:r>
          </a:p>
        </p:txBody>
      </p:sp>
      <p:graphicFrame>
        <p:nvGraphicFramePr>
          <p:cNvPr id="10" name="Table 9"/>
          <p:cNvGraphicFramePr>
            <a:graphicFrameLocks noGrp="1"/>
          </p:cNvGraphicFramePr>
          <p:nvPr>
            <p:extLst>
              <p:ext uri="{D42A27DB-BD31-4B8C-83A1-F6EECF244321}">
                <p14:modId xmlns:p14="http://schemas.microsoft.com/office/powerpoint/2010/main" val="2945134190"/>
              </p:ext>
            </p:extLst>
          </p:nvPr>
        </p:nvGraphicFramePr>
        <p:xfrm>
          <a:off x="685800" y="2286000"/>
          <a:ext cx="7239000" cy="3301379"/>
        </p:xfrm>
        <a:graphic>
          <a:graphicData uri="http://schemas.openxmlformats.org/drawingml/2006/table">
            <a:tbl>
              <a:tblPr/>
              <a:tblGrid>
                <a:gridCol w="776908"/>
                <a:gridCol w="776908"/>
                <a:gridCol w="1395406"/>
                <a:gridCol w="1501812"/>
                <a:gridCol w="1444563"/>
                <a:gridCol w="1343403"/>
              </a:tblGrid>
              <a:tr h="369830">
                <a:tc gridSpan="2">
                  <a:txBody>
                    <a:bodyPr/>
                    <a:lstStyle/>
                    <a:p>
                      <a:pPr algn="l" rtl="0" fontAlgn="b"/>
                      <a:r>
                        <a:rPr lang="en-US" sz="1200" b="0" i="0" u="none" strike="noStrike" dirty="0" smtClean="0">
                          <a:solidFill>
                            <a:srgbClr val="000000"/>
                          </a:solidFill>
                          <a:effectLst/>
                          <a:latin typeface="Calibri"/>
                        </a:rPr>
                        <a:t>Premise:</a:t>
                      </a:r>
                      <a:endParaRPr lang="en-US" sz="1200" b="0" i="0" u="none" strike="noStrike" dirty="0">
                        <a:solidFill>
                          <a:srgbClr val="000000"/>
                        </a:solidFill>
                        <a:effectLst/>
                        <a:latin typeface="Calibri"/>
                      </a:endParaRPr>
                    </a:p>
                  </a:txBody>
                  <a:tcPr marL="9525" marR="9525" marT="9525" marB="0" anchor="b">
                    <a:lnL>
                      <a:noFill/>
                    </a:lnL>
                    <a:lnR>
                      <a:noFill/>
                    </a:lnR>
                    <a:lnT>
                      <a:noFill/>
                    </a:lnT>
                    <a:lnB>
                      <a:noFill/>
                    </a:lnB>
                  </a:tcPr>
                </a:tc>
                <a:tc hMerge="1">
                  <a:txBody>
                    <a:bodyPr/>
                    <a:lstStyle/>
                    <a:p>
                      <a:endParaRPr lang="en-US"/>
                    </a:p>
                  </a:txBody>
                  <a:tcPr/>
                </a:tc>
                <a:tc gridSpan="4">
                  <a:txBody>
                    <a:bodyPr/>
                    <a:lstStyle/>
                    <a:p>
                      <a:pPr algn="ctr" rtl="0" fontAlgn="b"/>
                      <a:r>
                        <a:rPr lang="en-US" sz="2400" b="1" i="1" u="none" strike="noStrike" dirty="0">
                          <a:solidFill>
                            <a:srgbClr val="000000"/>
                          </a:solidFill>
                          <a:effectLst/>
                          <a:latin typeface="Calibri"/>
                        </a:rPr>
                        <a:t>if </a:t>
                      </a:r>
                      <a:r>
                        <a:rPr lang="en-US" sz="2400" b="1" i="1" u="none" strike="noStrike" dirty="0" smtClean="0">
                          <a:solidFill>
                            <a:srgbClr val="000000"/>
                          </a:solidFill>
                          <a:effectLst/>
                          <a:latin typeface="Calibri"/>
                        </a:rPr>
                        <a:t>vowel, </a:t>
                      </a:r>
                      <a:r>
                        <a:rPr lang="en-US" sz="2400" b="1" i="1" u="none" strike="noStrike" dirty="0">
                          <a:solidFill>
                            <a:srgbClr val="000000"/>
                          </a:solidFill>
                          <a:effectLst/>
                          <a:latin typeface="Calibri"/>
                        </a:rPr>
                        <a:t>then </a:t>
                      </a:r>
                      <a:r>
                        <a:rPr lang="en-US" sz="2400" b="1" i="1" u="none" strike="noStrike" dirty="0" smtClean="0">
                          <a:solidFill>
                            <a:srgbClr val="000000"/>
                          </a:solidFill>
                          <a:effectLst/>
                          <a:latin typeface="Calibri"/>
                        </a:rPr>
                        <a:t>even</a:t>
                      </a:r>
                      <a:endParaRPr lang="en-US" sz="2400" b="1" i="1" u="none" strike="noStrike" dirty="0">
                        <a:solidFill>
                          <a:srgbClr val="000000"/>
                        </a:solidFill>
                        <a:effectLst/>
                        <a:latin typeface="Calibri"/>
                      </a:endParaRP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r>
              <a:tr h="279719">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r>
              <a:tr h="592469">
                <a:tc gridSpan="2">
                  <a:txBody>
                    <a:bodyPr/>
                    <a:lstStyle/>
                    <a:p>
                      <a:pPr algn="l" rtl="0" fontAlgn="b"/>
                      <a:r>
                        <a:rPr lang="en-US" sz="1200" b="0" i="0" u="none" strike="noStrike" dirty="0" smtClean="0">
                          <a:solidFill>
                            <a:srgbClr val="000000"/>
                          </a:solidFill>
                          <a:effectLst/>
                          <a:latin typeface="Calibri"/>
                        </a:rPr>
                        <a:t>Card</a:t>
                      </a:r>
                      <a:r>
                        <a:rPr lang="en-US" sz="1200" b="0" i="0" u="none" strike="noStrike" baseline="0" dirty="0" smtClean="0">
                          <a:solidFill>
                            <a:srgbClr val="000000"/>
                          </a:solidFill>
                          <a:effectLst/>
                          <a:latin typeface="Calibri"/>
                        </a:rPr>
                        <a:t> to turn over</a:t>
                      </a:r>
                      <a:r>
                        <a:rPr lang="en-US" sz="1200" b="0" i="0" u="none" strike="noStrike" dirty="0" smtClean="0">
                          <a:solidFill>
                            <a:srgbClr val="000000"/>
                          </a:solidFill>
                          <a:effectLst/>
                          <a:latin typeface="Calibri"/>
                        </a:rPr>
                        <a:t>:</a:t>
                      </a:r>
                      <a:endParaRPr lang="en-US" sz="1200" b="0" i="0" u="none" strike="noStrike" dirty="0">
                        <a:solidFill>
                          <a:srgbClr val="000000"/>
                        </a:solidFill>
                        <a:effectLst/>
                        <a:latin typeface="Calibri"/>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ctr" rtl="0" fontAlgn="b"/>
                      <a:endParaRPr lang="en-US" sz="2400" b="1" i="1" u="none" strike="noStrike" dirty="0">
                        <a:solidFill>
                          <a:srgbClr val="00B05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endParaRPr lang="en-US" sz="2400" b="1" i="1" u="none" strike="noStrike" dirty="0">
                        <a:solidFill>
                          <a:srgbClr val="A81E2D"/>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endParaRPr lang="en-US" sz="2400" b="1" i="1" u="none" strike="noStrike" dirty="0">
                        <a:solidFill>
                          <a:srgbClr val="A81E2D"/>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endParaRPr lang="en-US" sz="2400" b="1" i="1" u="none" strike="noStrike" dirty="0">
                        <a:solidFill>
                          <a:srgbClr val="00B05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279719">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592469">
                <a:tc gridSpan="2">
                  <a:txBody>
                    <a:bodyPr/>
                    <a:lstStyle/>
                    <a:p>
                      <a:pPr algn="l" rtl="0" fontAlgn="b"/>
                      <a:r>
                        <a:rPr lang="en-US" sz="1200" b="0" i="0" u="none" strike="noStrike" dirty="0" smtClean="0">
                          <a:solidFill>
                            <a:srgbClr val="000000"/>
                          </a:solidFill>
                          <a:effectLst/>
                          <a:latin typeface="Calibri"/>
                        </a:rPr>
                        <a:t>Expected conclusion</a:t>
                      </a:r>
                      <a:r>
                        <a:rPr lang="en-US" sz="1200" b="0" i="0" u="none" strike="noStrike" dirty="0">
                          <a:solidFill>
                            <a:srgbClr val="000000"/>
                          </a:solidFill>
                          <a:effectLst/>
                          <a:latin typeface="Calibri"/>
                        </a:rPr>
                        <a:t>:</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ctr" rtl="0" fontAlgn="b"/>
                      <a:r>
                        <a:rPr lang="en-US" sz="2400" b="1" i="1" u="none" strike="noStrike" dirty="0" smtClean="0">
                          <a:solidFill>
                            <a:srgbClr val="00B050"/>
                          </a:solidFill>
                          <a:effectLst/>
                          <a:latin typeface="Calibri"/>
                        </a:rPr>
                        <a:t>Even number</a:t>
                      </a:r>
                      <a:endParaRPr lang="en-US" sz="2400" b="1" i="1" u="none" strike="noStrike" dirty="0">
                        <a:solidFill>
                          <a:srgbClr val="00B05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r>
                        <a:rPr lang="en-US" sz="2400" b="1" i="1" u="none" strike="noStrike" dirty="0" smtClean="0">
                          <a:solidFill>
                            <a:srgbClr val="A81E2D"/>
                          </a:solidFill>
                          <a:effectLst/>
                          <a:latin typeface="Calibri"/>
                        </a:rPr>
                        <a:t>Not even number</a:t>
                      </a:r>
                      <a:endParaRPr lang="en-US" sz="2400" b="1" i="1" u="none" strike="noStrike" dirty="0">
                        <a:solidFill>
                          <a:srgbClr val="A81E2D"/>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r>
                        <a:rPr lang="en-US" sz="2400" b="1" i="1" u="none" strike="noStrike" dirty="0" smtClean="0">
                          <a:solidFill>
                            <a:srgbClr val="A81E2D"/>
                          </a:solidFill>
                          <a:effectLst/>
                          <a:latin typeface="Calibri"/>
                        </a:rPr>
                        <a:t>Vowel</a:t>
                      </a:r>
                      <a:endParaRPr lang="en-US" sz="2400" b="1" i="1" u="none" strike="noStrike" dirty="0">
                        <a:solidFill>
                          <a:srgbClr val="A81E2D"/>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b"/>
                      <a:r>
                        <a:rPr lang="en-US" sz="2400" b="1" i="1" u="none" strike="noStrike" dirty="0" smtClean="0">
                          <a:solidFill>
                            <a:srgbClr val="00B050"/>
                          </a:solidFill>
                          <a:effectLst/>
                          <a:latin typeface="Calibri"/>
                        </a:rPr>
                        <a:t>Not vowel</a:t>
                      </a:r>
                      <a:endParaRPr lang="en-US" sz="2400" b="1" i="1" u="none" strike="noStrike" dirty="0">
                        <a:solidFill>
                          <a:srgbClr val="00B05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279719">
                <a:tc>
                  <a:txBody>
                    <a:bodyPr/>
                    <a:lstStyle/>
                    <a:p>
                      <a:pPr algn="l" fontAlgn="b"/>
                      <a:endParaRPr lang="en-US" sz="1800" b="0" i="0" u="none" strike="noStrike">
                        <a:solidFill>
                          <a:srgbClr val="000000"/>
                        </a:solidFill>
                        <a:effectLst/>
                        <a:latin typeface="Arial"/>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Arial"/>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730274">
                <a:tc gridSpan="2">
                  <a:txBody>
                    <a:bodyPr/>
                    <a:lstStyle/>
                    <a:p>
                      <a:pPr algn="l" rtl="0" fontAlgn="ctr"/>
                      <a:r>
                        <a:rPr lang="en-US" sz="1200" b="0" i="0" u="none" strike="noStrike" dirty="0">
                          <a:solidFill>
                            <a:srgbClr val="000000"/>
                          </a:solidFill>
                          <a:effectLst/>
                          <a:latin typeface="Calibri"/>
                        </a:rPr>
                        <a:t>Correct </a:t>
                      </a:r>
                      <a:r>
                        <a:rPr lang="en-US" sz="1200" b="0" i="0" u="none" strike="noStrike" dirty="0" smtClean="0">
                          <a:solidFill>
                            <a:srgbClr val="000000"/>
                          </a:solidFill>
                          <a:effectLst/>
                          <a:latin typeface="Calibri"/>
                        </a:rPr>
                        <a:t>Determination</a:t>
                      </a:r>
                      <a:r>
                        <a:rPr lang="en-US" sz="1200" b="0" i="0" u="none" strike="noStrike" dirty="0">
                          <a:solidFill>
                            <a:srgbClr val="000000"/>
                          </a:solidFill>
                          <a:effectLst/>
                          <a:latin typeface="Calibri"/>
                        </a:rPr>
                        <a:t>:</a:t>
                      </a:r>
                    </a:p>
                  </a:txBody>
                  <a:tcPr marL="9525" marR="9525" marT="9525" marB="0" anchor="ctr">
                    <a:lnL>
                      <a:noFill/>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algn="ctr" rtl="0" fontAlgn="ctr"/>
                      <a:r>
                        <a:rPr lang="en-US" sz="1600" b="1" i="0" u="none" strike="noStrike">
                          <a:solidFill>
                            <a:srgbClr val="00B050"/>
                          </a:solidFill>
                          <a:effectLst/>
                          <a:latin typeface="Calibri"/>
                        </a:rPr>
                        <a:t>Valid, </a:t>
                      </a:r>
                      <a:r>
                        <a:rPr lang="en-US" sz="1600" b="1" i="1" u="none" strike="noStrike">
                          <a:solidFill>
                            <a:srgbClr val="00B050"/>
                          </a:solidFill>
                          <a:effectLst/>
                          <a:latin typeface="Calibri"/>
                        </a:rPr>
                        <a:t>modus ponens</a:t>
                      </a:r>
                      <a:endParaRPr lang="en-US" sz="1600" b="1" i="0" u="none" strike="noStrike">
                        <a:solidFill>
                          <a:srgbClr val="00B05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600" b="1" i="0" u="none" strike="noStrike">
                          <a:solidFill>
                            <a:srgbClr val="A81E2D"/>
                          </a:solidFill>
                          <a:effectLst/>
                          <a:latin typeface="Calibri"/>
                        </a:rPr>
                        <a:t>Fallacy, denying the antecedent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600" b="1" i="0" u="none" strike="noStrike">
                          <a:solidFill>
                            <a:srgbClr val="A81E2D"/>
                          </a:solidFill>
                          <a:effectLst/>
                          <a:latin typeface="Calibri"/>
                        </a:rPr>
                        <a:t>Fallacy, affirming the consequent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1600" b="1" i="0" u="none" strike="noStrike" dirty="0">
                          <a:solidFill>
                            <a:srgbClr val="00B050"/>
                          </a:solidFill>
                          <a:effectLst/>
                          <a:latin typeface="Calibri"/>
                        </a:rPr>
                        <a:t>Valid, </a:t>
                      </a:r>
                      <a:r>
                        <a:rPr lang="en-US" sz="1600" b="1" i="1" u="none" strike="noStrike" dirty="0">
                          <a:solidFill>
                            <a:srgbClr val="00B050"/>
                          </a:solidFill>
                          <a:effectLst/>
                          <a:latin typeface="Calibri"/>
                        </a:rPr>
                        <a:t>modus </a:t>
                      </a:r>
                      <a:r>
                        <a:rPr lang="en-US" sz="1600" b="1" i="1" u="none" strike="noStrike" dirty="0" err="1">
                          <a:solidFill>
                            <a:srgbClr val="00B050"/>
                          </a:solidFill>
                          <a:effectLst/>
                          <a:latin typeface="Calibri"/>
                        </a:rPr>
                        <a:t>tollens</a:t>
                      </a:r>
                      <a:endParaRPr lang="en-US" sz="1600" b="1" i="1" u="none" strike="noStrike" dirty="0">
                        <a:solidFill>
                          <a:srgbClr val="00B05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bl>
          </a:graphicData>
        </a:graphic>
      </p:graphicFrame>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348" y="3017061"/>
            <a:ext cx="564766" cy="714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5694" y="3017062"/>
            <a:ext cx="542259" cy="709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3017062"/>
            <a:ext cx="552437" cy="714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2998042"/>
            <a:ext cx="552436" cy="728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97686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t>
            </a:r>
            <a:r>
              <a:rPr lang="en-US" dirty="0" smtClean="0"/>
              <a:t>2 – Incomplete Information</a:t>
            </a:r>
            <a:endParaRPr lang="en-US" dirty="0"/>
          </a:p>
        </p:txBody>
      </p:sp>
      <p:sp>
        <p:nvSpPr>
          <p:cNvPr id="3" name="Content Placeholder 2"/>
          <p:cNvSpPr>
            <a:spLocks noGrp="1"/>
          </p:cNvSpPr>
          <p:nvPr>
            <p:ph idx="1"/>
          </p:nvPr>
        </p:nvSpPr>
        <p:spPr/>
        <p:txBody>
          <a:bodyPr/>
          <a:lstStyle/>
          <a:p>
            <a:r>
              <a:rPr lang="en-US" dirty="0" smtClean="0"/>
              <a:t>A 1998 paper called “School Violence Prevention: Strategies to Keep Schools Safe” included the following list: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The list came from two very reputable sources.  Furthermore, variations of it appeared in </a:t>
            </a:r>
            <a:r>
              <a:rPr lang="en-US" i="1" dirty="0" smtClean="0"/>
              <a:t>The Wall Street Journal</a:t>
            </a:r>
            <a:r>
              <a:rPr lang="en-US" dirty="0" smtClean="0"/>
              <a:t>, </a:t>
            </a:r>
            <a:r>
              <a:rPr lang="en-US" i="1" dirty="0" smtClean="0"/>
              <a:t>Newsweek</a:t>
            </a:r>
            <a:r>
              <a:rPr lang="en-US" dirty="0" smtClean="0"/>
              <a:t>, </a:t>
            </a:r>
            <a:r>
              <a:rPr lang="en-US" i="1" dirty="0" smtClean="0"/>
              <a:t>Time Magazine, </a:t>
            </a:r>
            <a:r>
              <a:rPr lang="en-US" dirty="0" smtClean="0"/>
              <a:t> and </a:t>
            </a:r>
            <a:r>
              <a:rPr lang="en-US" i="1" dirty="0" smtClean="0"/>
              <a:t>CBS News.  </a:t>
            </a:r>
            <a:r>
              <a:rPr lang="en-US" dirty="0" smtClean="0"/>
              <a:t>It had to be good data, right?</a:t>
            </a:r>
            <a:endParaRPr lang="en-US" i="1" dirty="0" smtClean="0"/>
          </a:p>
          <a:p>
            <a:endParaRPr lang="en-US" dirty="0"/>
          </a:p>
        </p:txBody>
      </p:sp>
      <p:sp>
        <p:nvSpPr>
          <p:cNvPr id="4" name="Text Placeholder 3"/>
          <p:cNvSpPr>
            <a:spLocks noGrp="1"/>
          </p:cNvSpPr>
          <p:nvPr>
            <p:ph type="body" sz="quarter" idx="10"/>
          </p:nvPr>
        </p:nvSpPr>
        <p:spPr/>
        <p:txBody>
          <a:bodyPr/>
          <a:lstStyle/>
          <a:p>
            <a:r>
              <a:rPr lang="en-US" dirty="0" smtClean="0"/>
              <a:t>Problems with sources of data</a:t>
            </a:r>
            <a:endParaRPr lang="en-US" dirty="0"/>
          </a:p>
        </p:txBody>
      </p:sp>
      <p:sp>
        <p:nvSpPr>
          <p:cNvPr id="5" name="Text Placeholder 4"/>
          <p:cNvSpPr>
            <a:spLocks noGrp="1"/>
          </p:cNvSpPr>
          <p:nvPr>
            <p:ph type="body" sz="quarter" idx="11"/>
          </p:nvPr>
        </p:nvSpPr>
        <p:spPr/>
        <p:txBody>
          <a:bodyPr/>
          <a:lstStyle/>
          <a:p>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2566" y="1676400"/>
            <a:ext cx="4648200" cy="3569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2590800" y="4815841"/>
            <a:ext cx="2057400" cy="228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962400" y="5017412"/>
            <a:ext cx="2514600" cy="228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0118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2 – Incomplete Information</a:t>
            </a:r>
          </a:p>
        </p:txBody>
      </p:sp>
      <p:sp>
        <p:nvSpPr>
          <p:cNvPr id="3" name="Content Placeholder 2"/>
          <p:cNvSpPr>
            <a:spLocks noGrp="1"/>
          </p:cNvSpPr>
          <p:nvPr>
            <p:ph idx="1"/>
          </p:nvPr>
        </p:nvSpPr>
        <p:spPr/>
        <p:txBody>
          <a:bodyPr/>
          <a:lstStyle/>
          <a:p>
            <a:r>
              <a:rPr lang="en-US" dirty="0" smtClean="0"/>
              <a:t>The ancestry of this list, and its many near derivatives, was uncovered by Yale Political Science Professor Barry O’Neill in 1994.  He ultimately found over 250 versions of the list in circulation:</a:t>
            </a:r>
          </a:p>
          <a:p>
            <a:endParaRPr lang="en-US" dirty="0"/>
          </a:p>
          <a:p>
            <a:endParaRPr lang="en-US" dirty="0"/>
          </a:p>
        </p:txBody>
      </p:sp>
      <p:sp>
        <p:nvSpPr>
          <p:cNvPr id="4" name="Text Placeholder 3"/>
          <p:cNvSpPr>
            <a:spLocks noGrp="1"/>
          </p:cNvSpPr>
          <p:nvPr>
            <p:ph type="body" sz="quarter" idx="10"/>
          </p:nvPr>
        </p:nvSpPr>
        <p:spPr/>
        <p:txBody>
          <a:bodyPr/>
          <a:lstStyle/>
          <a:p>
            <a:r>
              <a:rPr lang="en-US" dirty="0" smtClean="0"/>
              <a:t>Problems with sources of data</a:t>
            </a:r>
            <a:endParaRPr lang="en-US" dirty="0"/>
          </a:p>
        </p:txBody>
      </p:sp>
      <p:sp>
        <p:nvSpPr>
          <p:cNvPr id="5" name="Text Placeholder 4"/>
          <p:cNvSpPr>
            <a:spLocks noGrp="1"/>
          </p:cNvSpPr>
          <p:nvPr>
            <p:ph type="body" sz="quarter" idx="11"/>
          </p:nvPr>
        </p:nvSpPr>
        <p:spPr/>
        <p:txBody>
          <a:bodyPr/>
          <a:lstStyle/>
          <a:p>
            <a:endParaRPr lang="en-US"/>
          </a:p>
        </p:txBody>
      </p:sp>
      <p:sp>
        <p:nvSpPr>
          <p:cNvPr id="12" name="Rectangle 11"/>
          <p:cNvSpPr/>
          <p:nvPr/>
        </p:nvSpPr>
        <p:spPr>
          <a:xfrm>
            <a:off x="2756263" y="1752600"/>
            <a:ext cx="2806337" cy="3439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“School Violence Prevention” paper</a:t>
            </a:r>
            <a:endParaRPr lang="en-US" sz="1200" dirty="0"/>
          </a:p>
        </p:txBody>
      </p:sp>
      <p:sp>
        <p:nvSpPr>
          <p:cNvPr id="14" name="Rectangle 13"/>
          <p:cNvSpPr/>
          <p:nvPr/>
        </p:nvSpPr>
        <p:spPr>
          <a:xfrm>
            <a:off x="2743200" y="3780608"/>
            <a:ext cx="2819400" cy="343988"/>
          </a:xfrm>
          <a:prstGeom prst="rect">
            <a:avLst/>
          </a:prstGeom>
          <a:gradFill>
            <a:gsLst>
              <a:gs pos="0">
                <a:schemeClr val="bg1"/>
              </a:gs>
              <a:gs pos="100000">
                <a:schemeClr val="bg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Speech by Senator John Glenn</a:t>
            </a:r>
            <a:endParaRPr lang="en-US" sz="1400" dirty="0">
              <a:solidFill>
                <a:schemeClr val="tx1"/>
              </a:solidFill>
            </a:endParaRPr>
          </a:p>
        </p:txBody>
      </p:sp>
      <p:sp>
        <p:nvSpPr>
          <p:cNvPr id="20" name="Rectangle 19"/>
          <p:cNvSpPr/>
          <p:nvPr/>
        </p:nvSpPr>
        <p:spPr>
          <a:xfrm>
            <a:off x="3276600" y="5638800"/>
            <a:ext cx="1941564" cy="343988"/>
          </a:xfrm>
          <a:prstGeom prst="rect">
            <a:avLst/>
          </a:prstGeom>
          <a:gradFill>
            <a:gsLst>
              <a:gs pos="0">
                <a:schemeClr val="bg1"/>
              </a:gs>
              <a:gs pos="100000">
                <a:schemeClr val="bg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Anti-drug literature</a:t>
            </a:r>
            <a:endParaRPr lang="en-US" sz="1600" dirty="0">
              <a:solidFill>
                <a:schemeClr val="tx1"/>
              </a:solidFill>
            </a:endParaRPr>
          </a:p>
        </p:txBody>
      </p:sp>
      <p:sp>
        <p:nvSpPr>
          <p:cNvPr id="23" name="TextBox 22"/>
          <p:cNvSpPr txBox="1"/>
          <p:nvPr/>
        </p:nvSpPr>
        <p:spPr>
          <a:xfrm>
            <a:off x="6013268" y="1752600"/>
            <a:ext cx="2749731" cy="338554"/>
          </a:xfrm>
          <a:prstGeom prst="rect">
            <a:avLst/>
          </a:prstGeom>
          <a:noFill/>
        </p:spPr>
        <p:txBody>
          <a:bodyPr wrap="square" rtlCol="0">
            <a:spAutoFit/>
          </a:bodyPr>
          <a:lstStyle/>
          <a:p>
            <a:r>
              <a:rPr lang="en-US" sz="800" dirty="0" smtClean="0"/>
              <a:t>Table displayed on previous slide referenced a </a:t>
            </a:r>
            <a:r>
              <a:rPr lang="en-US" sz="800" i="1" dirty="0" smtClean="0"/>
              <a:t>US News &amp; World Report </a:t>
            </a:r>
            <a:r>
              <a:rPr lang="en-US" sz="800" dirty="0" smtClean="0"/>
              <a:t>article</a:t>
            </a:r>
            <a:endParaRPr lang="en-US" sz="800" dirty="0"/>
          </a:p>
        </p:txBody>
      </p:sp>
      <p:sp>
        <p:nvSpPr>
          <p:cNvPr id="25" name="TextBox 24"/>
          <p:cNvSpPr txBox="1"/>
          <p:nvPr/>
        </p:nvSpPr>
        <p:spPr>
          <a:xfrm>
            <a:off x="6039394" y="2263914"/>
            <a:ext cx="2723606" cy="707886"/>
          </a:xfrm>
          <a:prstGeom prst="rect">
            <a:avLst/>
          </a:prstGeom>
          <a:noFill/>
        </p:spPr>
        <p:txBody>
          <a:bodyPr wrap="square" rtlCol="0">
            <a:spAutoFit/>
          </a:bodyPr>
          <a:lstStyle/>
          <a:p>
            <a:r>
              <a:rPr lang="en-US" sz="800" dirty="0" smtClean="0"/>
              <a:t>Many other sources, including </a:t>
            </a:r>
            <a:r>
              <a:rPr lang="en-US" sz="800" i="1" dirty="0" smtClean="0"/>
              <a:t>The Wall Street Journal </a:t>
            </a:r>
            <a:r>
              <a:rPr lang="en-US" sz="800" dirty="0" smtClean="0"/>
              <a:t>and </a:t>
            </a:r>
            <a:r>
              <a:rPr lang="en-US" sz="800" i="1" dirty="0" smtClean="0"/>
              <a:t>The International Herald Tribune</a:t>
            </a:r>
            <a:r>
              <a:rPr lang="en-US" sz="800" dirty="0" smtClean="0"/>
              <a:t>, sited data by the </a:t>
            </a:r>
            <a:r>
              <a:rPr lang="en-US" sz="800" i="1" dirty="0" smtClean="0"/>
              <a:t>Congressional Quarterly Researcher</a:t>
            </a:r>
            <a:r>
              <a:rPr lang="en-US" sz="800" dirty="0" smtClean="0"/>
              <a:t>.  Also the modern survey’s date jumped from 1980 to 1990 in </a:t>
            </a:r>
            <a:r>
              <a:rPr lang="en-US" sz="800" i="1" dirty="0" smtClean="0"/>
              <a:t>The Wall Street Journal </a:t>
            </a:r>
            <a:r>
              <a:rPr lang="en-US" sz="800" dirty="0" smtClean="0"/>
              <a:t>.</a:t>
            </a:r>
            <a:endParaRPr lang="en-US" sz="800" dirty="0"/>
          </a:p>
        </p:txBody>
      </p:sp>
      <p:sp>
        <p:nvSpPr>
          <p:cNvPr id="27" name="TextBox 26"/>
          <p:cNvSpPr txBox="1"/>
          <p:nvPr/>
        </p:nvSpPr>
        <p:spPr>
          <a:xfrm>
            <a:off x="6039394" y="4168914"/>
            <a:ext cx="2723605" cy="707886"/>
          </a:xfrm>
          <a:prstGeom prst="rect">
            <a:avLst/>
          </a:prstGeom>
          <a:noFill/>
        </p:spPr>
        <p:txBody>
          <a:bodyPr wrap="square" rtlCol="0">
            <a:spAutoFit/>
          </a:bodyPr>
          <a:lstStyle/>
          <a:p>
            <a:r>
              <a:rPr lang="en-US" sz="800" i="1" dirty="0" smtClean="0"/>
              <a:t>CBS News </a:t>
            </a:r>
            <a:r>
              <a:rPr lang="en-US" sz="800" dirty="0" smtClean="0"/>
              <a:t>reporter Bernard Goldberg featured the lists in a story about child criminals in February of 1987.  The modern version of the list, which had included as many as 20 problems, was cut to 7.  </a:t>
            </a:r>
            <a:r>
              <a:rPr lang="en-US" sz="800" i="1" dirty="0" smtClean="0"/>
              <a:t>Time Magazine’s </a:t>
            </a:r>
            <a:r>
              <a:rPr lang="en-US" sz="800" dirty="0" smtClean="0"/>
              <a:t>1988 version of the list included 10 modern problems. </a:t>
            </a:r>
            <a:endParaRPr lang="en-US" sz="800" dirty="0"/>
          </a:p>
        </p:txBody>
      </p:sp>
      <p:sp>
        <p:nvSpPr>
          <p:cNvPr id="28" name="TextBox 27"/>
          <p:cNvSpPr txBox="1"/>
          <p:nvPr/>
        </p:nvSpPr>
        <p:spPr>
          <a:xfrm>
            <a:off x="6043749" y="3352800"/>
            <a:ext cx="2719250" cy="584775"/>
          </a:xfrm>
          <a:prstGeom prst="rect">
            <a:avLst/>
          </a:prstGeom>
          <a:noFill/>
        </p:spPr>
        <p:txBody>
          <a:bodyPr wrap="square" rtlCol="0">
            <a:spAutoFit/>
          </a:bodyPr>
          <a:lstStyle/>
          <a:p>
            <a:r>
              <a:rPr lang="en-US" sz="800" dirty="0" smtClean="0"/>
              <a:t>An article in </a:t>
            </a:r>
            <a:r>
              <a:rPr lang="en-US" sz="800" i="1" dirty="0" smtClean="0"/>
              <a:t>CQ Researcher</a:t>
            </a:r>
            <a:r>
              <a:rPr lang="en-US" sz="800" dirty="0" smtClean="0"/>
              <a:t> sited the data from a speech by Astronaut and Senator John Glenn, who in turn appears to have used the same wording as published in </a:t>
            </a:r>
            <a:r>
              <a:rPr lang="en-US" sz="800" i="1" dirty="0" smtClean="0"/>
              <a:t>CBS News</a:t>
            </a:r>
            <a:endParaRPr lang="en-US" sz="800" dirty="0"/>
          </a:p>
        </p:txBody>
      </p:sp>
      <p:sp>
        <p:nvSpPr>
          <p:cNvPr id="30" name="TextBox 29"/>
          <p:cNvSpPr txBox="1"/>
          <p:nvPr/>
        </p:nvSpPr>
        <p:spPr>
          <a:xfrm>
            <a:off x="6039394" y="4948535"/>
            <a:ext cx="2647405" cy="461665"/>
          </a:xfrm>
          <a:prstGeom prst="rect">
            <a:avLst/>
          </a:prstGeom>
          <a:noFill/>
        </p:spPr>
        <p:txBody>
          <a:bodyPr wrap="square" rtlCol="0">
            <a:spAutoFit/>
          </a:bodyPr>
          <a:lstStyle/>
          <a:p>
            <a:r>
              <a:rPr lang="en-US" sz="800" dirty="0" smtClean="0"/>
              <a:t>George Will was the first national writer to publish the lists as factual, in a 1/5/1987 </a:t>
            </a:r>
            <a:r>
              <a:rPr lang="en-US" sz="800" i="1" dirty="0" smtClean="0"/>
              <a:t>Newsweek</a:t>
            </a:r>
            <a:r>
              <a:rPr lang="en-US" sz="800" dirty="0" smtClean="0"/>
              <a:t> column. He didn’t site any sources.</a:t>
            </a:r>
            <a:endParaRPr lang="en-US" sz="800" dirty="0"/>
          </a:p>
        </p:txBody>
      </p:sp>
      <p:cxnSp>
        <p:nvCxnSpPr>
          <p:cNvPr id="8" name="Straight Arrow Connector 7"/>
          <p:cNvCxnSpPr>
            <a:endCxn id="12" idx="2"/>
          </p:cNvCxnSpPr>
          <p:nvPr/>
        </p:nvCxnSpPr>
        <p:spPr>
          <a:xfrm flipV="1">
            <a:off x="4152900" y="2096588"/>
            <a:ext cx="6532" cy="255804"/>
          </a:xfrm>
          <a:prstGeom prst="straightConnector1">
            <a:avLst/>
          </a:prstGeom>
          <a:ln w="158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1030" idx="2"/>
          </p:cNvCxnSpPr>
          <p:nvPr/>
        </p:nvCxnSpPr>
        <p:spPr>
          <a:xfrm flipH="1" flipV="1">
            <a:off x="1579089" y="2736507"/>
            <a:ext cx="2566191" cy="431978"/>
          </a:xfrm>
          <a:prstGeom prst="straightConnector1">
            <a:avLst/>
          </a:prstGeom>
          <a:ln w="158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4150723" y="4097392"/>
            <a:ext cx="0" cy="255804"/>
          </a:xfrm>
          <a:prstGeom prst="straightConnector1">
            <a:avLst/>
          </a:prstGeom>
          <a:ln w="158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4144688" y="6030998"/>
            <a:ext cx="0" cy="255804"/>
          </a:xfrm>
          <a:prstGeom prst="straightConnector1">
            <a:avLst/>
          </a:prstGeom>
          <a:ln w="15875">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9" name="AutoShape 4" descr="Image result for wall street journal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http://www.aestheticagency.com/images/logos/wsj_logo3.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2438400"/>
            <a:ext cx="3005778" cy="2981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cdn.phys.org/newman/gfx/news/hires/usnewsworldr.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991" t="29461" r="8080" b="30562"/>
          <a:stretch/>
        </p:blipFill>
        <p:spPr bwMode="auto">
          <a:xfrm>
            <a:off x="3348446" y="2362200"/>
            <a:ext cx="1593668" cy="49222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upload.wikimedia.org/wikipedia/commons/thumb/b/b3/Time_Magazine_logo.svg/2000px-Time_Magazine_logo.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700" y="4389904"/>
            <a:ext cx="1737950" cy="563096"/>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16" descr="Image result for CBS News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4" name="Picture 20" descr="http://upload.wikimedia.org/wikipedia/commons/5/52/CBS_News_logo.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4053"/>
          <a:stretch/>
        </p:blipFill>
        <p:spPr bwMode="auto">
          <a:xfrm>
            <a:off x="2951934" y="4346899"/>
            <a:ext cx="2414995" cy="369584"/>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p:cNvCxnSpPr/>
          <p:nvPr/>
        </p:nvCxnSpPr>
        <p:spPr>
          <a:xfrm flipV="1">
            <a:off x="4156166" y="4724400"/>
            <a:ext cx="0" cy="255804"/>
          </a:xfrm>
          <a:prstGeom prst="straightConnector1">
            <a:avLst/>
          </a:prstGeom>
          <a:ln w="158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endCxn id="1032" idx="2"/>
          </p:cNvCxnSpPr>
          <p:nvPr/>
        </p:nvCxnSpPr>
        <p:spPr>
          <a:xfrm flipH="1" flipV="1">
            <a:off x="4145280" y="2854421"/>
            <a:ext cx="7620" cy="314063"/>
          </a:xfrm>
          <a:prstGeom prst="straightConnector1">
            <a:avLst/>
          </a:prstGeom>
          <a:ln w="15875">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046" name="Picture 22" descr="http://secure.surveymonkey.com/_resources/26904/39686904/bb5d3365-ea28-460c-aa1e-338b6b44ec3f.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00700" y="3225222"/>
            <a:ext cx="2117464" cy="356178"/>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p:cNvCxnSpPr/>
          <p:nvPr/>
        </p:nvCxnSpPr>
        <p:spPr>
          <a:xfrm flipV="1">
            <a:off x="4156166" y="3524804"/>
            <a:ext cx="0" cy="255804"/>
          </a:xfrm>
          <a:prstGeom prst="straightConnector1">
            <a:avLst/>
          </a:prstGeom>
          <a:ln w="15875">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048" name="Picture 24" descr="http://kashgt.com/wp-content/uploads/2014/06/newsweek-logo.jpg"/>
          <p:cNvPicPr>
            <a:picLocks noChangeAspect="1" noChangeArrowheads="1"/>
          </p:cNvPicPr>
          <p:nvPr/>
        </p:nvPicPr>
        <p:blipFill rotWithShape="1">
          <a:blip r:embed="rId8">
            <a:extLst>
              <a:ext uri="{28A0092B-C50C-407E-A947-70E740481C1C}">
                <a14:useLocalDpi xmlns:a14="http://schemas.microsoft.com/office/drawing/2010/main" val="0"/>
              </a:ext>
            </a:extLst>
          </a:blip>
          <a:srcRect t="16249" b="20756"/>
          <a:stretch/>
        </p:blipFill>
        <p:spPr bwMode="auto">
          <a:xfrm>
            <a:off x="2949666" y="4980501"/>
            <a:ext cx="2413000" cy="353499"/>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p:cNvCxnSpPr/>
          <p:nvPr/>
        </p:nvCxnSpPr>
        <p:spPr>
          <a:xfrm flipV="1">
            <a:off x="4156166" y="5306796"/>
            <a:ext cx="0" cy="255804"/>
          </a:xfrm>
          <a:prstGeom prst="straightConnector1">
            <a:avLst/>
          </a:prstGeom>
          <a:ln w="15875">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050" name="Picture 26" descr="http://www.trademarkia.com/logo-images/the-money-source/just-say-no-85244579.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67000" y="5486400"/>
            <a:ext cx="619632" cy="672744"/>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upload.wikimedia.org/wikipedia/commons/e/e3/John_Glenn_Low_Res.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7462" r="16578" b="31672"/>
          <a:stretch/>
        </p:blipFill>
        <p:spPr bwMode="auto">
          <a:xfrm>
            <a:off x="2146881" y="3581400"/>
            <a:ext cx="596319" cy="68104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a:stCxn id="1048" idx="0"/>
          </p:cNvCxnSpPr>
          <p:nvPr/>
        </p:nvCxnSpPr>
        <p:spPr>
          <a:xfrm flipH="1" flipV="1">
            <a:off x="2353650" y="4716483"/>
            <a:ext cx="1802516" cy="264018"/>
          </a:xfrm>
          <a:prstGeom prst="straightConnector1">
            <a:avLst/>
          </a:prstGeom>
          <a:ln w="158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019800" y="5728156"/>
            <a:ext cx="2647405" cy="215444"/>
          </a:xfrm>
          <a:prstGeom prst="rect">
            <a:avLst/>
          </a:prstGeom>
          <a:noFill/>
        </p:spPr>
        <p:txBody>
          <a:bodyPr wrap="square" rtlCol="0">
            <a:spAutoFit/>
          </a:bodyPr>
          <a:lstStyle/>
          <a:p>
            <a:r>
              <a:rPr lang="en-US" sz="800" dirty="0" smtClean="0"/>
              <a:t>The lists appeared in numerous anti-drug literature.</a:t>
            </a:r>
            <a:endParaRPr lang="en-US" sz="800" dirty="0"/>
          </a:p>
        </p:txBody>
      </p:sp>
    </p:spTree>
    <p:extLst>
      <p:ext uri="{BB962C8B-B14F-4D97-AF65-F5344CB8AC3E}">
        <p14:creationId xmlns:p14="http://schemas.microsoft.com/office/powerpoint/2010/main" val="21686810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399" y="685800"/>
            <a:ext cx="8229600" cy="4816550"/>
          </a:xfrm>
        </p:spPr>
        <p:txBody>
          <a:bodyPr/>
          <a:lstStyle/>
          <a:p>
            <a:r>
              <a:rPr lang="en-US" dirty="0" smtClean="0"/>
              <a:t>The origins of the list(s) become increasingly less credentialed the further back O’Neill looked:</a:t>
            </a:r>
          </a:p>
          <a:p>
            <a:endParaRPr lang="en-US" dirty="0"/>
          </a:p>
          <a:p>
            <a:endParaRPr lang="en-US" dirty="0"/>
          </a:p>
        </p:txBody>
      </p:sp>
      <p:sp>
        <p:nvSpPr>
          <p:cNvPr id="2" name="Title 1"/>
          <p:cNvSpPr>
            <a:spLocks noGrp="1"/>
          </p:cNvSpPr>
          <p:nvPr>
            <p:ph type="title"/>
          </p:nvPr>
        </p:nvSpPr>
        <p:spPr/>
        <p:txBody>
          <a:bodyPr/>
          <a:lstStyle/>
          <a:p>
            <a:r>
              <a:rPr lang="en-US" dirty="0"/>
              <a:t>System 2 – Incomplete Information</a:t>
            </a:r>
          </a:p>
        </p:txBody>
      </p:sp>
      <p:sp>
        <p:nvSpPr>
          <p:cNvPr id="5" name="Text Placeholder 4"/>
          <p:cNvSpPr>
            <a:spLocks noGrp="1"/>
          </p:cNvSpPr>
          <p:nvPr>
            <p:ph type="body" sz="quarter" idx="11"/>
          </p:nvPr>
        </p:nvSpPr>
        <p:spPr/>
        <p:txBody>
          <a:bodyPr/>
          <a:lstStyle/>
          <a:p>
            <a:endParaRPr lang="en-US" dirty="0"/>
          </a:p>
        </p:txBody>
      </p:sp>
      <p:cxnSp>
        <p:nvCxnSpPr>
          <p:cNvPr id="22" name="Straight Connector 21"/>
          <p:cNvCxnSpPr>
            <a:stCxn id="2050" idx="0"/>
          </p:cNvCxnSpPr>
          <p:nvPr/>
        </p:nvCxnSpPr>
        <p:spPr>
          <a:xfrm flipV="1">
            <a:off x="967001" y="2069812"/>
            <a:ext cx="0" cy="444788"/>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048000" y="1851651"/>
            <a:ext cx="2209800" cy="343988"/>
          </a:xfrm>
          <a:prstGeom prst="rect">
            <a:avLst/>
          </a:prstGeom>
          <a:gradFill>
            <a:gsLst>
              <a:gs pos="0">
                <a:schemeClr val="bg1"/>
              </a:gs>
              <a:gs pos="100000">
                <a:schemeClr val="bg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Fullerton, CA. police talks</a:t>
            </a:r>
            <a:endParaRPr lang="en-US" sz="1400" dirty="0">
              <a:solidFill>
                <a:schemeClr val="tx1"/>
              </a:solidFill>
            </a:endParaRPr>
          </a:p>
        </p:txBody>
      </p:sp>
      <p:sp>
        <p:nvSpPr>
          <p:cNvPr id="14" name="Rectangle 13"/>
          <p:cNvSpPr/>
          <p:nvPr/>
        </p:nvSpPr>
        <p:spPr>
          <a:xfrm>
            <a:off x="2886347" y="2551612"/>
            <a:ext cx="2523853" cy="343988"/>
          </a:xfrm>
          <a:prstGeom prst="rect">
            <a:avLst/>
          </a:prstGeom>
          <a:gradFill>
            <a:gsLst>
              <a:gs pos="0">
                <a:schemeClr val="bg1"/>
              </a:gs>
              <a:gs pos="100000">
                <a:schemeClr val="bg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George Deukmejian speech to CA. Sheriff’s Association</a:t>
            </a:r>
            <a:endParaRPr lang="en-US" sz="1200" dirty="0">
              <a:solidFill>
                <a:schemeClr val="tx1"/>
              </a:solidFill>
            </a:endParaRPr>
          </a:p>
        </p:txBody>
      </p:sp>
      <p:sp>
        <p:nvSpPr>
          <p:cNvPr id="23" name="TextBox 22"/>
          <p:cNvSpPr txBox="1"/>
          <p:nvPr/>
        </p:nvSpPr>
        <p:spPr>
          <a:xfrm>
            <a:off x="6028508" y="1066800"/>
            <a:ext cx="2749731" cy="584775"/>
          </a:xfrm>
          <a:prstGeom prst="rect">
            <a:avLst/>
          </a:prstGeom>
          <a:noFill/>
        </p:spPr>
        <p:txBody>
          <a:bodyPr wrap="square" rtlCol="0">
            <a:spAutoFit/>
          </a:bodyPr>
          <a:lstStyle/>
          <a:p>
            <a:r>
              <a:rPr lang="en-US" sz="800" dirty="0" smtClean="0"/>
              <a:t>Anti-drug literature was quite widespread in the late 1980s.  The lists in the literature had the pseudo credentials of the Fullerton police and the California Department of Education.</a:t>
            </a:r>
            <a:endParaRPr lang="en-US" sz="800" dirty="0"/>
          </a:p>
        </p:txBody>
      </p:sp>
      <p:sp>
        <p:nvSpPr>
          <p:cNvPr id="25" name="TextBox 24"/>
          <p:cNvSpPr txBox="1"/>
          <p:nvPr/>
        </p:nvSpPr>
        <p:spPr>
          <a:xfrm>
            <a:off x="6028508" y="1777425"/>
            <a:ext cx="2723606" cy="584775"/>
          </a:xfrm>
          <a:prstGeom prst="rect">
            <a:avLst/>
          </a:prstGeom>
          <a:noFill/>
        </p:spPr>
        <p:txBody>
          <a:bodyPr wrap="square" rtlCol="0">
            <a:spAutoFit/>
          </a:bodyPr>
          <a:lstStyle/>
          <a:p>
            <a:r>
              <a:rPr lang="en-US" sz="800" dirty="0" smtClean="0"/>
              <a:t>A Fullerton police officer began presenting the lists in talks within his home community.  The lists also underwent a crucial change, with drug abuse, alcohol, pregnancy, and suicide being promoted as a block.</a:t>
            </a:r>
            <a:endParaRPr lang="en-US" sz="800" dirty="0"/>
          </a:p>
        </p:txBody>
      </p:sp>
      <p:sp>
        <p:nvSpPr>
          <p:cNvPr id="30" name="TextBox 29"/>
          <p:cNvSpPr txBox="1"/>
          <p:nvPr/>
        </p:nvSpPr>
        <p:spPr>
          <a:xfrm>
            <a:off x="6019800" y="3048000"/>
            <a:ext cx="2647405" cy="584775"/>
          </a:xfrm>
          <a:prstGeom prst="rect">
            <a:avLst/>
          </a:prstGeom>
          <a:noFill/>
        </p:spPr>
        <p:txBody>
          <a:bodyPr wrap="square" rtlCol="0">
            <a:spAutoFit/>
          </a:bodyPr>
          <a:lstStyle/>
          <a:p>
            <a:r>
              <a:rPr lang="en-US" sz="800" dirty="0" smtClean="0"/>
              <a:t>Mary Weaver, a program administrator for the California Department of Education, circulated the table from </a:t>
            </a:r>
            <a:r>
              <a:rPr lang="en-US" sz="800" i="1" dirty="0" smtClean="0"/>
              <a:t>Harper’s</a:t>
            </a:r>
            <a:r>
              <a:rPr lang="en-US" sz="800" dirty="0" smtClean="0"/>
              <a:t> to her guidance and counseling staff, and used them in workshops</a:t>
            </a:r>
            <a:endParaRPr lang="en-US" sz="800" dirty="0"/>
          </a:p>
        </p:txBody>
      </p:sp>
      <p:sp>
        <p:nvSpPr>
          <p:cNvPr id="37" name="Rectangle 36"/>
          <p:cNvSpPr/>
          <p:nvPr/>
        </p:nvSpPr>
        <p:spPr>
          <a:xfrm>
            <a:off x="2773680" y="4475108"/>
            <a:ext cx="2743200" cy="343988"/>
          </a:xfrm>
          <a:prstGeom prst="rect">
            <a:avLst/>
          </a:prstGeom>
          <a:gradFill>
            <a:gsLst>
              <a:gs pos="0">
                <a:schemeClr val="bg1"/>
              </a:gs>
              <a:gs pos="100000">
                <a:schemeClr val="bg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i="1" dirty="0" smtClean="0">
                <a:solidFill>
                  <a:schemeClr val="tx1"/>
                </a:solidFill>
              </a:rPr>
              <a:t>The Presidential Biblical Scoreboard</a:t>
            </a:r>
            <a:endParaRPr lang="en-US" sz="1200" i="1" dirty="0">
              <a:solidFill>
                <a:schemeClr val="tx1"/>
              </a:solidFill>
            </a:endParaRPr>
          </a:p>
        </p:txBody>
      </p:sp>
      <p:sp>
        <p:nvSpPr>
          <p:cNvPr id="39" name="Rectangle 38"/>
          <p:cNvSpPr/>
          <p:nvPr/>
        </p:nvSpPr>
        <p:spPr>
          <a:xfrm>
            <a:off x="2781300" y="5181600"/>
            <a:ext cx="2743200" cy="343988"/>
          </a:xfrm>
          <a:prstGeom prst="rect">
            <a:avLst/>
          </a:prstGeom>
          <a:gradFill>
            <a:gsLst>
              <a:gs pos="0">
                <a:schemeClr val="bg1"/>
              </a:gs>
              <a:gs pos="100000">
                <a:schemeClr val="bg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Fundamentalist newsletters</a:t>
            </a:r>
            <a:endParaRPr lang="en-US" sz="1200" dirty="0">
              <a:solidFill>
                <a:schemeClr val="tx1"/>
              </a:solidFill>
            </a:endParaRPr>
          </a:p>
        </p:txBody>
      </p:sp>
      <p:sp>
        <p:nvSpPr>
          <p:cNvPr id="40" name="Rectangle 39"/>
          <p:cNvSpPr/>
          <p:nvPr/>
        </p:nvSpPr>
        <p:spPr>
          <a:xfrm>
            <a:off x="2048147" y="5828212"/>
            <a:ext cx="4194266" cy="343988"/>
          </a:xfrm>
          <a:prstGeom prst="rect">
            <a:avLst/>
          </a:prstGeom>
          <a:gradFill>
            <a:gsLst>
              <a:gs pos="0">
                <a:schemeClr val="bg1"/>
              </a:gs>
              <a:gs pos="100000">
                <a:schemeClr val="bg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Born-again Christian Fundamentalist T. Cullen Davis</a:t>
            </a:r>
            <a:endParaRPr lang="en-US" sz="1200" dirty="0">
              <a:solidFill>
                <a:schemeClr val="tx1"/>
              </a:solidFill>
            </a:endParaRPr>
          </a:p>
        </p:txBody>
      </p:sp>
      <p:sp>
        <p:nvSpPr>
          <p:cNvPr id="41" name="TextBox 40"/>
          <p:cNvSpPr txBox="1"/>
          <p:nvPr/>
        </p:nvSpPr>
        <p:spPr>
          <a:xfrm>
            <a:off x="6028508" y="2510135"/>
            <a:ext cx="2806338" cy="461665"/>
          </a:xfrm>
          <a:prstGeom prst="rect">
            <a:avLst/>
          </a:prstGeom>
          <a:noFill/>
        </p:spPr>
        <p:txBody>
          <a:bodyPr wrap="square" rtlCol="0">
            <a:spAutoFit/>
          </a:bodyPr>
          <a:lstStyle/>
          <a:p>
            <a:r>
              <a:rPr lang="en-US" sz="800" dirty="0" smtClean="0"/>
              <a:t>California Governor George Deukmejian presented the lists mentioned in </a:t>
            </a:r>
            <a:r>
              <a:rPr lang="en-US" sz="800" i="1" dirty="0" smtClean="0"/>
              <a:t>Harper’s</a:t>
            </a:r>
            <a:r>
              <a:rPr lang="en-US" sz="800" dirty="0" smtClean="0"/>
              <a:t> to an address warmly received by the California Sheriff’s association in April 1985.</a:t>
            </a:r>
            <a:endParaRPr lang="en-US" sz="800" dirty="0"/>
          </a:p>
        </p:txBody>
      </p:sp>
      <p:sp>
        <p:nvSpPr>
          <p:cNvPr id="42" name="TextBox 41"/>
          <p:cNvSpPr txBox="1"/>
          <p:nvPr/>
        </p:nvSpPr>
        <p:spPr>
          <a:xfrm>
            <a:off x="6019800" y="3657600"/>
            <a:ext cx="2647405" cy="461665"/>
          </a:xfrm>
          <a:prstGeom prst="rect">
            <a:avLst/>
          </a:prstGeom>
          <a:noFill/>
        </p:spPr>
        <p:txBody>
          <a:bodyPr wrap="square" rtlCol="0">
            <a:spAutoFit/>
          </a:bodyPr>
          <a:lstStyle/>
          <a:p>
            <a:r>
              <a:rPr lang="en-US" sz="800" dirty="0" smtClean="0"/>
              <a:t>In March of 1985, </a:t>
            </a:r>
            <a:r>
              <a:rPr lang="en-US" sz="800" i="1" dirty="0" smtClean="0"/>
              <a:t>Harper’s</a:t>
            </a:r>
            <a:r>
              <a:rPr lang="en-US" sz="800" dirty="0" smtClean="0"/>
              <a:t> referenced the lists from </a:t>
            </a:r>
            <a:r>
              <a:rPr lang="en-US" sz="800" i="1" dirty="0" smtClean="0"/>
              <a:t>The Presidential Biblical Scoreboard </a:t>
            </a:r>
            <a:r>
              <a:rPr lang="en-US" sz="800" dirty="0" smtClean="0"/>
              <a:t>as a curious bit of Americana, mentioning that they were unscientific.</a:t>
            </a:r>
            <a:endParaRPr lang="en-US" sz="800" dirty="0"/>
          </a:p>
        </p:txBody>
      </p:sp>
      <p:sp>
        <p:nvSpPr>
          <p:cNvPr id="43" name="TextBox 42"/>
          <p:cNvSpPr txBox="1"/>
          <p:nvPr/>
        </p:nvSpPr>
        <p:spPr>
          <a:xfrm>
            <a:off x="6019800" y="4438471"/>
            <a:ext cx="2647405" cy="1200329"/>
          </a:xfrm>
          <a:prstGeom prst="rect">
            <a:avLst/>
          </a:prstGeom>
          <a:noFill/>
        </p:spPr>
        <p:txBody>
          <a:bodyPr wrap="square" rtlCol="0">
            <a:spAutoFit/>
          </a:bodyPr>
          <a:lstStyle/>
          <a:p>
            <a:r>
              <a:rPr lang="en-US" sz="800" i="1" dirty="0" smtClean="0"/>
              <a:t>The Presidential Biblical Scoreboard </a:t>
            </a:r>
            <a:r>
              <a:rPr lang="en-US" sz="800" dirty="0" smtClean="0"/>
              <a:t>was a glossy 1984 magazine that rated Presidential candidates on how closely their platforms followed biblical teachings.  The publisher, David </a:t>
            </a:r>
            <a:r>
              <a:rPr lang="en-US" sz="800" dirty="0" err="1" smtClean="0"/>
              <a:t>Balsiger</a:t>
            </a:r>
            <a:r>
              <a:rPr lang="en-US" sz="800" dirty="0" smtClean="0"/>
              <a:t> read about the lists in a Christian fundamentalist newsletter published by Mel and Norma </a:t>
            </a:r>
            <a:r>
              <a:rPr lang="en-US" sz="800" dirty="0" err="1" smtClean="0"/>
              <a:t>Gabler</a:t>
            </a:r>
            <a:r>
              <a:rPr lang="en-US" sz="800" dirty="0" smtClean="0"/>
              <a:t>.  They, in turn picked up the lists from other members of the fundamentalist community, such as Reverence Tim </a:t>
            </a:r>
            <a:r>
              <a:rPr lang="en-US" sz="800" dirty="0" err="1" smtClean="0"/>
              <a:t>LaHaye</a:t>
            </a:r>
            <a:r>
              <a:rPr lang="en-US" sz="800" dirty="0" smtClean="0"/>
              <a:t> and anti-feminist Phyllis </a:t>
            </a:r>
            <a:r>
              <a:rPr lang="en-US" sz="800" dirty="0" err="1" smtClean="0"/>
              <a:t>Schlafly</a:t>
            </a:r>
            <a:endParaRPr lang="en-US" sz="800" dirty="0"/>
          </a:p>
        </p:txBody>
      </p:sp>
      <p:cxnSp>
        <p:nvCxnSpPr>
          <p:cNvPr id="44" name="Straight Arrow Connector 43"/>
          <p:cNvCxnSpPr/>
          <p:nvPr/>
        </p:nvCxnSpPr>
        <p:spPr>
          <a:xfrm flipV="1">
            <a:off x="4114800" y="2216331"/>
            <a:ext cx="0" cy="255804"/>
          </a:xfrm>
          <a:prstGeom prst="straightConnector1">
            <a:avLst/>
          </a:prstGeom>
          <a:ln w="158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4114800" y="1595847"/>
            <a:ext cx="0" cy="255804"/>
          </a:xfrm>
          <a:prstGeom prst="straightConnector1">
            <a:avLst/>
          </a:prstGeom>
          <a:ln w="158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4114800" y="2971802"/>
            <a:ext cx="0" cy="660973"/>
          </a:xfrm>
          <a:prstGeom prst="straightConnector1">
            <a:avLst/>
          </a:prstGeom>
          <a:ln w="158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114800" y="4210595"/>
            <a:ext cx="0" cy="255804"/>
          </a:xfrm>
          <a:prstGeom prst="straightConnector1">
            <a:avLst/>
          </a:prstGeom>
          <a:ln w="158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4114800" y="4849596"/>
            <a:ext cx="0" cy="255804"/>
          </a:xfrm>
          <a:prstGeom prst="straightConnector1">
            <a:avLst/>
          </a:prstGeom>
          <a:ln w="158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4114800" y="5535396"/>
            <a:ext cx="0" cy="255804"/>
          </a:xfrm>
          <a:prstGeom prst="straightConnector1">
            <a:avLst/>
          </a:prstGeom>
          <a:ln w="158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967001" y="1447800"/>
            <a:ext cx="1607694" cy="622012"/>
          </a:xfrm>
          <a:prstGeom prst="straightConnector1">
            <a:avLst/>
          </a:prstGeom>
          <a:ln w="158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6494418" y="5833646"/>
            <a:ext cx="2232657" cy="338554"/>
          </a:xfrm>
          <a:prstGeom prst="rect">
            <a:avLst/>
          </a:prstGeom>
          <a:noFill/>
        </p:spPr>
        <p:txBody>
          <a:bodyPr wrap="square" rtlCol="0">
            <a:spAutoFit/>
          </a:bodyPr>
          <a:lstStyle/>
          <a:p>
            <a:r>
              <a:rPr lang="en-US" sz="800" b="1" dirty="0" smtClean="0">
                <a:solidFill>
                  <a:srgbClr val="FF0000"/>
                </a:solidFill>
              </a:rPr>
              <a:t>O’Neill eventually traced all the lists back to one individual, T. Cullen Davis.</a:t>
            </a:r>
            <a:endParaRPr lang="en-US" sz="800" b="1" dirty="0">
              <a:solidFill>
                <a:srgbClr val="FF0000"/>
              </a:solidFill>
            </a:endParaRPr>
          </a:p>
        </p:txBody>
      </p:sp>
      <p:sp>
        <p:nvSpPr>
          <p:cNvPr id="32" name="Rectangle 31"/>
          <p:cNvSpPr/>
          <p:nvPr/>
        </p:nvSpPr>
        <p:spPr>
          <a:xfrm>
            <a:off x="3174498" y="1219200"/>
            <a:ext cx="1941564" cy="343988"/>
          </a:xfrm>
          <a:prstGeom prst="rect">
            <a:avLst/>
          </a:prstGeom>
          <a:gradFill>
            <a:gsLst>
              <a:gs pos="0">
                <a:schemeClr val="bg1"/>
              </a:gs>
              <a:gs pos="100000">
                <a:schemeClr val="bg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Anti-drug literature</a:t>
            </a:r>
            <a:endParaRPr lang="en-US" sz="1600" dirty="0">
              <a:solidFill>
                <a:schemeClr val="tx1"/>
              </a:solidFill>
            </a:endParaRPr>
          </a:p>
        </p:txBody>
      </p:sp>
      <p:cxnSp>
        <p:nvCxnSpPr>
          <p:cNvPr id="33" name="Straight Arrow Connector 32"/>
          <p:cNvCxnSpPr/>
          <p:nvPr/>
        </p:nvCxnSpPr>
        <p:spPr>
          <a:xfrm flipV="1">
            <a:off x="4114800" y="963396"/>
            <a:ext cx="0" cy="255804"/>
          </a:xfrm>
          <a:prstGeom prst="straightConnector1">
            <a:avLst/>
          </a:prstGeom>
          <a:ln w="15875">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pic>
        <p:nvPicPr>
          <p:cNvPr id="34" name="Picture 26" descr="http://www.trademarkia.com/logo-images/the-money-source/just-say-no-8524457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4898" y="1066800"/>
            <a:ext cx="619632" cy="6727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upload.wikimedia.org/wikipedia/commons/4/40/Seal_of_the_California_Department_of_Educ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472" y="2514600"/>
            <a:ext cx="1305058" cy="13050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harpers.org/wp-content/themes/harpers/images/logoBlac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24200" y="3691905"/>
            <a:ext cx="1905000" cy="4990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upload.wikimedia.org/wikipedia/en/c/cb/Fullerton,_CA_Polic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71682" y="1795594"/>
            <a:ext cx="732218" cy="5204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alexforpcc.com/wp-content/uploads/1346106846_Leacy11.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746" r="26646" b="32104"/>
          <a:stretch/>
        </p:blipFill>
        <p:spPr bwMode="auto">
          <a:xfrm>
            <a:off x="2052725" y="2368385"/>
            <a:ext cx="804822" cy="722948"/>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p:cNvCxnSpPr/>
          <p:nvPr/>
        </p:nvCxnSpPr>
        <p:spPr>
          <a:xfrm flipH="1" flipV="1">
            <a:off x="1581430" y="3167131"/>
            <a:ext cx="2533370" cy="465644"/>
          </a:xfrm>
          <a:prstGeom prst="straightConnector1">
            <a:avLst/>
          </a:prstGeom>
          <a:ln w="15875">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21837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2 – Incomplete Information</a:t>
            </a:r>
          </a:p>
        </p:txBody>
      </p:sp>
      <p:sp>
        <p:nvSpPr>
          <p:cNvPr id="3" name="Content Placeholder 2"/>
          <p:cNvSpPr>
            <a:spLocks noGrp="1"/>
          </p:cNvSpPr>
          <p:nvPr>
            <p:ph idx="1"/>
          </p:nvPr>
        </p:nvSpPr>
        <p:spPr>
          <a:xfrm>
            <a:off x="152399" y="1355650"/>
            <a:ext cx="8229600" cy="4816550"/>
          </a:xfrm>
        </p:spPr>
        <p:txBody>
          <a:bodyPr/>
          <a:lstStyle/>
          <a:p>
            <a:r>
              <a:rPr lang="en-US" dirty="0" smtClean="0"/>
              <a:t>Businessman T. Cullen Davis became a born-again Christian after being acquitted of a double murder in late 1977.</a:t>
            </a:r>
          </a:p>
          <a:p>
            <a:endParaRPr lang="en-US" dirty="0"/>
          </a:p>
          <a:p>
            <a:endParaRPr lang="en-US" dirty="0" smtClean="0"/>
          </a:p>
          <a:p>
            <a:r>
              <a:rPr lang="en-US" dirty="0" smtClean="0"/>
              <a:t>Sometime in 1982, he created the lists as a fundamentalist attack on the                                          public schools.  His list from 1940 remained the same, but his list from 1980                                               was 20 items long: 1) rape, 2) robbery, 3) assault, 4) wearing improper                                         clothing, 5) burglary, 6) drug abuse, 7) arson, 8) bombings, 9) alcohol abuse,                                       10) carrying of weapons, 11) absenteeism, 12) vandalism, 13) murder,                                                   14) extortion, 15) gang warfare, 16) pregnancies, 17), abortions, 18) suicide,                                         19) venereal disease, 20) lying and cheating.</a:t>
            </a:r>
          </a:p>
          <a:p>
            <a:endParaRPr lang="en-US" dirty="0"/>
          </a:p>
          <a:p>
            <a:r>
              <a:rPr lang="en-US" dirty="0" smtClean="0">
                <a:solidFill>
                  <a:srgbClr val="FF0000"/>
                </a:solidFill>
              </a:rPr>
              <a:t>When asked by O’Neill how he came up with the lists, Davis replied:</a:t>
            </a:r>
          </a:p>
          <a:p>
            <a:pPr marL="393700" lvl="1" indent="0">
              <a:buNone/>
            </a:pPr>
            <a:endParaRPr lang="en-US" dirty="0" smtClean="0">
              <a:solidFill>
                <a:srgbClr val="FF0000"/>
              </a:solidFill>
            </a:endParaRPr>
          </a:p>
          <a:p>
            <a:pPr marL="393700" lvl="1" indent="0">
              <a:buNone/>
            </a:pPr>
            <a:r>
              <a:rPr lang="en-US" dirty="0" smtClean="0">
                <a:solidFill>
                  <a:srgbClr val="FF0000"/>
                </a:solidFill>
              </a:rPr>
              <a:t>“How do I know what the offenses in the schools were in 1940?  I was there.  How do I know what they are now?  I read the newspapers.”</a:t>
            </a:r>
          </a:p>
          <a:p>
            <a:pPr marL="393700" lvl="1" indent="0">
              <a:buNone/>
            </a:pPr>
            <a:endParaRPr lang="en-US" dirty="0" smtClean="0"/>
          </a:p>
          <a:p>
            <a:pPr indent="-285750"/>
            <a:r>
              <a:rPr lang="en-US" dirty="0" smtClean="0"/>
              <a:t>While this example is extreme, social science data often suffers from collection problems</a:t>
            </a:r>
          </a:p>
          <a:p>
            <a:pPr lvl="1"/>
            <a:r>
              <a:rPr lang="en-US" dirty="0" smtClean="0"/>
              <a:t>Stratified sampling often excludes data near the boundaries </a:t>
            </a:r>
          </a:p>
          <a:p>
            <a:pPr lvl="1"/>
            <a:r>
              <a:rPr lang="en-US" dirty="0" smtClean="0"/>
              <a:t>Definitions are often not consistent</a:t>
            </a:r>
          </a:p>
          <a:p>
            <a:pPr lvl="1"/>
            <a:r>
              <a:rPr lang="en-US" dirty="0" smtClean="0"/>
              <a:t>Data is considered a secret</a:t>
            </a:r>
          </a:p>
          <a:p>
            <a:pPr lvl="1"/>
            <a:r>
              <a:rPr lang="en-US" dirty="0" smtClean="0"/>
              <a:t>Rate data often has an inconsistent numerator and denominator – e.g. death rates by race.</a:t>
            </a:r>
          </a:p>
          <a:p>
            <a:pPr lvl="1"/>
            <a:endParaRPr lang="en-US" dirty="0" smtClean="0"/>
          </a:p>
          <a:p>
            <a:pPr indent="-285750"/>
            <a:endParaRPr lang="en-US" dirty="0" smtClean="0"/>
          </a:p>
          <a:p>
            <a:endParaRPr lang="en-US" dirty="0"/>
          </a:p>
          <a:p>
            <a:endParaRPr lang="en-US" dirty="0"/>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57400"/>
            <a:ext cx="1333500"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a:spLocks noGrp="1"/>
          </p:cNvSpPr>
          <p:nvPr>
            <p:ph type="body" sz="quarter" idx="10"/>
          </p:nvPr>
        </p:nvSpPr>
        <p:spPr>
          <a:xfrm>
            <a:off x="152399" y="662800"/>
            <a:ext cx="8284464" cy="632599"/>
          </a:xfrm>
        </p:spPr>
        <p:txBody>
          <a:bodyPr/>
          <a:lstStyle/>
          <a:p>
            <a:r>
              <a:rPr lang="en-US" dirty="0" smtClean="0"/>
              <a:t> </a:t>
            </a:r>
            <a:endParaRPr lang="en-US" dirty="0"/>
          </a:p>
        </p:txBody>
      </p:sp>
      <p:sp>
        <p:nvSpPr>
          <p:cNvPr id="40" name="Rectangle 39"/>
          <p:cNvSpPr/>
          <p:nvPr/>
        </p:nvSpPr>
        <p:spPr>
          <a:xfrm>
            <a:off x="2258568" y="685800"/>
            <a:ext cx="4572000" cy="523220"/>
          </a:xfrm>
          <a:prstGeom prst="rect">
            <a:avLst/>
          </a:prstGeom>
        </p:spPr>
        <p:txBody>
          <a:bodyPr>
            <a:spAutoFit/>
          </a:bodyPr>
          <a:lstStyle/>
          <a:p>
            <a:r>
              <a:rPr lang="en-US" sz="1400" dirty="0">
                <a:solidFill>
                  <a:schemeClr val="bg1"/>
                </a:solidFill>
                <a:latin typeface="Book Antiqua" panose="02040602050305030304" pitchFamily="18" charset="0"/>
                <a:sym typeface="Wingdings"/>
              </a:rPr>
              <a:t> </a:t>
            </a:r>
            <a:r>
              <a:rPr lang="en-US" sz="1400" dirty="0" smtClean="0">
                <a:solidFill>
                  <a:schemeClr val="bg1"/>
                </a:solidFill>
                <a:latin typeface="Book Antiqua" panose="02040602050305030304" pitchFamily="18" charset="0"/>
                <a:sym typeface="Wingdings"/>
              </a:rPr>
              <a:t>Where has the data come from</a:t>
            </a:r>
            <a:r>
              <a:rPr lang="en-US" sz="1400" dirty="0" smtClean="0">
                <a:solidFill>
                  <a:schemeClr val="bg1"/>
                </a:solidFill>
                <a:latin typeface="Book Antiqua" panose="02040602050305030304" pitchFamily="18" charset="0"/>
              </a:rPr>
              <a:t>?</a:t>
            </a:r>
            <a:endParaRPr lang="en-US" sz="1400" dirty="0">
              <a:solidFill>
                <a:schemeClr val="bg1"/>
              </a:solidFill>
              <a:latin typeface="Book Antiqua" panose="02040602050305030304" pitchFamily="18" charset="0"/>
            </a:endParaRPr>
          </a:p>
          <a:p>
            <a:r>
              <a:rPr lang="en-US" sz="1400" dirty="0">
                <a:solidFill>
                  <a:schemeClr val="bg1"/>
                </a:solidFill>
                <a:latin typeface="Book Antiqua" panose="02040602050305030304" pitchFamily="18" charset="0"/>
                <a:sym typeface="Wingdings"/>
              </a:rPr>
              <a:t> </a:t>
            </a:r>
            <a:r>
              <a:rPr lang="en-US" sz="1400" dirty="0" smtClean="0">
                <a:solidFill>
                  <a:schemeClr val="bg1"/>
                </a:solidFill>
                <a:latin typeface="Book Antiqua" panose="02040602050305030304" pitchFamily="18" charset="0"/>
                <a:sym typeface="Wingdings"/>
              </a:rPr>
              <a:t>How do they know</a:t>
            </a:r>
            <a:r>
              <a:rPr lang="en-US" sz="1400" dirty="0" smtClean="0">
                <a:solidFill>
                  <a:schemeClr val="bg1"/>
                </a:solidFill>
                <a:latin typeface="Book Antiqua" panose="02040602050305030304" pitchFamily="18" charset="0"/>
              </a:rPr>
              <a:t>?</a:t>
            </a:r>
            <a:r>
              <a:rPr lang="en-US" sz="1400" dirty="0" smtClean="0">
                <a:solidFill>
                  <a:schemeClr val="bg1"/>
                </a:solidFill>
                <a:latin typeface="Book Antiqua" panose="02040602050305030304" pitchFamily="18" charset="0"/>
                <a:sym typeface="Wingdings"/>
              </a:rPr>
              <a:t> </a:t>
            </a:r>
            <a:endParaRPr lang="en-US" sz="1400"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33586091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2 – Incomplete Information</a:t>
            </a:r>
          </a:p>
        </p:txBody>
      </p:sp>
      <p:sp>
        <p:nvSpPr>
          <p:cNvPr id="3" name="Content Placeholder 2"/>
          <p:cNvSpPr>
            <a:spLocks noGrp="1"/>
          </p:cNvSpPr>
          <p:nvPr>
            <p:ph idx="1"/>
          </p:nvPr>
        </p:nvSpPr>
        <p:spPr/>
        <p:txBody>
          <a:bodyPr/>
          <a:lstStyle/>
          <a:p>
            <a:r>
              <a:rPr lang="en-US" dirty="0" smtClean="0"/>
              <a:t>In 1942, the US Government assembled and funded the Statistical Research Group (SRG) at Columbia University, and tasked them with solving several difficult problems for the US Military.  SRG members included Milton Friedman, Jimmie Savage, Harold </a:t>
            </a:r>
            <a:r>
              <a:rPr lang="en-US" dirty="0" err="1" smtClean="0"/>
              <a:t>Hotelling</a:t>
            </a:r>
            <a:r>
              <a:rPr lang="en-US" dirty="0" smtClean="0"/>
              <a:t>, and Abraham Wald.</a:t>
            </a:r>
          </a:p>
          <a:p>
            <a:endParaRPr lang="en-US" dirty="0"/>
          </a:p>
          <a:p>
            <a:r>
              <a:rPr lang="en-US" dirty="0" smtClean="0"/>
              <a:t>One of the early problems SRG examined was how to armor Allied bombers.  This was no idle problem: more than 17,000 Allied airmen had been killed in bombing runs over Germany through 1942, on the way to more than 50,000 deaths ultimately by the end of the war.</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a:t>The military wanted to armor the planes, to prevent them from getting shot down.  But they could not armor the planes too much, or they would not fly. </a:t>
            </a:r>
          </a:p>
          <a:p>
            <a:endParaRPr lang="en-US" dirty="0" smtClean="0"/>
          </a:p>
          <a:p>
            <a:endParaRPr lang="en-US" dirty="0"/>
          </a:p>
        </p:txBody>
      </p:sp>
      <p:sp>
        <p:nvSpPr>
          <p:cNvPr id="4" name="Text Placeholder 3"/>
          <p:cNvSpPr>
            <a:spLocks noGrp="1"/>
          </p:cNvSpPr>
          <p:nvPr>
            <p:ph type="body" sz="quarter" idx="10"/>
          </p:nvPr>
        </p:nvSpPr>
        <p:spPr/>
        <p:txBody>
          <a:bodyPr/>
          <a:lstStyle/>
          <a:p>
            <a:r>
              <a:rPr lang="en-US" dirty="0" smtClean="0"/>
              <a:t>Problems with sources of data</a:t>
            </a:r>
            <a:endParaRPr lang="en-US" dirty="0"/>
          </a:p>
        </p:txBody>
      </p:sp>
      <p:sp>
        <p:nvSpPr>
          <p:cNvPr id="5" name="Text Placeholder 4"/>
          <p:cNvSpPr>
            <a:spLocks noGrp="1"/>
          </p:cNvSpPr>
          <p:nvPr>
            <p:ph type="body" sz="quarter" idx="11"/>
          </p:nvPr>
        </p:nvSpPr>
        <p:spPr/>
        <p:txBody>
          <a:bodyPr/>
          <a:lstStyle/>
          <a:p>
            <a:endParaRPr lang="en-US"/>
          </a:p>
        </p:txBody>
      </p:sp>
      <p:pic>
        <p:nvPicPr>
          <p:cNvPr id="3074" name="Picture 2" descr="http://homepage.tinet.ie/~steven/images/lanc_sea.jpg"/>
          <p:cNvPicPr>
            <a:picLocks noChangeAspect="1" noChangeArrowheads="1"/>
          </p:cNvPicPr>
          <p:nvPr/>
        </p:nvPicPr>
        <p:blipFill rotWithShape="1">
          <a:blip r:embed="rId3">
            <a:extLst>
              <a:ext uri="{28A0092B-C50C-407E-A947-70E740481C1C}">
                <a14:useLocalDpi xmlns:a14="http://schemas.microsoft.com/office/drawing/2010/main" val="0"/>
              </a:ext>
            </a:extLst>
          </a:blip>
          <a:srcRect l="5434" t="17622" r="8196" b="12677"/>
          <a:stretch/>
        </p:blipFill>
        <p:spPr bwMode="auto">
          <a:xfrm>
            <a:off x="2386147" y="2971800"/>
            <a:ext cx="4014651" cy="231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9527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2 – Incomplete Information</a:t>
            </a:r>
          </a:p>
        </p:txBody>
      </p:sp>
      <p:sp>
        <p:nvSpPr>
          <p:cNvPr id="3" name="Content Placeholder 2"/>
          <p:cNvSpPr>
            <a:spLocks noGrp="1"/>
          </p:cNvSpPr>
          <p:nvPr>
            <p:ph idx="1"/>
          </p:nvPr>
        </p:nvSpPr>
        <p:spPr/>
        <p:txBody>
          <a:bodyPr/>
          <a:lstStyle/>
          <a:p>
            <a:r>
              <a:rPr lang="en-US" dirty="0" smtClean="0"/>
              <a:t>The military gave the following data to SRG on US planes returning from bombing runs.  From the data, Abraham Wald was able to fashion a crude picture of a typical plane, and where samples of it had received damage:</a:t>
            </a:r>
          </a:p>
          <a:p>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r>
              <a:rPr lang="en-US" dirty="0" smtClean="0"/>
              <a:t>Wald made one assumption:  German gunners were just aiming at the planes broadly, and not at particular places on them – thus, any place on a plane was as likely to be hit as any other.</a:t>
            </a:r>
          </a:p>
        </p:txBody>
      </p:sp>
      <p:sp>
        <p:nvSpPr>
          <p:cNvPr id="4" name="Text Placeholder 3"/>
          <p:cNvSpPr>
            <a:spLocks noGrp="1"/>
          </p:cNvSpPr>
          <p:nvPr>
            <p:ph type="body" sz="quarter" idx="10"/>
          </p:nvPr>
        </p:nvSpPr>
        <p:spPr/>
        <p:txBody>
          <a:bodyPr/>
          <a:lstStyle/>
          <a:p>
            <a:r>
              <a:rPr lang="en-US" dirty="0" smtClean="0"/>
              <a:t>Problems with sources of data</a:t>
            </a:r>
            <a:endParaRPr lang="en-US" dirty="0"/>
          </a:p>
        </p:txBody>
      </p:sp>
      <p:sp>
        <p:nvSpPr>
          <p:cNvPr id="5" name="Text Placeholder 4"/>
          <p:cNvSpPr>
            <a:spLocks noGrp="1"/>
          </p:cNvSpPr>
          <p:nvPr>
            <p:ph type="body" sz="quarter" idx="11"/>
          </p:nvPr>
        </p:nvSpPr>
        <p:spPr/>
        <p:txBody>
          <a:bodyPr/>
          <a:lstStyle/>
          <a:p>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199033269"/>
              </p:ext>
            </p:extLst>
          </p:nvPr>
        </p:nvGraphicFramePr>
        <p:xfrm>
          <a:off x="533400" y="2209800"/>
          <a:ext cx="3733800" cy="1371600"/>
        </p:xfrm>
        <a:graphic>
          <a:graphicData uri="http://schemas.openxmlformats.org/drawingml/2006/table">
            <a:tbl>
              <a:tblPr/>
              <a:tblGrid>
                <a:gridCol w="1501025"/>
                <a:gridCol w="2232775"/>
              </a:tblGrid>
              <a:tr h="274320">
                <a:tc>
                  <a:txBody>
                    <a:bodyPr/>
                    <a:lstStyle/>
                    <a:p>
                      <a:pPr algn="l" fontAlgn="b"/>
                      <a:r>
                        <a:rPr lang="en-US" sz="1400" b="1" i="0" u="none" strike="noStrike" dirty="0">
                          <a:solidFill>
                            <a:srgbClr val="000000"/>
                          </a:solidFill>
                          <a:effectLst/>
                          <a:latin typeface="Calibri"/>
                        </a:rPr>
                        <a:t>Section of plane</a:t>
                      </a:r>
                    </a:p>
                  </a:txBody>
                  <a:tcPr marL="9525" marR="9525" marT="9525" marB="0" anchor="b">
                    <a:lnL>
                      <a:noFill/>
                    </a:lnL>
                    <a:lnR>
                      <a:noFill/>
                    </a:lnR>
                    <a:lnT>
                      <a:noFill/>
                    </a:lnT>
                    <a:lnB>
                      <a:noFill/>
                    </a:lnB>
                    <a:solidFill>
                      <a:srgbClr val="DAEEF3"/>
                    </a:solidFill>
                  </a:tcPr>
                </a:tc>
                <a:tc>
                  <a:txBody>
                    <a:bodyPr/>
                    <a:lstStyle/>
                    <a:p>
                      <a:pPr algn="ctr" fontAlgn="b"/>
                      <a:r>
                        <a:rPr lang="en-US" sz="1400" b="1" i="0" u="none" strike="noStrike" dirty="0">
                          <a:solidFill>
                            <a:srgbClr val="000000"/>
                          </a:solidFill>
                          <a:effectLst/>
                          <a:latin typeface="Calibri"/>
                        </a:rPr>
                        <a:t>Bullet holes per square foot</a:t>
                      </a:r>
                    </a:p>
                  </a:txBody>
                  <a:tcPr marL="9525" marR="9525" marT="9525" marB="0" anchor="b">
                    <a:lnL>
                      <a:noFill/>
                    </a:lnL>
                    <a:lnR>
                      <a:noFill/>
                    </a:lnR>
                    <a:lnT>
                      <a:noFill/>
                    </a:lnT>
                    <a:lnB>
                      <a:noFill/>
                    </a:lnB>
                    <a:solidFill>
                      <a:srgbClr val="DAEEF3"/>
                    </a:solidFill>
                  </a:tcPr>
                </a:tc>
              </a:tr>
              <a:tr h="274320">
                <a:tc>
                  <a:txBody>
                    <a:bodyPr/>
                    <a:lstStyle/>
                    <a:p>
                      <a:pPr algn="l" fontAlgn="b"/>
                      <a:r>
                        <a:rPr lang="en-US" sz="1400" b="0" i="0" u="none" strike="noStrike">
                          <a:solidFill>
                            <a:srgbClr val="000000"/>
                          </a:solidFill>
                          <a:effectLst/>
                          <a:latin typeface="Calibri"/>
                        </a:rPr>
                        <a:t>Engine</a:t>
                      </a:r>
                    </a:p>
                  </a:txBody>
                  <a:tcPr marL="9525" marR="9525" marT="9525" marB="0" anchor="b">
                    <a:lnL>
                      <a:noFill/>
                    </a:lnL>
                    <a:lnR>
                      <a:noFill/>
                    </a:lnR>
                    <a:lnT>
                      <a:noFill/>
                    </a:lnT>
                    <a:lnB>
                      <a:noFill/>
                    </a:lnB>
                  </a:tcPr>
                </a:tc>
                <a:tc>
                  <a:txBody>
                    <a:bodyPr/>
                    <a:lstStyle/>
                    <a:p>
                      <a:pPr algn="ctr" fontAlgn="b"/>
                      <a:r>
                        <a:rPr lang="en-US" sz="1400" b="0" i="0" u="none" strike="noStrike" dirty="0">
                          <a:solidFill>
                            <a:srgbClr val="000000"/>
                          </a:solidFill>
                          <a:effectLst/>
                          <a:latin typeface="Calibri"/>
                        </a:rPr>
                        <a:t>1.11</a:t>
                      </a:r>
                    </a:p>
                  </a:txBody>
                  <a:tcPr marL="9525" marR="9525" marT="9525" marB="0" anchor="b">
                    <a:lnL>
                      <a:noFill/>
                    </a:lnL>
                    <a:lnR>
                      <a:noFill/>
                    </a:lnR>
                    <a:lnT>
                      <a:noFill/>
                    </a:lnT>
                    <a:lnB>
                      <a:noFill/>
                    </a:lnB>
                  </a:tcPr>
                </a:tc>
              </a:tr>
              <a:tr h="274320">
                <a:tc>
                  <a:txBody>
                    <a:bodyPr/>
                    <a:lstStyle/>
                    <a:p>
                      <a:pPr algn="l" fontAlgn="b"/>
                      <a:r>
                        <a:rPr lang="en-US" sz="1400" b="0" i="0" u="none" strike="noStrike">
                          <a:solidFill>
                            <a:srgbClr val="000000"/>
                          </a:solidFill>
                          <a:effectLst/>
                          <a:latin typeface="Calibri"/>
                        </a:rPr>
                        <a:t>Fuselage</a:t>
                      </a:r>
                    </a:p>
                  </a:txBody>
                  <a:tcPr marL="9525" marR="9525" marT="9525"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1.73</a:t>
                      </a:r>
                    </a:p>
                  </a:txBody>
                  <a:tcPr marL="9525" marR="9525" marT="9525" marB="0" anchor="b">
                    <a:lnL>
                      <a:noFill/>
                    </a:lnL>
                    <a:lnR>
                      <a:noFill/>
                    </a:lnR>
                    <a:lnT>
                      <a:noFill/>
                    </a:lnT>
                    <a:lnB>
                      <a:noFill/>
                    </a:lnB>
                  </a:tcPr>
                </a:tc>
              </a:tr>
              <a:tr h="274320">
                <a:tc>
                  <a:txBody>
                    <a:bodyPr/>
                    <a:lstStyle/>
                    <a:p>
                      <a:pPr algn="l" fontAlgn="b"/>
                      <a:r>
                        <a:rPr lang="en-US" sz="1400" b="0" i="0" u="none" strike="noStrike">
                          <a:solidFill>
                            <a:srgbClr val="000000"/>
                          </a:solidFill>
                          <a:effectLst/>
                          <a:latin typeface="Calibri"/>
                        </a:rPr>
                        <a:t>Fuel system</a:t>
                      </a:r>
                    </a:p>
                  </a:txBody>
                  <a:tcPr marL="9525" marR="9525" marT="9525" marB="0" anchor="b">
                    <a:lnL>
                      <a:noFill/>
                    </a:lnL>
                    <a:lnR>
                      <a:noFill/>
                    </a:lnR>
                    <a:lnT>
                      <a:noFill/>
                    </a:lnT>
                    <a:lnB>
                      <a:noFill/>
                    </a:lnB>
                  </a:tcPr>
                </a:tc>
                <a:tc>
                  <a:txBody>
                    <a:bodyPr/>
                    <a:lstStyle/>
                    <a:p>
                      <a:pPr algn="ctr" fontAlgn="b"/>
                      <a:r>
                        <a:rPr lang="en-US" sz="1400" b="0" i="0" u="none" strike="noStrike" dirty="0">
                          <a:solidFill>
                            <a:srgbClr val="000000"/>
                          </a:solidFill>
                          <a:effectLst/>
                          <a:latin typeface="Calibri"/>
                        </a:rPr>
                        <a:t>1.55</a:t>
                      </a:r>
                    </a:p>
                  </a:txBody>
                  <a:tcPr marL="9525" marR="9525" marT="9525" marB="0" anchor="b">
                    <a:lnL>
                      <a:noFill/>
                    </a:lnL>
                    <a:lnR>
                      <a:noFill/>
                    </a:lnR>
                    <a:lnT>
                      <a:noFill/>
                    </a:lnT>
                    <a:lnB>
                      <a:noFill/>
                    </a:lnB>
                  </a:tcPr>
                </a:tc>
              </a:tr>
              <a:tr h="274320">
                <a:tc>
                  <a:txBody>
                    <a:bodyPr/>
                    <a:lstStyle/>
                    <a:p>
                      <a:pPr algn="l" fontAlgn="b"/>
                      <a:r>
                        <a:rPr lang="en-US" sz="1400" b="0" i="0" u="none" strike="noStrike">
                          <a:solidFill>
                            <a:srgbClr val="000000"/>
                          </a:solidFill>
                          <a:effectLst/>
                          <a:latin typeface="Calibri"/>
                        </a:rPr>
                        <a:t>Rest of plane</a:t>
                      </a:r>
                    </a:p>
                  </a:txBody>
                  <a:tcPr marL="9525" marR="9525" marT="9525" marB="0" anchor="b">
                    <a:lnL>
                      <a:noFill/>
                    </a:lnL>
                    <a:lnR>
                      <a:noFill/>
                    </a:lnR>
                    <a:lnT>
                      <a:noFill/>
                    </a:lnT>
                    <a:lnB>
                      <a:noFill/>
                    </a:lnB>
                  </a:tcPr>
                </a:tc>
                <a:tc>
                  <a:txBody>
                    <a:bodyPr/>
                    <a:lstStyle/>
                    <a:p>
                      <a:pPr algn="ctr" fontAlgn="b"/>
                      <a:r>
                        <a:rPr lang="en-US" sz="1400" b="0" i="0" u="none" strike="noStrike" dirty="0">
                          <a:solidFill>
                            <a:srgbClr val="000000"/>
                          </a:solidFill>
                          <a:effectLst/>
                          <a:latin typeface="Calibri"/>
                        </a:rPr>
                        <a:t>1.8</a:t>
                      </a:r>
                    </a:p>
                  </a:txBody>
                  <a:tcPr marL="9525" marR="9525" marT="9525" marB="0" anchor="b">
                    <a:lnL>
                      <a:noFill/>
                    </a:lnL>
                    <a:lnR>
                      <a:noFill/>
                    </a:lnR>
                    <a:lnT>
                      <a:noFill/>
                    </a:lnT>
                    <a:lnB>
                      <a:noFill/>
                    </a:lnB>
                  </a:tcPr>
                </a:tc>
              </a:tr>
            </a:tbl>
          </a:graphicData>
        </a:graphic>
      </p:graphicFrame>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676400"/>
            <a:ext cx="3733800"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47233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2 – Incomplete Information</a:t>
            </a:r>
          </a:p>
        </p:txBody>
      </p:sp>
      <p:sp>
        <p:nvSpPr>
          <p:cNvPr id="3" name="Content Placeholder 2"/>
          <p:cNvSpPr>
            <a:spLocks noGrp="1"/>
          </p:cNvSpPr>
          <p:nvPr>
            <p:ph idx="1"/>
          </p:nvPr>
        </p:nvSpPr>
        <p:spPr/>
        <p:txBody>
          <a:bodyPr/>
          <a:lstStyle/>
          <a:p>
            <a:r>
              <a:rPr lang="en-US" dirty="0" smtClean="0"/>
              <a:t>The military gave the following data to SRG on US planes returning from bombing runs.  From the data, Abraham Wald was able to fashion a crude picture of a typical plane, and where samples of it had received damage:</a:t>
            </a:r>
          </a:p>
          <a:p>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r>
              <a:rPr lang="en-US" dirty="0" smtClean="0"/>
              <a:t>Wald made one assumption:  German gunners were just aiming at the planes broadly, and not at particular places on them – thus, any place on a plane was as likely to be hit as any other.</a:t>
            </a:r>
          </a:p>
          <a:p>
            <a:endParaRPr lang="en-US" dirty="0"/>
          </a:p>
          <a:p>
            <a:r>
              <a:rPr lang="en-US" dirty="0" smtClean="0"/>
              <a:t>With that data, and with that assumption, </a:t>
            </a:r>
            <a:r>
              <a:rPr lang="en-US" dirty="0" smtClean="0">
                <a:solidFill>
                  <a:srgbClr val="FF0000"/>
                </a:solidFill>
              </a:rPr>
              <a:t>Wald concluded that the military should armor the planes in the places that had not received any bullet holes, namely the engines</a:t>
            </a:r>
            <a:r>
              <a:rPr lang="en-US" dirty="0" smtClean="0"/>
              <a:t>.  His reason?  </a:t>
            </a:r>
            <a:r>
              <a:rPr lang="en-US" i="1" dirty="0" smtClean="0"/>
              <a:t>The planes that had been hit in those places had not returned, and thus were not in the sample.  </a:t>
            </a:r>
          </a:p>
          <a:p>
            <a:endParaRPr lang="en-US" dirty="0"/>
          </a:p>
          <a:p>
            <a:r>
              <a:rPr lang="en-US" dirty="0" smtClean="0"/>
              <a:t>Wald’s discovery is an example of </a:t>
            </a:r>
            <a:r>
              <a:rPr lang="en-US" i="1" dirty="0" smtClean="0"/>
              <a:t>survivorship bias </a:t>
            </a:r>
            <a:r>
              <a:rPr lang="en-US" dirty="0" smtClean="0"/>
              <a:t>, where only survivors made it into the sample, which is a form of </a:t>
            </a:r>
            <a:r>
              <a:rPr lang="en-US" i="1" dirty="0" smtClean="0"/>
              <a:t>selection bias, </a:t>
            </a:r>
            <a:r>
              <a:rPr lang="en-US" dirty="0" smtClean="0"/>
              <a:t>or that the sample is not properly randomized.</a:t>
            </a:r>
            <a:endParaRPr lang="en-US" dirty="0"/>
          </a:p>
        </p:txBody>
      </p:sp>
      <p:sp>
        <p:nvSpPr>
          <p:cNvPr id="4" name="Text Placeholder 3"/>
          <p:cNvSpPr>
            <a:spLocks noGrp="1"/>
          </p:cNvSpPr>
          <p:nvPr>
            <p:ph type="body" sz="quarter" idx="10"/>
          </p:nvPr>
        </p:nvSpPr>
        <p:spPr/>
        <p:txBody>
          <a:bodyPr/>
          <a:lstStyle/>
          <a:p>
            <a:r>
              <a:rPr lang="en-US" dirty="0" smtClean="0"/>
              <a:t> </a:t>
            </a:r>
            <a:endParaRPr lang="en-US" dirty="0"/>
          </a:p>
        </p:txBody>
      </p:sp>
      <p:sp>
        <p:nvSpPr>
          <p:cNvPr id="5" name="Text Placeholder 4"/>
          <p:cNvSpPr>
            <a:spLocks noGrp="1"/>
          </p:cNvSpPr>
          <p:nvPr>
            <p:ph type="body" sz="quarter" idx="11"/>
          </p:nvPr>
        </p:nvSpPr>
        <p:spPr/>
        <p:txBody>
          <a:bodyPr/>
          <a:lstStyle/>
          <a:p>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122291921"/>
              </p:ext>
            </p:extLst>
          </p:nvPr>
        </p:nvGraphicFramePr>
        <p:xfrm>
          <a:off x="533400" y="2209800"/>
          <a:ext cx="3733800" cy="1371600"/>
        </p:xfrm>
        <a:graphic>
          <a:graphicData uri="http://schemas.openxmlformats.org/drawingml/2006/table">
            <a:tbl>
              <a:tblPr/>
              <a:tblGrid>
                <a:gridCol w="1501025"/>
                <a:gridCol w="2232775"/>
              </a:tblGrid>
              <a:tr h="274320">
                <a:tc>
                  <a:txBody>
                    <a:bodyPr/>
                    <a:lstStyle/>
                    <a:p>
                      <a:pPr algn="l" fontAlgn="b"/>
                      <a:r>
                        <a:rPr lang="en-US" sz="1400" b="1" i="0" u="none" strike="noStrike" dirty="0">
                          <a:solidFill>
                            <a:srgbClr val="000000"/>
                          </a:solidFill>
                          <a:effectLst/>
                          <a:latin typeface="Calibri"/>
                        </a:rPr>
                        <a:t>Section of plane</a:t>
                      </a:r>
                    </a:p>
                  </a:txBody>
                  <a:tcPr marL="9525" marR="9525" marT="9525" marB="0" anchor="b">
                    <a:lnL>
                      <a:noFill/>
                    </a:lnL>
                    <a:lnR>
                      <a:noFill/>
                    </a:lnR>
                    <a:lnT>
                      <a:noFill/>
                    </a:lnT>
                    <a:lnB>
                      <a:noFill/>
                    </a:lnB>
                    <a:solidFill>
                      <a:srgbClr val="DAEEF3"/>
                    </a:solidFill>
                  </a:tcPr>
                </a:tc>
                <a:tc>
                  <a:txBody>
                    <a:bodyPr/>
                    <a:lstStyle/>
                    <a:p>
                      <a:pPr algn="ctr" fontAlgn="b"/>
                      <a:r>
                        <a:rPr lang="en-US" sz="1400" b="1" i="0" u="none" strike="noStrike" dirty="0">
                          <a:solidFill>
                            <a:srgbClr val="000000"/>
                          </a:solidFill>
                          <a:effectLst/>
                          <a:latin typeface="Calibri"/>
                        </a:rPr>
                        <a:t>Bullet holes per square foot</a:t>
                      </a:r>
                    </a:p>
                  </a:txBody>
                  <a:tcPr marL="9525" marR="9525" marT="9525" marB="0" anchor="b">
                    <a:lnL>
                      <a:noFill/>
                    </a:lnL>
                    <a:lnR>
                      <a:noFill/>
                    </a:lnR>
                    <a:lnT>
                      <a:noFill/>
                    </a:lnT>
                    <a:lnB>
                      <a:noFill/>
                    </a:lnB>
                    <a:solidFill>
                      <a:srgbClr val="DAEEF3"/>
                    </a:solidFill>
                  </a:tcPr>
                </a:tc>
              </a:tr>
              <a:tr h="274320">
                <a:tc>
                  <a:txBody>
                    <a:bodyPr/>
                    <a:lstStyle/>
                    <a:p>
                      <a:pPr algn="l" fontAlgn="b"/>
                      <a:r>
                        <a:rPr lang="en-US" sz="1400" b="0" i="0" u="none" strike="noStrike">
                          <a:solidFill>
                            <a:srgbClr val="000000"/>
                          </a:solidFill>
                          <a:effectLst/>
                          <a:latin typeface="Calibri"/>
                        </a:rPr>
                        <a:t>Engine</a:t>
                      </a:r>
                    </a:p>
                  </a:txBody>
                  <a:tcPr marL="9525" marR="9525" marT="9525" marB="0" anchor="b">
                    <a:lnL>
                      <a:noFill/>
                    </a:lnL>
                    <a:lnR>
                      <a:noFill/>
                    </a:lnR>
                    <a:lnT>
                      <a:noFill/>
                    </a:lnT>
                    <a:lnB>
                      <a:noFill/>
                    </a:lnB>
                  </a:tcPr>
                </a:tc>
                <a:tc>
                  <a:txBody>
                    <a:bodyPr/>
                    <a:lstStyle/>
                    <a:p>
                      <a:pPr algn="ctr" fontAlgn="b"/>
                      <a:r>
                        <a:rPr lang="en-US" sz="1400" b="0" i="0" u="none" strike="noStrike" dirty="0">
                          <a:solidFill>
                            <a:srgbClr val="000000"/>
                          </a:solidFill>
                          <a:effectLst/>
                          <a:latin typeface="Calibri"/>
                        </a:rPr>
                        <a:t>1.11</a:t>
                      </a:r>
                    </a:p>
                  </a:txBody>
                  <a:tcPr marL="9525" marR="9525" marT="9525" marB="0" anchor="b">
                    <a:lnL>
                      <a:noFill/>
                    </a:lnL>
                    <a:lnR>
                      <a:noFill/>
                    </a:lnR>
                    <a:lnT>
                      <a:noFill/>
                    </a:lnT>
                    <a:lnB>
                      <a:noFill/>
                    </a:lnB>
                  </a:tcPr>
                </a:tc>
              </a:tr>
              <a:tr h="274320">
                <a:tc>
                  <a:txBody>
                    <a:bodyPr/>
                    <a:lstStyle/>
                    <a:p>
                      <a:pPr algn="l" fontAlgn="b"/>
                      <a:r>
                        <a:rPr lang="en-US" sz="1400" b="0" i="0" u="none" strike="noStrike">
                          <a:solidFill>
                            <a:srgbClr val="000000"/>
                          </a:solidFill>
                          <a:effectLst/>
                          <a:latin typeface="Calibri"/>
                        </a:rPr>
                        <a:t>Fuselage</a:t>
                      </a:r>
                    </a:p>
                  </a:txBody>
                  <a:tcPr marL="9525" marR="9525" marT="9525"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1.73</a:t>
                      </a:r>
                    </a:p>
                  </a:txBody>
                  <a:tcPr marL="9525" marR="9525" marT="9525" marB="0" anchor="b">
                    <a:lnL>
                      <a:noFill/>
                    </a:lnL>
                    <a:lnR>
                      <a:noFill/>
                    </a:lnR>
                    <a:lnT>
                      <a:noFill/>
                    </a:lnT>
                    <a:lnB>
                      <a:noFill/>
                    </a:lnB>
                  </a:tcPr>
                </a:tc>
              </a:tr>
              <a:tr h="274320">
                <a:tc>
                  <a:txBody>
                    <a:bodyPr/>
                    <a:lstStyle/>
                    <a:p>
                      <a:pPr algn="l" fontAlgn="b"/>
                      <a:r>
                        <a:rPr lang="en-US" sz="1400" b="0" i="0" u="none" strike="noStrike">
                          <a:solidFill>
                            <a:srgbClr val="000000"/>
                          </a:solidFill>
                          <a:effectLst/>
                          <a:latin typeface="Calibri"/>
                        </a:rPr>
                        <a:t>Fuel system</a:t>
                      </a:r>
                    </a:p>
                  </a:txBody>
                  <a:tcPr marL="9525" marR="9525" marT="9525" marB="0" anchor="b">
                    <a:lnL>
                      <a:noFill/>
                    </a:lnL>
                    <a:lnR>
                      <a:noFill/>
                    </a:lnR>
                    <a:lnT>
                      <a:noFill/>
                    </a:lnT>
                    <a:lnB>
                      <a:noFill/>
                    </a:lnB>
                  </a:tcPr>
                </a:tc>
                <a:tc>
                  <a:txBody>
                    <a:bodyPr/>
                    <a:lstStyle/>
                    <a:p>
                      <a:pPr algn="ctr" fontAlgn="b"/>
                      <a:r>
                        <a:rPr lang="en-US" sz="1400" b="0" i="0" u="none" strike="noStrike" dirty="0">
                          <a:solidFill>
                            <a:srgbClr val="000000"/>
                          </a:solidFill>
                          <a:effectLst/>
                          <a:latin typeface="Calibri"/>
                        </a:rPr>
                        <a:t>1.55</a:t>
                      </a:r>
                    </a:p>
                  </a:txBody>
                  <a:tcPr marL="9525" marR="9525" marT="9525" marB="0" anchor="b">
                    <a:lnL>
                      <a:noFill/>
                    </a:lnL>
                    <a:lnR>
                      <a:noFill/>
                    </a:lnR>
                    <a:lnT>
                      <a:noFill/>
                    </a:lnT>
                    <a:lnB>
                      <a:noFill/>
                    </a:lnB>
                  </a:tcPr>
                </a:tc>
              </a:tr>
              <a:tr h="274320">
                <a:tc>
                  <a:txBody>
                    <a:bodyPr/>
                    <a:lstStyle/>
                    <a:p>
                      <a:pPr algn="l" fontAlgn="b"/>
                      <a:r>
                        <a:rPr lang="en-US" sz="1400" b="0" i="0" u="none" strike="noStrike">
                          <a:solidFill>
                            <a:srgbClr val="000000"/>
                          </a:solidFill>
                          <a:effectLst/>
                          <a:latin typeface="Calibri"/>
                        </a:rPr>
                        <a:t>Rest of plane</a:t>
                      </a:r>
                    </a:p>
                  </a:txBody>
                  <a:tcPr marL="9525" marR="9525" marT="9525" marB="0" anchor="b">
                    <a:lnL>
                      <a:noFill/>
                    </a:lnL>
                    <a:lnR>
                      <a:noFill/>
                    </a:lnR>
                    <a:lnT>
                      <a:noFill/>
                    </a:lnT>
                    <a:lnB>
                      <a:noFill/>
                    </a:lnB>
                  </a:tcPr>
                </a:tc>
                <a:tc>
                  <a:txBody>
                    <a:bodyPr/>
                    <a:lstStyle/>
                    <a:p>
                      <a:pPr algn="ctr" fontAlgn="b"/>
                      <a:r>
                        <a:rPr lang="en-US" sz="1400" b="0" i="0" u="none" strike="noStrike" dirty="0">
                          <a:solidFill>
                            <a:srgbClr val="000000"/>
                          </a:solidFill>
                          <a:effectLst/>
                          <a:latin typeface="Calibri"/>
                        </a:rPr>
                        <a:t>1.8</a:t>
                      </a:r>
                    </a:p>
                  </a:txBody>
                  <a:tcPr marL="9525" marR="9525" marT="9525" marB="0" anchor="b">
                    <a:lnL>
                      <a:noFill/>
                    </a:lnL>
                    <a:lnR>
                      <a:noFill/>
                    </a:lnR>
                    <a:lnT>
                      <a:noFill/>
                    </a:lnT>
                    <a:lnB>
                      <a:noFill/>
                    </a:lnB>
                  </a:tcPr>
                </a:tc>
              </a:tr>
            </a:tbl>
          </a:graphicData>
        </a:graphic>
      </p:graphicFrame>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676400"/>
            <a:ext cx="3733800"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2944368" y="701040"/>
            <a:ext cx="3456432" cy="307777"/>
          </a:xfrm>
          <a:prstGeom prst="rect">
            <a:avLst/>
          </a:prstGeom>
        </p:spPr>
        <p:txBody>
          <a:bodyPr wrap="square">
            <a:spAutoFit/>
          </a:bodyPr>
          <a:lstStyle/>
          <a:p>
            <a:r>
              <a:rPr lang="en-US" sz="1400" dirty="0">
                <a:solidFill>
                  <a:schemeClr val="bg1"/>
                </a:solidFill>
                <a:latin typeface="Book Antiqua" panose="02040602050305030304" pitchFamily="18" charset="0"/>
                <a:sym typeface="Wingdings"/>
              </a:rPr>
              <a:t> </a:t>
            </a:r>
            <a:r>
              <a:rPr lang="en-US" sz="1400" dirty="0" smtClean="0">
                <a:solidFill>
                  <a:schemeClr val="bg1"/>
                </a:solidFill>
                <a:latin typeface="Book Antiqua" panose="02040602050305030304" pitchFamily="18" charset="0"/>
                <a:sym typeface="Wingdings"/>
              </a:rPr>
              <a:t>What’s missing from the data</a:t>
            </a:r>
            <a:r>
              <a:rPr lang="en-US" sz="1400" dirty="0" smtClean="0">
                <a:solidFill>
                  <a:schemeClr val="bg1"/>
                </a:solidFill>
                <a:latin typeface="Book Antiqua" panose="02040602050305030304" pitchFamily="18" charset="0"/>
              </a:rPr>
              <a:t>?</a:t>
            </a:r>
            <a:endParaRPr lang="en-US" sz="1400"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28173462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Last Items</a:t>
            </a:r>
            <a:endParaRPr lang="en-US" dirty="0"/>
          </a:p>
        </p:txBody>
      </p:sp>
    </p:spTree>
    <p:extLst>
      <p:ext uri="{BB962C8B-B14F-4D97-AF65-F5344CB8AC3E}">
        <p14:creationId xmlns:p14="http://schemas.microsoft.com/office/powerpoint/2010/main" val="8073288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Items – Cognitive Style</a:t>
            </a:r>
            <a:endParaRPr lang="en-US" dirty="0"/>
          </a:p>
        </p:txBody>
      </p:sp>
      <p:sp>
        <p:nvSpPr>
          <p:cNvPr id="3" name="Content Placeholder 2"/>
          <p:cNvSpPr>
            <a:spLocks noGrp="1"/>
          </p:cNvSpPr>
          <p:nvPr>
            <p:ph idx="1"/>
          </p:nvPr>
        </p:nvSpPr>
        <p:spPr/>
        <p:txBody>
          <a:bodyPr/>
          <a:lstStyle/>
          <a:p>
            <a:r>
              <a:rPr lang="en-US" dirty="0" smtClean="0"/>
              <a:t>UC Berkeley Psychologist Philip </a:t>
            </a:r>
            <a:r>
              <a:rPr lang="en-US" dirty="0" err="1" smtClean="0"/>
              <a:t>Tetlock</a:t>
            </a:r>
            <a:r>
              <a:rPr lang="en-US" dirty="0" smtClean="0"/>
              <a:t> conducted a study on “expert political judgment.” From 1988 to 2003 he asked 284 political experts to make verifiable short term and long term predictions.  The questions could be judged on the following scale:</a:t>
            </a:r>
            <a:endParaRPr lang="en-US" dirty="0"/>
          </a:p>
          <a:p>
            <a:pPr marL="0" indent="0">
              <a:buNone/>
            </a:pPr>
            <a:endParaRPr lang="en-US" dirty="0" smtClean="0"/>
          </a:p>
          <a:p>
            <a:pPr marL="0" indent="0">
              <a:buNone/>
            </a:pPr>
            <a:endParaRPr lang="en-US" dirty="0" smtClean="0"/>
          </a:p>
          <a:p>
            <a:endParaRPr lang="en-US" dirty="0"/>
          </a:p>
          <a:p>
            <a:endParaRPr lang="en-US" dirty="0" smtClean="0"/>
          </a:p>
          <a:p>
            <a:endParaRPr lang="en-US" dirty="0" smtClean="0"/>
          </a:p>
          <a:p>
            <a:endParaRPr lang="en-US" dirty="0" smtClean="0"/>
          </a:p>
          <a:p>
            <a:endParaRPr lang="en-US" dirty="0" smtClean="0"/>
          </a:p>
          <a:p>
            <a:r>
              <a:rPr lang="en-US" dirty="0" smtClean="0"/>
              <a:t>At the same time, he also asked the experts 13 “Style of Reasoning” questions, including:</a:t>
            </a:r>
          </a:p>
          <a:p>
            <a:pPr marL="0" indent="0">
              <a:buNone/>
            </a:pPr>
            <a:endParaRPr lang="en-US" sz="800" dirty="0"/>
          </a:p>
          <a:p>
            <a:pPr marL="501650" lvl="1" indent="0">
              <a:buNone/>
            </a:pPr>
            <a:r>
              <a:rPr lang="en-US" dirty="0" smtClean="0">
                <a:latin typeface="Calibri" panose="020F0502020204030204" pitchFamily="34" charset="0"/>
              </a:rPr>
              <a:t>[Philosopher] Isaiah Berlin classified intellectuals as hedgehogs or foxes.  The </a:t>
            </a:r>
            <a:r>
              <a:rPr lang="en-US" b="1" dirty="0" smtClean="0">
                <a:latin typeface="Calibri" panose="020F0502020204030204" pitchFamily="34" charset="0"/>
              </a:rPr>
              <a:t>hedgehog knows one big thing </a:t>
            </a:r>
            <a:r>
              <a:rPr lang="en-US" dirty="0" smtClean="0">
                <a:latin typeface="Calibri" panose="020F0502020204030204" pitchFamily="34" charset="0"/>
              </a:rPr>
              <a:t>and tries to explain as much as possible within that conceptual framework, whereas the </a:t>
            </a:r>
            <a:r>
              <a:rPr lang="en-US" b="1" dirty="0" smtClean="0">
                <a:latin typeface="Calibri" panose="020F0502020204030204" pitchFamily="34" charset="0"/>
              </a:rPr>
              <a:t>fox knows many small things</a:t>
            </a:r>
            <a:r>
              <a:rPr lang="en-US" dirty="0" smtClean="0">
                <a:latin typeface="Calibri" panose="020F0502020204030204" pitchFamily="34" charset="0"/>
              </a:rPr>
              <a:t> and is content to improvise explanations on a case-by-case basis.  I place myself toward the fox or hedgehog end of this scale. </a:t>
            </a:r>
          </a:p>
          <a:p>
            <a:pPr marL="393700" lvl="1" indent="0">
              <a:buNone/>
            </a:pPr>
            <a:endParaRPr lang="en-US" dirty="0" smtClean="0"/>
          </a:p>
          <a:p>
            <a:endParaRPr lang="en-US" dirty="0"/>
          </a:p>
        </p:txBody>
      </p:sp>
      <p:sp>
        <p:nvSpPr>
          <p:cNvPr id="4" name="Text Placeholder 3"/>
          <p:cNvSpPr>
            <a:spLocks noGrp="1"/>
          </p:cNvSpPr>
          <p:nvPr>
            <p:ph type="body" sz="quarter" idx="10"/>
          </p:nvPr>
        </p:nvSpPr>
        <p:spPr/>
        <p:txBody>
          <a:bodyPr/>
          <a:lstStyle/>
          <a:p>
            <a:r>
              <a:rPr lang="en-US" i="1" dirty="0" smtClean="0"/>
              <a:t>How you think </a:t>
            </a:r>
            <a:r>
              <a:rPr lang="en-US" dirty="0" smtClean="0"/>
              <a:t>matters in how well you can predict</a:t>
            </a:r>
            <a:endParaRPr lang="en-US" dirty="0"/>
          </a:p>
        </p:txBody>
      </p:sp>
      <p:sp>
        <p:nvSpPr>
          <p:cNvPr id="5" name="Text Placeholder 4"/>
          <p:cNvSpPr>
            <a:spLocks noGrp="1"/>
          </p:cNvSpPr>
          <p:nvPr>
            <p:ph type="body" sz="quarter" idx="11"/>
          </p:nvPr>
        </p:nvSpPr>
        <p:spPr/>
        <p:txBody>
          <a:bodyPr/>
          <a:lstStyle/>
          <a:p>
            <a:endParaRPr lang="en-US"/>
          </a:p>
        </p:txBody>
      </p:sp>
      <p:grpSp>
        <p:nvGrpSpPr>
          <p:cNvPr id="4097" name="Group 4096"/>
          <p:cNvGrpSpPr/>
          <p:nvPr/>
        </p:nvGrpSpPr>
        <p:grpSpPr>
          <a:xfrm>
            <a:off x="1167712" y="2133600"/>
            <a:ext cx="5842688" cy="1014743"/>
            <a:chOff x="1015312" y="2438400"/>
            <a:chExt cx="5842688" cy="1014743"/>
          </a:xfrm>
        </p:grpSpPr>
        <p:grpSp>
          <p:nvGrpSpPr>
            <p:cNvPr id="19" name="Group 18"/>
            <p:cNvGrpSpPr/>
            <p:nvPr/>
          </p:nvGrpSpPr>
          <p:grpSpPr>
            <a:xfrm>
              <a:off x="1447800" y="2438400"/>
              <a:ext cx="5410200" cy="304800"/>
              <a:chOff x="1447800" y="2438400"/>
              <a:chExt cx="5410200" cy="304800"/>
            </a:xfrm>
          </p:grpSpPr>
          <p:cxnSp>
            <p:nvCxnSpPr>
              <p:cNvPr id="7" name="Straight Connector 6"/>
              <p:cNvCxnSpPr/>
              <p:nvPr/>
            </p:nvCxnSpPr>
            <p:spPr>
              <a:xfrm>
                <a:off x="1943100" y="2438400"/>
                <a:ext cx="381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438400" y="2438400"/>
                <a:ext cx="381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933700" y="2438400"/>
                <a:ext cx="381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429000" y="2438400"/>
                <a:ext cx="381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924300" y="2438400"/>
                <a:ext cx="381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419600" y="2438400"/>
                <a:ext cx="381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914900" y="2438400"/>
                <a:ext cx="381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410200" y="2438400"/>
                <a:ext cx="381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447800" y="2438400"/>
                <a:ext cx="381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943600" y="2438400"/>
                <a:ext cx="381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510608" y="2476761"/>
                <a:ext cx="263214" cy="261610"/>
              </a:xfrm>
              <a:prstGeom prst="rect">
                <a:avLst/>
              </a:prstGeom>
              <a:noFill/>
            </p:spPr>
            <p:txBody>
              <a:bodyPr wrap="none" rtlCol="0">
                <a:spAutoFit/>
              </a:bodyPr>
              <a:lstStyle/>
              <a:p>
                <a:r>
                  <a:rPr lang="en-US" sz="1100" dirty="0" smtClean="0"/>
                  <a:t>0</a:t>
                </a:r>
                <a:endParaRPr lang="en-US" sz="1100" dirty="0"/>
              </a:p>
            </p:txBody>
          </p:sp>
          <p:sp>
            <p:nvSpPr>
              <p:cNvPr id="20" name="TextBox 19"/>
              <p:cNvSpPr txBox="1"/>
              <p:nvPr/>
            </p:nvSpPr>
            <p:spPr>
              <a:xfrm>
                <a:off x="1943100" y="2481590"/>
                <a:ext cx="380232" cy="261610"/>
              </a:xfrm>
              <a:prstGeom prst="rect">
                <a:avLst/>
              </a:prstGeom>
              <a:noFill/>
            </p:spPr>
            <p:txBody>
              <a:bodyPr wrap="none" rtlCol="0">
                <a:spAutoFit/>
              </a:bodyPr>
              <a:lstStyle/>
              <a:p>
                <a:r>
                  <a:rPr lang="en-US" sz="1100" dirty="0" smtClean="0"/>
                  <a:t>0.1</a:t>
                </a:r>
                <a:endParaRPr lang="en-US" sz="1100" dirty="0"/>
              </a:p>
            </p:txBody>
          </p:sp>
          <p:sp>
            <p:nvSpPr>
              <p:cNvPr id="21" name="TextBox 20"/>
              <p:cNvSpPr txBox="1"/>
              <p:nvPr/>
            </p:nvSpPr>
            <p:spPr>
              <a:xfrm>
                <a:off x="2438400" y="2481590"/>
                <a:ext cx="380232" cy="261610"/>
              </a:xfrm>
              <a:prstGeom prst="rect">
                <a:avLst/>
              </a:prstGeom>
              <a:noFill/>
            </p:spPr>
            <p:txBody>
              <a:bodyPr wrap="none" rtlCol="0">
                <a:spAutoFit/>
              </a:bodyPr>
              <a:lstStyle/>
              <a:p>
                <a:r>
                  <a:rPr lang="en-US" sz="1100" dirty="0" smtClean="0"/>
                  <a:t>0.2</a:t>
                </a:r>
                <a:endParaRPr lang="en-US" sz="1100" dirty="0"/>
              </a:p>
            </p:txBody>
          </p:sp>
          <p:sp>
            <p:nvSpPr>
              <p:cNvPr id="22" name="TextBox 21"/>
              <p:cNvSpPr txBox="1"/>
              <p:nvPr/>
            </p:nvSpPr>
            <p:spPr>
              <a:xfrm>
                <a:off x="2934468" y="2481590"/>
                <a:ext cx="380232" cy="261610"/>
              </a:xfrm>
              <a:prstGeom prst="rect">
                <a:avLst/>
              </a:prstGeom>
              <a:noFill/>
            </p:spPr>
            <p:txBody>
              <a:bodyPr wrap="none" rtlCol="0">
                <a:spAutoFit/>
              </a:bodyPr>
              <a:lstStyle/>
              <a:p>
                <a:r>
                  <a:rPr lang="en-US" sz="1100" dirty="0" smtClean="0"/>
                  <a:t>0.3</a:t>
                </a:r>
                <a:endParaRPr lang="en-US" sz="1100" dirty="0"/>
              </a:p>
            </p:txBody>
          </p:sp>
          <p:sp>
            <p:nvSpPr>
              <p:cNvPr id="23" name="TextBox 22"/>
              <p:cNvSpPr txBox="1"/>
              <p:nvPr/>
            </p:nvSpPr>
            <p:spPr>
              <a:xfrm>
                <a:off x="3429768" y="2481590"/>
                <a:ext cx="380232" cy="261610"/>
              </a:xfrm>
              <a:prstGeom prst="rect">
                <a:avLst/>
              </a:prstGeom>
              <a:noFill/>
            </p:spPr>
            <p:txBody>
              <a:bodyPr wrap="none" rtlCol="0">
                <a:spAutoFit/>
              </a:bodyPr>
              <a:lstStyle/>
              <a:p>
                <a:r>
                  <a:rPr lang="en-US" sz="1100" dirty="0" smtClean="0"/>
                  <a:t>0.4</a:t>
                </a:r>
                <a:endParaRPr lang="en-US" sz="1100" dirty="0"/>
              </a:p>
            </p:txBody>
          </p:sp>
          <p:sp>
            <p:nvSpPr>
              <p:cNvPr id="24" name="TextBox 23"/>
              <p:cNvSpPr txBox="1"/>
              <p:nvPr/>
            </p:nvSpPr>
            <p:spPr>
              <a:xfrm>
                <a:off x="3925068" y="2481590"/>
                <a:ext cx="380232" cy="261610"/>
              </a:xfrm>
              <a:prstGeom prst="rect">
                <a:avLst/>
              </a:prstGeom>
              <a:noFill/>
            </p:spPr>
            <p:txBody>
              <a:bodyPr wrap="none" rtlCol="0">
                <a:spAutoFit/>
              </a:bodyPr>
              <a:lstStyle/>
              <a:p>
                <a:r>
                  <a:rPr lang="en-US" sz="1100" dirty="0" smtClean="0"/>
                  <a:t>0.5</a:t>
                </a:r>
                <a:endParaRPr lang="en-US" sz="1100" dirty="0"/>
              </a:p>
            </p:txBody>
          </p:sp>
          <p:sp>
            <p:nvSpPr>
              <p:cNvPr id="25" name="TextBox 24"/>
              <p:cNvSpPr txBox="1"/>
              <p:nvPr/>
            </p:nvSpPr>
            <p:spPr>
              <a:xfrm>
                <a:off x="4419600" y="2481590"/>
                <a:ext cx="380232" cy="261610"/>
              </a:xfrm>
              <a:prstGeom prst="rect">
                <a:avLst/>
              </a:prstGeom>
              <a:noFill/>
            </p:spPr>
            <p:txBody>
              <a:bodyPr wrap="none" rtlCol="0">
                <a:spAutoFit/>
              </a:bodyPr>
              <a:lstStyle/>
              <a:p>
                <a:r>
                  <a:rPr lang="en-US" sz="1100" dirty="0" smtClean="0"/>
                  <a:t>0.6</a:t>
                </a:r>
                <a:endParaRPr lang="en-US" sz="1100" dirty="0"/>
              </a:p>
            </p:txBody>
          </p:sp>
          <p:sp>
            <p:nvSpPr>
              <p:cNvPr id="26" name="TextBox 25"/>
              <p:cNvSpPr txBox="1"/>
              <p:nvPr/>
            </p:nvSpPr>
            <p:spPr>
              <a:xfrm>
                <a:off x="5410968" y="2481590"/>
                <a:ext cx="380232" cy="261610"/>
              </a:xfrm>
              <a:prstGeom prst="rect">
                <a:avLst/>
              </a:prstGeom>
              <a:noFill/>
            </p:spPr>
            <p:txBody>
              <a:bodyPr wrap="none" rtlCol="0">
                <a:spAutoFit/>
              </a:bodyPr>
              <a:lstStyle/>
              <a:p>
                <a:r>
                  <a:rPr lang="en-US" sz="1100" dirty="0" smtClean="0"/>
                  <a:t>0.8</a:t>
                </a:r>
                <a:endParaRPr lang="en-US" sz="1100" dirty="0"/>
              </a:p>
            </p:txBody>
          </p:sp>
          <p:sp>
            <p:nvSpPr>
              <p:cNvPr id="27" name="TextBox 26"/>
              <p:cNvSpPr txBox="1"/>
              <p:nvPr/>
            </p:nvSpPr>
            <p:spPr>
              <a:xfrm>
                <a:off x="4914516" y="2481590"/>
                <a:ext cx="380232" cy="261610"/>
              </a:xfrm>
              <a:prstGeom prst="rect">
                <a:avLst/>
              </a:prstGeom>
              <a:noFill/>
            </p:spPr>
            <p:txBody>
              <a:bodyPr wrap="none" rtlCol="0">
                <a:spAutoFit/>
              </a:bodyPr>
              <a:lstStyle/>
              <a:p>
                <a:r>
                  <a:rPr lang="en-US" sz="1100" dirty="0" smtClean="0"/>
                  <a:t>0.7</a:t>
                </a:r>
                <a:endParaRPr lang="en-US" sz="1100" dirty="0"/>
              </a:p>
            </p:txBody>
          </p:sp>
          <p:sp>
            <p:nvSpPr>
              <p:cNvPr id="28" name="TextBox 27"/>
              <p:cNvSpPr txBox="1"/>
              <p:nvPr/>
            </p:nvSpPr>
            <p:spPr>
              <a:xfrm>
                <a:off x="5944368" y="2481590"/>
                <a:ext cx="380232" cy="261610"/>
              </a:xfrm>
              <a:prstGeom prst="rect">
                <a:avLst/>
              </a:prstGeom>
              <a:noFill/>
            </p:spPr>
            <p:txBody>
              <a:bodyPr wrap="none" rtlCol="0">
                <a:spAutoFit/>
              </a:bodyPr>
              <a:lstStyle/>
              <a:p>
                <a:r>
                  <a:rPr lang="en-US" sz="1100" dirty="0" smtClean="0"/>
                  <a:t>0.9</a:t>
                </a:r>
                <a:endParaRPr lang="en-US" sz="1100" dirty="0"/>
              </a:p>
            </p:txBody>
          </p:sp>
          <p:cxnSp>
            <p:nvCxnSpPr>
              <p:cNvPr id="29" name="Straight Connector 28"/>
              <p:cNvCxnSpPr/>
              <p:nvPr/>
            </p:nvCxnSpPr>
            <p:spPr>
              <a:xfrm>
                <a:off x="6477000" y="2438400"/>
                <a:ext cx="381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535893" y="2481590"/>
                <a:ext cx="263214" cy="261610"/>
              </a:xfrm>
              <a:prstGeom prst="rect">
                <a:avLst/>
              </a:prstGeom>
              <a:noFill/>
            </p:spPr>
            <p:txBody>
              <a:bodyPr wrap="none" rtlCol="0">
                <a:spAutoFit/>
              </a:bodyPr>
              <a:lstStyle/>
              <a:p>
                <a:r>
                  <a:rPr lang="en-US" sz="1100" dirty="0" smtClean="0"/>
                  <a:t>1</a:t>
                </a:r>
                <a:endParaRPr lang="en-US" sz="1100" dirty="0"/>
              </a:p>
            </p:txBody>
          </p:sp>
        </p:grpSp>
        <p:sp>
          <p:nvSpPr>
            <p:cNvPr id="4096" name="TextBox 4095"/>
            <p:cNvSpPr txBox="1"/>
            <p:nvPr/>
          </p:nvSpPr>
          <p:spPr>
            <a:xfrm rot="18925167">
              <a:off x="1015312" y="2834531"/>
              <a:ext cx="795411" cy="246221"/>
            </a:xfrm>
            <a:prstGeom prst="rect">
              <a:avLst/>
            </a:prstGeom>
            <a:noFill/>
          </p:spPr>
          <p:txBody>
            <a:bodyPr wrap="none" rtlCol="0">
              <a:spAutoFit/>
            </a:bodyPr>
            <a:lstStyle/>
            <a:p>
              <a:r>
                <a:rPr lang="en-US" sz="1000" dirty="0" smtClean="0"/>
                <a:t>Impossible</a:t>
              </a:r>
              <a:endParaRPr lang="en-US" sz="1000" dirty="0"/>
            </a:p>
          </p:txBody>
        </p:sp>
        <p:sp>
          <p:nvSpPr>
            <p:cNvPr id="34" name="TextBox 33"/>
            <p:cNvSpPr txBox="1"/>
            <p:nvPr/>
          </p:nvSpPr>
          <p:spPr>
            <a:xfrm rot="18925167">
              <a:off x="1762631" y="2676494"/>
              <a:ext cx="625310" cy="400110"/>
            </a:xfrm>
            <a:prstGeom prst="rect">
              <a:avLst/>
            </a:prstGeom>
            <a:noFill/>
          </p:spPr>
          <p:txBody>
            <a:bodyPr wrap="square" rtlCol="0">
              <a:spAutoFit/>
            </a:bodyPr>
            <a:lstStyle/>
            <a:p>
              <a:r>
                <a:rPr lang="en-US" sz="1000" dirty="0" smtClean="0"/>
                <a:t>Highly unlikely</a:t>
              </a:r>
              <a:endParaRPr lang="en-US" sz="1000" dirty="0"/>
            </a:p>
          </p:txBody>
        </p:sp>
        <p:sp>
          <p:nvSpPr>
            <p:cNvPr id="35" name="TextBox 34"/>
            <p:cNvSpPr txBox="1"/>
            <p:nvPr/>
          </p:nvSpPr>
          <p:spPr>
            <a:xfrm rot="18925167">
              <a:off x="2589431" y="2809368"/>
              <a:ext cx="786795" cy="400110"/>
            </a:xfrm>
            <a:prstGeom prst="rect">
              <a:avLst/>
            </a:prstGeom>
            <a:noFill/>
          </p:spPr>
          <p:txBody>
            <a:bodyPr wrap="square" rtlCol="0">
              <a:spAutoFit/>
            </a:bodyPr>
            <a:lstStyle/>
            <a:p>
              <a:r>
                <a:rPr lang="en-US" sz="1000" dirty="0" smtClean="0"/>
                <a:t>Somewhat unlikely</a:t>
              </a:r>
              <a:endParaRPr lang="en-US" sz="1000" dirty="0"/>
            </a:p>
          </p:txBody>
        </p:sp>
        <p:sp>
          <p:nvSpPr>
            <p:cNvPr id="36" name="TextBox 35"/>
            <p:cNvSpPr txBox="1"/>
            <p:nvPr/>
          </p:nvSpPr>
          <p:spPr>
            <a:xfrm rot="18925167">
              <a:off x="3588656" y="2745257"/>
              <a:ext cx="947409" cy="707886"/>
            </a:xfrm>
            <a:prstGeom prst="rect">
              <a:avLst/>
            </a:prstGeom>
            <a:noFill/>
          </p:spPr>
          <p:txBody>
            <a:bodyPr wrap="square" rtlCol="0">
              <a:spAutoFit/>
            </a:bodyPr>
            <a:lstStyle/>
            <a:p>
              <a:r>
                <a:rPr lang="en-US" sz="1000" dirty="0" smtClean="0"/>
                <a:t>As likely as the other two possibilities combined</a:t>
              </a:r>
              <a:endParaRPr lang="en-US" sz="1000" dirty="0"/>
            </a:p>
          </p:txBody>
        </p:sp>
        <p:sp>
          <p:nvSpPr>
            <p:cNvPr id="37" name="TextBox 36"/>
            <p:cNvSpPr txBox="1"/>
            <p:nvPr/>
          </p:nvSpPr>
          <p:spPr>
            <a:xfrm rot="18925167">
              <a:off x="4562359" y="2809368"/>
              <a:ext cx="786795" cy="400110"/>
            </a:xfrm>
            <a:prstGeom prst="rect">
              <a:avLst/>
            </a:prstGeom>
            <a:noFill/>
          </p:spPr>
          <p:txBody>
            <a:bodyPr wrap="square" rtlCol="0">
              <a:spAutoFit/>
            </a:bodyPr>
            <a:lstStyle/>
            <a:p>
              <a:r>
                <a:rPr lang="en-US" sz="1000" dirty="0" smtClean="0"/>
                <a:t>Somewhat likely</a:t>
              </a:r>
              <a:endParaRPr lang="en-US" sz="1000" dirty="0"/>
            </a:p>
          </p:txBody>
        </p:sp>
        <p:sp>
          <p:nvSpPr>
            <p:cNvPr id="38" name="TextBox 37"/>
            <p:cNvSpPr txBox="1"/>
            <p:nvPr/>
          </p:nvSpPr>
          <p:spPr>
            <a:xfrm rot="18925167">
              <a:off x="5759957" y="2652075"/>
              <a:ext cx="663549" cy="400110"/>
            </a:xfrm>
            <a:prstGeom prst="rect">
              <a:avLst/>
            </a:prstGeom>
            <a:noFill/>
          </p:spPr>
          <p:txBody>
            <a:bodyPr wrap="square" rtlCol="0">
              <a:spAutoFit/>
            </a:bodyPr>
            <a:lstStyle/>
            <a:p>
              <a:r>
                <a:rPr lang="en-US" sz="1000" dirty="0" smtClean="0"/>
                <a:t>Highly likely</a:t>
              </a:r>
              <a:endParaRPr lang="en-US" sz="1000" dirty="0"/>
            </a:p>
          </p:txBody>
        </p:sp>
        <p:sp>
          <p:nvSpPr>
            <p:cNvPr id="39" name="TextBox 38"/>
            <p:cNvSpPr txBox="1"/>
            <p:nvPr/>
          </p:nvSpPr>
          <p:spPr>
            <a:xfrm rot="18925167">
              <a:off x="6158542" y="2783589"/>
              <a:ext cx="695563" cy="246221"/>
            </a:xfrm>
            <a:prstGeom prst="rect">
              <a:avLst/>
            </a:prstGeom>
            <a:noFill/>
          </p:spPr>
          <p:txBody>
            <a:bodyPr wrap="square" rtlCol="0">
              <a:spAutoFit/>
            </a:bodyPr>
            <a:lstStyle/>
            <a:p>
              <a:r>
                <a:rPr lang="en-US" sz="1000" dirty="0" smtClean="0"/>
                <a:t>Certainty</a:t>
              </a:r>
              <a:endParaRPr lang="en-US" sz="1000" dirty="0"/>
            </a:p>
          </p:txBody>
        </p:sp>
      </p:grpSp>
      <p:pic>
        <p:nvPicPr>
          <p:cNvPr id="41" name="Picture 2" descr="http://www.gwcwarranty.com/Portals/0/fox-n-hedgeho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011" y="4648200"/>
            <a:ext cx="2216918" cy="1591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0214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Deductive Reasoning vs. Inductive Reasoning</a:t>
            </a:r>
            <a:endParaRPr lang="en-US" dirty="0"/>
          </a:p>
        </p:txBody>
      </p:sp>
      <p:sp>
        <p:nvSpPr>
          <p:cNvPr id="4" name="Text Placeholder 3"/>
          <p:cNvSpPr>
            <a:spLocks noGrp="1"/>
          </p:cNvSpPr>
          <p:nvPr>
            <p:ph type="body" sz="quarter" idx="10"/>
          </p:nvPr>
        </p:nvSpPr>
        <p:spPr/>
        <p:txBody>
          <a:bodyPr/>
          <a:lstStyle/>
          <a:p>
            <a:r>
              <a:rPr lang="en-US" dirty="0" smtClean="0"/>
              <a:t>Inductive reasoning is </a:t>
            </a:r>
            <a:r>
              <a:rPr lang="en-US" i="1" dirty="0" smtClean="0"/>
              <a:t>fast, easy, and usually right</a:t>
            </a:r>
            <a:r>
              <a:rPr lang="en-US" dirty="0" smtClean="0"/>
              <a:t>. Deductive reasoning is </a:t>
            </a:r>
            <a:r>
              <a:rPr lang="en-US" i="1" dirty="0" smtClean="0"/>
              <a:t>hard</a:t>
            </a:r>
            <a:r>
              <a:rPr lang="en-US" dirty="0" smtClean="0"/>
              <a:t>.</a:t>
            </a:r>
            <a:endParaRPr lang="en-US" dirty="0"/>
          </a:p>
        </p:txBody>
      </p:sp>
      <p:sp>
        <p:nvSpPr>
          <p:cNvPr id="5" name="Text Placeholder 4"/>
          <p:cNvSpPr>
            <a:spLocks noGrp="1"/>
          </p:cNvSpPr>
          <p:nvPr>
            <p:ph type="body" sz="quarter" idx="11"/>
          </p:nvPr>
        </p:nvSpPr>
        <p:spPr/>
        <p:txBody>
          <a:bodyPr/>
          <a:lstStyle/>
          <a:p>
            <a:endParaRPr lang="en-US"/>
          </a:p>
        </p:txBody>
      </p:sp>
      <p:graphicFrame>
        <p:nvGraphicFramePr>
          <p:cNvPr id="7" name="Table 6"/>
          <p:cNvGraphicFramePr>
            <a:graphicFrameLocks noGrp="1"/>
          </p:cNvGraphicFramePr>
          <p:nvPr>
            <p:extLst>
              <p:ext uri="{D42A27DB-BD31-4B8C-83A1-F6EECF244321}">
                <p14:modId xmlns:p14="http://schemas.microsoft.com/office/powerpoint/2010/main" val="793935832"/>
              </p:ext>
            </p:extLst>
          </p:nvPr>
        </p:nvGraphicFramePr>
        <p:xfrm>
          <a:off x="369026" y="3352800"/>
          <a:ext cx="8229601" cy="2819400"/>
        </p:xfrm>
        <a:graphic>
          <a:graphicData uri="http://schemas.openxmlformats.org/drawingml/2006/table">
            <a:tbl>
              <a:tblPr firstRow="1" bandRow="1"/>
              <a:tblGrid>
                <a:gridCol w="1752600"/>
                <a:gridCol w="3200400"/>
                <a:gridCol w="3276601"/>
              </a:tblGrid>
              <a:tr h="381404">
                <a:tc>
                  <a:txBody>
                    <a:bodyPr/>
                    <a:lstStyle/>
                    <a:p>
                      <a:pPr algn="l" fontAlgn="t"/>
                      <a:r>
                        <a:rPr lang="en-US" sz="1800" b="0" i="0" u="none" strike="noStrike" dirty="0">
                          <a:solidFill>
                            <a:srgbClr val="000000"/>
                          </a:solidFill>
                          <a:effectLst/>
                          <a:latin typeface="Arial"/>
                        </a:rPr>
                        <a:t> </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2D7C2B"/>
                    </a:solidFill>
                  </a:tcPr>
                </a:tc>
                <a:tc>
                  <a:txBody>
                    <a:bodyPr/>
                    <a:lstStyle/>
                    <a:p>
                      <a:pPr algn="ctr" rtl="0" fontAlgn="ctr"/>
                      <a:r>
                        <a:rPr lang="en-US" sz="1800" b="1" i="0" u="none" strike="noStrike">
                          <a:solidFill>
                            <a:srgbClr val="FFFFFF"/>
                          </a:solidFill>
                          <a:effectLst/>
                          <a:latin typeface="Arial"/>
                        </a:rPr>
                        <a:t>Inductive Reasoning</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AD362E"/>
                    </a:solidFill>
                  </a:tcPr>
                </a:tc>
                <a:tc>
                  <a:txBody>
                    <a:bodyPr/>
                    <a:lstStyle/>
                    <a:p>
                      <a:pPr algn="ctr" rtl="0" fontAlgn="ctr"/>
                      <a:r>
                        <a:rPr lang="en-US" sz="1800" b="1" i="0" u="none" strike="noStrike">
                          <a:solidFill>
                            <a:srgbClr val="FFFFFF"/>
                          </a:solidFill>
                          <a:effectLst/>
                          <a:latin typeface="Arial"/>
                        </a:rPr>
                        <a:t>Deductive Reasoning</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2D7C2B"/>
                    </a:solidFill>
                  </a:tcPr>
                </a:tc>
              </a:tr>
              <a:tr h="418796">
                <a:tc>
                  <a:txBody>
                    <a:bodyPr/>
                    <a:lstStyle/>
                    <a:p>
                      <a:pPr algn="l" rtl="0" fontAlgn="ctr"/>
                      <a:r>
                        <a:rPr lang="en-US" sz="1800" b="0" i="0" u="none" strike="noStrike" dirty="0">
                          <a:solidFill>
                            <a:srgbClr val="000000"/>
                          </a:solidFill>
                          <a:effectLst/>
                          <a:latin typeface="Arial"/>
                        </a:rPr>
                        <a:t>Premises</a:t>
                      </a:r>
                    </a:p>
                  </a:txBody>
                  <a:tcPr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7CD"/>
                    </a:solidFill>
                  </a:tcPr>
                </a:tc>
                <a:tc>
                  <a:txBody>
                    <a:bodyPr/>
                    <a:lstStyle/>
                    <a:p>
                      <a:pPr lvl="0" algn="l" rtl="0" fontAlgn="ctr"/>
                      <a:r>
                        <a:rPr lang="en-US" sz="1100" b="0" i="0" u="none" strike="noStrike" dirty="0">
                          <a:solidFill>
                            <a:srgbClr val="000000"/>
                          </a:solidFill>
                          <a:effectLst/>
                          <a:latin typeface="Arial"/>
                        </a:rPr>
                        <a:t>Based on </a:t>
                      </a:r>
                      <a:r>
                        <a:rPr lang="en-US" sz="1100" b="0" i="0" u="sng" strike="noStrike" dirty="0">
                          <a:solidFill>
                            <a:srgbClr val="000000"/>
                          </a:solidFill>
                          <a:effectLst/>
                          <a:latin typeface="Arial"/>
                        </a:rPr>
                        <a:t>observations</a:t>
                      </a:r>
                      <a:r>
                        <a:rPr lang="en-US" sz="1100" b="0" i="0" u="none" strike="noStrike" dirty="0">
                          <a:solidFill>
                            <a:srgbClr val="000000"/>
                          </a:solidFill>
                          <a:effectLst/>
                          <a:latin typeface="Arial"/>
                        </a:rPr>
                        <a:t> of specific cases or past </a:t>
                      </a:r>
                      <a:r>
                        <a:rPr lang="en-US" sz="1100" b="0" i="0" u="none" strike="noStrike" dirty="0" smtClean="0">
                          <a:solidFill>
                            <a:srgbClr val="000000"/>
                          </a:solidFill>
                          <a:effectLst/>
                          <a:latin typeface="Arial"/>
                        </a:rPr>
                        <a:t>experiences.</a:t>
                      </a:r>
                      <a:endParaRPr lang="en-US" sz="1100" b="0" i="0" u="none" strike="noStrike" dirty="0">
                        <a:solidFill>
                          <a:srgbClr val="000000"/>
                        </a:solidFill>
                        <a:effectLst/>
                        <a:latin typeface="Arial"/>
                      </a:endParaRPr>
                    </a:p>
                  </a:txBody>
                  <a:tcPr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3CECD"/>
                    </a:solidFill>
                  </a:tcPr>
                </a:tc>
                <a:tc>
                  <a:txBody>
                    <a:bodyPr/>
                    <a:lstStyle/>
                    <a:p>
                      <a:pPr algn="l" rtl="0" fontAlgn="ctr"/>
                      <a:r>
                        <a:rPr lang="en-US" sz="1100" b="0" i="0" u="none" strike="noStrike" dirty="0">
                          <a:solidFill>
                            <a:srgbClr val="000000"/>
                          </a:solidFill>
                          <a:effectLst/>
                          <a:latin typeface="Arial"/>
                        </a:rPr>
                        <a:t>Stated as </a:t>
                      </a:r>
                      <a:r>
                        <a:rPr lang="en-US" sz="1100" b="0" i="0" u="sng" strike="noStrike" dirty="0">
                          <a:solidFill>
                            <a:srgbClr val="000000"/>
                          </a:solidFill>
                          <a:effectLst/>
                          <a:latin typeface="Arial"/>
                        </a:rPr>
                        <a:t>facts</a:t>
                      </a:r>
                      <a:r>
                        <a:rPr lang="en-US" sz="1100" b="0" i="0" u="none" strike="noStrike" dirty="0">
                          <a:solidFill>
                            <a:srgbClr val="000000"/>
                          </a:solidFill>
                          <a:effectLst/>
                          <a:latin typeface="Arial"/>
                        </a:rPr>
                        <a:t> or general </a:t>
                      </a:r>
                      <a:r>
                        <a:rPr lang="en-US" sz="1100" b="0" i="0" u="none" strike="noStrike" dirty="0" smtClean="0">
                          <a:solidFill>
                            <a:srgbClr val="000000"/>
                          </a:solidFill>
                          <a:effectLst/>
                          <a:latin typeface="Arial"/>
                        </a:rPr>
                        <a:t>principles.</a:t>
                      </a:r>
                      <a:endParaRPr lang="en-US" sz="1100" b="0" i="0" u="none" strike="noStrike" dirty="0">
                        <a:solidFill>
                          <a:srgbClr val="000000"/>
                        </a:solidFill>
                        <a:effectLst/>
                        <a:latin typeface="Arial"/>
                      </a:endParaRPr>
                    </a:p>
                  </a:txBody>
                  <a:tcPr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7CD"/>
                    </a:solidFill>
                  </a:tcPr>
                </a:tc>
              </a:tr>
              <a:tr h="635674">
                <a:tc>
                  <a:txBody>
                    <a:bodyPr/>
                    <a:lstStyle/>
                    <a:p>
                      <a:pPr algn="l" rtl="0" fontAlgn="ctr"/>
                      <a:r>
                        <a:rPr lang="en-US" sz="1800" b="0" i="0" u="none" strike="noStrike" dirty="0">
                          <a:solidFill>
                            <a:srgbClr val="000000"/>
                          </a:solidFill>
                          <a:effectLst/>
                          <a:latin typeface="Arial"/>
                        </a:rPr>
                        <a:t>Conclusion</a:t>
                      </a:r>
                    </a:p>
                  </a:txBody>
                  <a:tcPr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CE8"/>
                    </a:solidFill>
                  </a:tcPr>
                </a:tc>
                <a:tc>
                  <a:txBody>
                    <a:bodyPr/>
                    <a:lstStyle/>
                    <a:p>
                      <a:pPr lvl="0" algn="l" rtl="0" fontAlgn="ctr"/>
                      <a:r>
                        <a:rPr lang="en-US" sz="1100" b="0" i="0" u="none" strike="noStrike" dirty="0">
                          <a:solidFill>
                            <a:srgbClr val="000000"/>
                          </a:solidFill>
                          <a:effectLst/>
                          <a:latin typeface="Arial"/>
                        </a:rPr>
                        <a:t>Conclusion is more </a:t>
                      </a:r>
                      <a:r>
                        <a:rPr lang="en-US" sz="1100" b="0" i="0" u="sng" strike="noStrike" dirty="0">
                          <a:solidFill>
                            <a:srgbClr val="000000"/>
                          </a:solidFill>
                          <a:effectLst/>
                          <a:latin typeface="Arial"/>
                        </a:rPr>
                        <a:t>general</a:t>
                      </a:r>
                      <a:r>
                        <a:rPr lang="en-US" sz="1100" b="0" i="0" u="none" strike="noStrike" dirty="0">
                          <a:solidFill>
                            <a:srgbClr val="000000"/>
                          </a:solidFill>
                          <a:effectLst/>
                          <a:latin typeface="Arial"/>
                        </a:rPr>
                        <a:t> than the premises, and is reached by </a:t>
                      </a:r>
                      <a:r>
                        <a:rPr lang="en-US" sz="1100" b="0" i="0" u="sng" strike="noStrike" dirty="0">
                          <a:solidFill>
                            <a:srgbClr val="000000"/>
                          </a:solidFill>
                          <a:effectLst/>
                          <a:latin typeface="Arial"/>
                        </a:rPr>
                        <a:t>generalizing</a:t>
                      </a:r>
                      <a:r>
                        <a:rPr lang="en-US" sz="1100" b="0" i="0" u="none" strike="noStrike" dirty="0">
                          <a:solidFill>
                            <a:srgbClr val="000000"/>
                          </a:solidFill>
                          <a:effectLst/>
                          <a:latin typeface="Arial"/>
                        </a:rPr>
                        <a:t> the information in the </a:t>
                      </a:r>
                      <a:r>
                        <a:rPr lang="en-US" sz="1100" b="0" i="0" u="none" strike="noStrike" dirty="0" smtClean="0">
                          <a:solidFill>
                            <a:srgbClr val="000000"/>
                          </a:solidFill>
                          <a:effectLst/>
                          <a:latin typeface="Arial"/>
                        </a:rPr>
                        <a:t>premises.</a:t>
                      </a:r>
                      <a:endParaRPr lang="en-US" sz="1100" b="0" i="0" u="none" strike="noStrike" dirty="0">
                        <a:solidFill>
                          <a:srgbClr val="000000"/>
                        </a:solidFill>
                        <a:effectLst/>
                        <a:latin typeface="Arial"/>
                      </a:endParaRPr>
                    </a:p>
                  </a:txBody>
                  <a:tcPr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1E8E8"/>
                    </a:solidFill>
                  </a:tcPr>
                </a:tc>
                <a:tc>
                  <a:txBody>
                    <a:bodyPr/>
                    <a:lstStyle/>
                    <a:p>
                      <a:pPr algn="l" rtl="0" fontAlgn="ctr"/>
                      <a:r>
                        <a:rPr lang="en-US" sz="1100" b="0" i="0" u="none" strike="noStrike" dirty="0">
                          <a:solidFill>
                            <a:srgbClr val="000000"/>
                          </a:solidFill>
                          <a:effectLst/>
                          <a:latin typeface="Arial"/>
                        </a:rPr>
                        <a:t>Conclusion is more </a:t>
                      </a:r>
                      <a:r>
                        <a:rPr lang="en-US" sz="1100" b="0" i="0" u="sng" strike="noStrike" dirty="0">
                          <a:solidFill>
                            <a:srgbClr val="000000"/>
                          </a:solidFill>
                          <a:effectLst/>
                          <a:latin typeface="Arial"/>
                        </a:rPr>
                        <a:t>specific </a:t>
                      </a:r>
                      <a:r>
                        <a:rPr lang="en-US" sz="1100" b="0" i="0" u="none" strike="noStrike" dirty="0">
                          <a:solidFill>
                            <a:srgbClr val="000000"/>
                          </a:solidFill>
                          <a:effectLst/>
                          <a:latin typeface="Arial"/>
                        </a:rPr>
                        <a:t>than premises, and is directly reached by </a:t>
                      </a:r>
                      <a:r>
                        <a:rPr lang="en-US" sz="1100" b="0" i="0" u="sng" strike="noStrike" dirty="0">
                          <a:solidFill>
                            <a:srgbClr val="000000"/>
                          </a:solidFill>
                          <a:effectLst/>
                          <a:latin typeface="Arial"/>
                        </a:rPr>
                        <a:t>applying logical rules</a:t>
                      </a:r>
                      <a:r>
                        <a:rPr lang="en-US" sz="1100" b="0" i="0" u="none" strike="noStrike" dirty="0">
                          <a:solidFill>
                            <a:srgbClr val="000000"/>
                          </a:solidFill>
                          <a:effectLst/>
                          <a:latin typeface="Arial"/>
                        </a:rPr>
                        <a:t> to the information in the </a:t>
                      </a:r>
                      <a:r>
                        <a:rPr lang="en-US" sz="1100" b="0" i="0" u="none" strike="noStrike" dirty="0" smtClean="0">
                          <a:solidFill>
                            <a:srgbClr val="000000"/>
                          </a:solidFill>
                          <a:effectLst/>
                          <a:latin typeface="Arial"/>
                        </a:rPr>
                        <a:t>premises.</a:t>
                      </a:r>
                      <a:endParaRPr lang="en-US" sz="1100" b="0" i="0" u="none" strike="noStrike" dirty="0">
                        <a:solidFill>
                          <a:srgbClr val="000000"/>
                        </a:solidFill>
                        <a:effectLst/>
                        <a:latin typeface="Arial"/>
                      </a:endParaRPr>
                    </a:p>
                  </a:txBody>
                  <a:tcPr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CE8"/>
                    </a:solidFill>
                  </a:tcPr>
                </a:tc>
              </a:tr>
              <a:tr h="411318">
                <a:tc>
                  <a:txBody>
                    <a:bodyPr/>
                    <a:lstStyle/>
                    <a:p>
                      <a:pPr algn="l" rtl="0" fontAlgn="ctr"/>
                      <a:r>
                        <a:rPr lang="en-US" sz="1800" b="0" i="0" u="none" strike="noStrike" dirty="0">
                          <a:solidFill>
                            <a:srgbClr val="000000"/>
                          </a:solidFill>
                          <a:effectLst/>
                          <a:latin typeface="Arial"/>
                        </a:rPr>
                        <a:t>Validity</a:t>
                      </a:r>
                    </a:p>
                  </a:txBody>
                  <a:tcPr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7CD"/>
                    </a:solidFill>
                  </a:tcPr>
                </a:tc>
                <a:tc>
                  <a:txBody>
                    <a:bodyPr/>
                    <a:lstStyle/>
                    <a:p>
                      <a:pPr lvl="0" algn="l" rtl="0" fontAlgn="ctr"/>
                      <a:r>
                        <a:rPr lang="en-US" sz="1100" b="0" i="0" u="none" strike="noStrike" dirty="0">
                          <a:solidFill>
                            <a:srgbClr val="000000"/>
                          </a:solidFill>
                          <a:effectLst/>
                          <a:latin typeface="Arial"/>
                        </a:rPr>
                        <a:t>If the premises are true, </a:t>
                      </a:r>
                      <a:r>
                        <a:rPr lang="en-US" sz="1100" b="0" i="0" u="none" strike="noStrike" dirty="0" smtClean="0">
                          <a:solidFill>
                            <a:srgbClr val="000000"/>
                          </a:solidFill>
                          <a:effectLst/>
                          <a:latin typeface="Arial"/>
                        </a:rPr>
                        <a:t>then </a:t>
                      </a:r>
                      <a:r>
                        <a:rPr lang="en-US" sz="1100" b="0" i="0" u="none" strike="noStrike" dirty="0">
                          <a:solidFill>
                            <a:srgbClr val="000000"/>
                          </a:solidFill>
                          <a:effectLst/>
                          <a:latin typeface="Arial"/>
                        </a:rPr>
                        <a:t>the </a:t>
                      </a:r>
                      <a:r>
                        <a:rPr lang="en-US" sz="1100" b="0" i="0" u="sng" strike="noStrike" dirty="0">
                          <a:solidFill>
                            <a:srgbClr val="000000"/>
                          </a:solidFill>
                          <a:effectLst/>
                          <a:latin typeface="Arial"/>
                        </a:rPr>
                        <a:t>conclusion is probably </a:t>
                      </a:r>
                      <a:r>
                        <a:rPr lang="en-US" sz="1100" b="0" i="0" u="sng" strike="noStrike" dirty="0" smtClean="0">
                          <a:solidFill>
                            <a:srgbClr val="000000"/>
                          </a:solidFill>
                          <a:effectLst/>
                          <a:latin typeface="Arial"/>
                        </a:rPr>
                        <a:t>true.</a:t>
                      </a:r>
                      <a:endParaRPr lang="en-US" sz="1100" b="0" i="0" u="none" strike="noStrike" dirty="0">
                        <a:solidFill>
                          <a:srgbClr val="000000"/>
                        </a:solidFill>
                        <a:effectLst/>
                        <a:latin typeface="Arial"/>
                      </a:endParaRPr>
                    </a:p>
                  </a:txBody>
                  <a:tcPr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3CECD"/>
                    </a:solidFill>
                  </a:tcPr>
                </a:tc>
                <a:tc>
                  <a:txBody>
                    <a:bodyPr/>
                    <a:lstStyle/>
                    <a:p>
                      <a:pPr algn="l" rtl="0" fontAlgn="ctr"/>
                      <a:r>
                        <a:rPr lang="en-US" sz="1100" b="0" i="0" u="none" strike="noStrike" dirty="0">
                          <a:solidFill>
                            <a:srgbClr val="000000"/>
                          </a:solidFill>
                          <a:effectLst/>
                          <a:latin typeface="Arial"/>
                        </a:rPr>
                        <a:t>If the premises are true, </a:t>
                      </a:r>
                      <a:r>
                        <a:rPr lang="en-US" sz="1100" b="0" i="0" u="none" strike="noStrike" dirty="0" smtClean="0">
                          <a:solidFill>
                            <a:srgbClr val="000000"/>
                          </a:solidFill>
                          <a:effectLst/>
                          <a:latin typeface="Arial"/>
                        </a:rPr>
                        <a:t>then </a:t>
                      </a:r>
                      <a:r>
                        <a:rPr lang="en-US" sz="1100" b="0" i="0" u="none" strike="noStrike" dirty="0">
                          <a:solidFill>
                            <a:srgbClr val="000000"/>
                          </a:solidFill>
                          <a:effectLst/>
                          <a:latin typeface="Arial"/>
                        </a:rPr>
                        <a:t>the </a:t>
                      </a:r>
                      <a:r>
                        <a:rPr lang="en-US" sz="1100" b="0" i="0" u="sng" strike="noStrike" dirty="0">
                          <a:solidFill>
                            <a:srgbClr val="000000"/>
                          </a:solidFill>
                          <a:effectLst/>
                          <a:latin typeface="Arial"/>
                        </a:rPr>
                        <a:t>conclusion must be </a:t>
                      </a:r>
                      <a:r>
                        <a:rPr lang="en-US" sz="1100" b="0" i="0" u="sng" strike="noStrike" dirty="0" smtClean="0">
                          <a:solidFill>
                            <a:srgbClr val="000000"/>
                          </a:solidFill>
                          <a:effectLst/>
                          <a:latin typeface="Arial"/>
                        </a:rPr>
                        <a:t>true.</a:t>
                      </a:r>
                      <a:endParaRPr lang="en-US" sz="1100" b="0" i="0" u="none" strike="noStrike" dirty="0">
                        <a:solidFill>
                          <a:srgbClr val="000000"/>
                        </a:solidFill>
                        <a:effectLst/>
                        <a:latin typeface="Arial"/>
                      </a:endParaRPr>
                    </a:p>
                  </a:txBody>
                  <a:tcPr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7CD"/>
                    </a:solidFill>
                  </a:tcPr>
                </a:tc>
              </a:tr>
              <a:tr h="486104">
                <a:tc>
                  <a:txBody>
                    <a:bodyPr/>
                    <a:lstStyle/>
                    <a:p>
                      <a:pPr algn="l" rtl="0" fontAlgn="ctr"/>
                      <a:r>
                        <a:rPr lang="en-US" sz="1800" b="0" i="0" u="none" strike="noStrike" dirty="0">
                          <a:solidFill>
                            <a:srgbClr val="000000"/>
                          </a:solidFill>
                          <a:effectLst/>
                          <a:latin typeface="Arial"/>
                        </a:rPr>
                        <a:t>Usage</a:t>
                      </a:r>
                    </a:p>
                  </a:txBody>
                  <a:tcPr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CE8"/>
                    </a:solidFill>
                  </a:tcPr>
                </a:tc>
                <a:tc>
                  <a:txBody>
                    <a:bodyPr/>
                    <a:lstStyle/>
                    <a:p>
                      <a:pPr lvl="0" algn="l" rtl="0" fontAlgn="ctr"/>
                      <a:r>
                        <a:rPr lang="en-US" sz="1100" b="0" i="0" u="none" strike="noStrike" dirty="0">
                          <a:solidFill>
                            <a:srgbClr val="000000"/>
                          </a:solidFill>
                          <a:effectLst/>
                          <a:latin typeface="Arial"/>
                        </a:rPr>
                        <a:t>Fast and easy to use; observed evidence is used instead of proved </a:t>
                      </a:r>
                      <a:r>
                        <a:rPr lang="en-US" sz="1100" b="0" i="0" u="none" strike="noStrike" dirty="0" smtClean="0">
                          <a:solidFill>
                            <a:srgbClr val="000000"/>
                          </a:solidFill>
                          <a:effectLst/>
                          <a:latin typeface="Arial"/>
                        </a:rPr>
                        <a:t>facts.</a:t>
                      </a:r>
                      <a:endParaRPr lang="en-US" sz="1100" b="0" i="0" u="none" strike="noStrike" dirty="0">
                        <a:solidFill>
                          <a:srgbClr val="000000"/>
                        </a:solidFill>
                        <a:effectLst/>
                        <a:latin typeface="Arial"/>
                      </a:endParaRPr>
                    </a:p>
                  </a:txBody>
                  <a:tcPr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1E8E8"/>
                    </a:solidFill>
                  </a:tcPr>
                </a:tc>
                <a:tc>
                  <a:txBody>
                    <a:bodyPr/>
                    <a:lstStyle/>
                    <a:p>
                      <a:pPr algn="l" rtl="0" fontAlgn="ctr"/>
                      <a:r>
                        <a:rPr lang="en-US" sz="1100" b="0" i="0" u="none" strike="noStrike" dirty="0">
                          <a:solidFill>
                            <a:srgbClr val="000000"/>
                          </a:solidFill>
                          <a:effectLst/>
                          <a:latin typeface="Arial"/>
                        </a:rPr>
                        <a:t>More difficult to use; must be based on facts that are </a:t>
                      </a:r>
                      <a:r>
                        <a:rPr lang="en-US" sz="1100" b="0" i="0" u="none" strike="noStrike" dirty="0" smtClean="0">
                          <a:solidFill>
                            <a:srgbClr val="000000"/>
                          </a:solidFill>
                          <a:effectLst/>
                          <a:latin typeface="Arial"/>
                        </a:rPr>
                        <a:t>true.</a:t>
                      </a:r>
                      <a:endParaRPr lang="en-US" sz="1100" b="0" i="0" u="none" strike="noStrike" dirty="0">
                        <a:solidFill>
                          <a:srgbClr val="000000"/>
                        </a:solidFill>
                        <a:effectLst/>
                        <a:latin typeface="Arial"/>
                      </a:endParaRPr>
                    </a:p>
                  </a:txBody>
                  <a:tcPr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CE8"/>
                    </a:solidFill>
                  </a:tcPr>
                </a:tc>
              </a:tr>
              <a:tr h="486104">
                <a:tc>
                  <a:txBody>
                    <a:bodyPr/>
                    <a:lstStyle/>
                    <a:p>
                      <a:pPr algn="l" rtl="0" fontAlgn="ctr"/>
                      <a:r>
                        <a:rPr lang="en-US" sz="1800" b="0" i="0" u="none" strike="noStrike" dirty="0" smtClean="0">
                          <a:solidFill>
                            <a:srgbClr val="000000"/>
                          </a:solidFill>
                          <a:effectLst/>
                          <a:latin typeface="Arial"/>
                        </a:rPr>
                        <a:t>Takeaways</a:t>
                      </a:r>
                      <a:endParaRPr lang="en-US" sz="1800" b="0" i="0" u="none" strike="noStrike" dirty="0">
                        <a:solidFill>
                          <a:srgbClr val="000000"/>
                        </a:solidFill>
                        <a:effectLst/>
                        <a:latin typeface="Arial"/>
                      </a:endParaRPr>
                    </a:p>
                  </a:txBody>
                  <a:tcPr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CE8"/>
                    </a:solidFill>
                  </a:tcPr>
                </a:tc>
                <a:tc>
                  <a:txBody>
                    <a:bodyPr/>
                    <a:lstStyle/>
                    <a:p>
                      <a:pPr lvl="0" algn="l" rtl="0" fontAlgn="ctr"/>
                      <a:r>
                        <a:rPr lang="en-US" sz="1100" b="0" i="0" u="sng" strike="noStrike" dirty="0" smtClean="0">
                          <a:solidFill>
                            <a:srgbClr val="000000"/>
                          </a:solidFill>
                          <a:effectLst/>
                          <a:latin typeface="Arial"/>
                        </a:rPr>
                        <a:t>Inherently probabilistic.</a:t>
                      </a:r>
                      <a:r>
                        <a:rPr lang="en-US" sz="1100" b="0" i="0" u="sng" strike="noStrike" baseline="0" dirty="0" smtClean="0">
                          <a:solidFill>
                            <a:srgbClr val="000000"/>
                          </a:solidFill>
                          <a:effectLst/>
                          <a:latin typeface="Arial"/>
                        </a:rPr>
                        <a:t>  The mode of reasoning we use all day every day.</a:t>
                      </a:r>
                      <a:endParaRPr lang="en-US" sz="1100" b="0" i="0" u="sng" strike="noStrike" dirty="0">
                        <a:solidFill>
                          <a:srgbClr val="000000"/>
                        </a:solidFill>
                        <a:effectLst/>
                        <a:latin typeface="Arial"/>
                      </a:endParaRPr>
                    </a:p>
                  </a:txBody>
                  <a:tcPr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1E8E8"/>
                    </a:solidFill>
                  </a:tcPr>
                </a:tc>
                <a:tc>
                  <a:txBody>
                    <a:bodyPr/>
                    <a:lstStyle/>
                    <a:p>
                      <a:pPr algn="l" rtl="0" fontAlgn="ctr"/>
                      <a:r>
                        <a:rPr lang="en-US" sz="1100" dirty="0" smtClean="0"/>
                        <a:t>Most formal learning is deductive in nature.  </a:t>
                      </a:r>
                      <a:r>
                        <a:rPr lang="en-US" sz="1100" u="sng" dirty="0" smtClean="0"/>
                        <a:t>Considered to be rational,</a:t>
                      </a:r>
                      <a:r>
                        <a:rPr lang="en-US" sz="1100" u="sng" baseline="0" dirty="0" smtClean="0"/>
                        <a:t> and optimal</a:t>
                      </a:r>
                      <a:r>
                        <a:rPr lang="en-US" sz="1100" baseline="0" dirty="0" smtClean="0"/>
                        <a:t>.</a:t>
                      </a:r>
                      <a:endParaRPr lang="en-US" sz="1100" b="0" i="0" u="none" strike="noStrike" dirty="0">
                        <a:solidFill>
                          <a:srgbClr val="000000"/>
                        </a:solidFill>
                        <a:effectLst/>
                        <a:latin typeface="Arial"/>
                      </a:endParaRPr>
                    </a:p>
                  </a:txBody>
                  <a:tcPr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ECE8"/>
                    </a:solidFill>
                  </a:tcPr>
                </a:tc>
              </a:tr>
            </a:tbl>
          </a:graphicData>
        </a:graphic>
      </p:graphicFrame>
      <p:grpSp>
        <p:nvGrpSpPr>
          <p:cNvPr id="29" name="Group 28"/>
          <p:cNvGrpSpPr/>
          <p:nvPr/>
        </p:nvGrpSpPr>
        <p:grpSpPr>
          <a:xfrm>
            <a:off x="1752600" y="1143000"/>
            <a:ext cx="5613080" cy="2109868"/>
            <a:chOff x="1497873" y="1219200"/>
            <a:chExt cx="5613080" cy="2109868"/>
          </a:xfrm>
        </p:grpSpPr>
        <p:sp>
          <p:nvSpPr>
            <p:cNvPr id="8" name="Oval 7"/>
            <p:cNvSpPr/>
            <p:nvPr/>
          </p:nvSpPr>
          <p:spPr>
            <a:xfrm>
              <a:off x="4824953" y="1840833"/>
              <a:ext cx="2286000" cy="826166"/>
            </a:xfrm>
            <a:prstGeom prst="ellipse">
              <a:avLst/>
            </a:prstGeom>
            <a:gradFill>
              <a:gsLst>
                <a:gs pos="0">
                  <a:schemeClr val="bg1"/>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General Principles</a:t>
              </a:r>
              <a:endParaRPr lang="en-US" dirty="0">
                <a:solidFill>
                  <a:schemeClr val="tx1"/>
                </a:solidFill>
              </a:endParaRPr>
            </a:p>
          </p:txBody>
        </p:sp>
        <p:sp>
          <p:nvSpPr>
            <p:cNvPr id="9" name="Oval 8"/>
            <p:cNvSpPr/>
            <p:nvPr/>
          </p:nvSpPr>
          <p:spPr>
            <a:xfrm>
              <a:off x="1497873" y="1802733"/>
              <a:ext cx="2286000" cy="826166"/>
            </a:xfrm>
            <a:prstGeom prst="ellipse">
              <a:avLst/>
            </a:prstGeom>
            <a:gradFill>
              <a:gsLst>
                <a:gs pos="0">
                  <a:schemeClr val="bg1"/>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Specific Instances</a:t>
              </a:r>
              <a:endParaRPr lang="en-US" dirty="0">
                <a:solidFill>
                  <a:schemeClr val="tx1"/>
                </a:solidFill>
              </a:endParaRPr>
            </a:p>
          </p:txBody>
        </p:sp>
        <p:sp>
          <p:nvSpPr>
            <p:cNvPr id="14" name="TextBox 13"/>
            <p:cNvSpPr txBox="1"/>
            <p:nvPr/>
          </p:nvSpPr>
          <p:spPr>
            <a:xfrm>
              <a:off x="3335646" y="1219200"/>
              <a:ext cx="1887055" cy="307777"/>
            </a:xfrm>
            <a:prstGeom prst="rect">
              <a:avLst/>
            </a:prstGeom>
            <a:noFill/>
          </p:spPr>
          <p:txBody>
            <a:bodyPr wrap="none" rtlCol="0">
              <a:spAutoFit/>
            </a:bodyPr>
            <a:lstStyle/>
            <a:p>
              <a:r>
                <a:rPr lang="en-US" sz="1400" dirty="0" smtClean="0"/>
                <a:t>Deductive Reasoning</a:t>
              </a:r>
              <a:endParaRPr lang="en-US" sz="1400" dirty="0"/>
            </a:p>
          </p:txBody>
        </p:sp>
        <p:sp>
          <p:nvSpPr>
            <p:cNvPr id="15" name="TextBox 14"/>
            <p:cNvSpPr txBox="1"/>
            <p:nvPr/>
          </p:nvSpPr>
          <p:spPr>
            <a:xfrm>
              <a:off x="3367854" y="3021291"/>
              <a:ext cx="1806905" cy="307777"/>
            </a:xfrm>
            <a:prstGeom prst="rect">
              <a:avLst/>
            </a:prstGeom>
            <a:noFill/>
          </p:spPr>
          <p:txBody>
            <a:bodyPr wrap="none" rtlCol="0">
              <a:spAutoFit/>
            </a:bodyPr>
            <a:lstStyle/>
            <a:p>
              <a:r>
                <a:rPr lang="en-US" sz="1400" dirty="0" smtClean="0"/>
                <a:t>Inductive Reasoning</a:t>
              </a:r>
              <a:endParaRPr lang="en-US" sz="1400" dirty="0"/>
            </a:p>
          </p:txBody>
        </p:sp>
        <p:grpSp>
          <p:nvGrpSpPr>
            <p:cNvPr id="25" name="Group 24"/>
            <p:cNvGrpSpPr/>
            <p:nvPr/>
          </p:nvGrpSpPr>
          <p:grpSpPr>
            <a:xfrm>
              <a:off x="2640873" y="1536033"/>
              <a:ext cx="3276601" cy="457200"/>
              <a:chOff x="2640873" y="1536033"/>
              <a:chExt cx="3276601" cy="457200"/>
            </a:xfrm>
          </p:grpSpPr>
          <p:sp>
            <p:nvSpPr>
              <p:cNvPr id="10" name="Arc 9"/>
              <p:cNvSpPr/>
              <p:nvPr/>
            </p:nvSpPr>
            <p:spPr>
              <a:xfrm>
                <a:off x="2640874" y="1536033"/>
                <a:ext cx="3276600" cy="457200"/>
              </a:xfrm>
              <a:prstGeom prst="arc">
                <a:avLst>
                  <a:gd name="adj1" fmla="val 1078281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1" name="Straight Arrow Connector 20"/>
              <p:cNvCxnSpPr/>
              <p:nvPr/>
            </p:nvCxnSpPr>
            <p:spPr>
              <a:xfrm flipH="1">
                <a:off x="2640873" y="1676400"/>
                <a:ext cx="102327" cy="882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26" name="Group 25"/>
            <p:cNvGrpSpPr/>
            <p:nvPr/>
          </p:nvGrpSpPr>
          <p:grpSpPr>
            <a:xfrm rot="10800000">
              <a:off x="2590801" y="2514599"/>
              <a:ext cx="3276601" cy="457200"/>
              <a:chOff x="2640873" y="1536033"/>
              <a:chExt cx="3276601" cy="457200"/>
            </a:xfrm>
          </p:grpSpPr>
          <p:sp>
            <p:nvSpPr>
              <p:cNvPr id="27" name="Arc 26"/>
              <p:cNvSpPr/>
              <p:nvPr/>
            </p:nvSpPr>
            <p:spPr>
              <a:xfrm>
                <a:off x="2640874" y="1536033"/>
                <a:ext cx="3276600" cy="457200"/>
              </a:xfrm>
              <a:prstGeom prst="arc">
                <a:avLst>
                  <a:gd name="adj1" fmla="val 10782810"/>
                  <a:gd name="adj2" fmla="val 0"/>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8" name="Straight Arrow Connector 27"/>
              <p:cNvCxnSpPr/>
              <p:nvPr/>
            </p:nvCxnSpPr>
            <p:spPr>
              <a:xfrm flipH="1">
                <a:off x="2640873" y="1676400"/>
                <a:ext cx="102327" cy="88233"/>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5790380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Items – Cognitive Style</a:t>
            </a:r>
          </a:p>
        </p:txBody>
      </p:sp>
      <p:sp>
        <p:nvSpPr>
          <p:cNvPr id="3" name="Content Placeholder 2"/>
          <p:cNvSpPr>
            <a:spLocks noGrp="1"/>
          </p:cNvSpPr>
          <p:nvPr>
            <p:ph idx="1"/>
          </p:nvPr>
        </p:nvSpPr>
        <p:spPr/>
        <p:txBody>
          <a:bodyPr/>
          <a:lstStyle/>
          <a:p>
            <a:r>
              <a:rPr lang="en-US" dirty="0" smtClean="0"/>
              <a:t>Over the 15 years, </a:t>
            </a:r>
            <a:r>
              <a:rPr lang="en-US" dirty="0" err="1" smtClean="0"/>
              <a:t>Tetlock</a:t>
            </a:r>
            <a:r>
              <a:rPr lang="en-US" dirty="0" smtClean="0"/>
              <a:t> received 82,361 subjective probability estimates, and tallied them against actual outcomes.</a:t>
            </a:r>
          </a:p>
          <a:p>
            <a:endParaRPr lang="en-US" dirty="0"/>
          </a:p>
          <a:p>
            <a:r>
              <a:rPr lang="en-US" dirty="0" smtClean="0"/>
              <a:t>Forecasting accuracy was essentially uncorrelated with educational level, and negatively correlated with appearances on TV.  The only significant positive correlates were cognitive style (+0.35) and extremism (0.30).  </a:t>
            </a:r>
          </a:p>
          <a:p>
            <a:endParaRPr lang="en-US" dirty="0"/>
          </a:p>
          <a:p>
            <a:r>
              <a:rPr lang="en-US" dirty="0" smtClean="0"/>
              <a:t>Those who did the best were cognitive “foxes” making short term predictions in their area of expertise.  The forecasters who did the worst were cognitive “hedgehogs” making long-term predictions in their area of expertise:  </a:t>
            </a:r>
          </a:p>
          <a:p>
            <a:endParaRPr lang="en-US" dirty="0"/>
          </a:p>
          <a:p>
            <a:pPr marL="0" indent="0">
              <a:buNone/>
            </a:pPr>
            <a:endParaRPr lang="en-US" dirty="0" smtClean="0"/>
          </a:p>
        </p:txBody>
      </p:sp>
      <p:sp>
        <p:nvSpPr>
          <p:cNvPr id="4" name="Text Placeholder 3"/>
          <p:cNvSpPr>
            <a:spLocks noGrp="1"/>
          </p:cNvSpPr>
          <p:nvPr>
            <p:ph type="body" sz="quarter" idx="10"/>
          </p:nvPr>
        </p:nvSpPr>
        <p:spPr/>
        <p:txBody>
          <a:bodyPr/>
          <a:lstStyle/>
          <a:p>
            <a:r>
              <a:rPr lang="en-US" i="1" dirty="0" smtClean="0"/>
              <a:t>How you think </a:t>
            </a:r>
            <a:r>
              <a:rPr lang="en-US" dirty="0" smtClean="0"/>
              <a:t>matters in how well you can predict</a:t>
            </a:r>
            <a:endParaRPr lang="en-US" dirty="0"/>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429000"/>
            <a:ext cx="4611081" cy="2890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i.marketingprofs.com/assets/images/articles/lg/140430-Red-fox-and-hedgehog-lg.jpg"/>
          <p:cNvPicPr>
            <a:picLocks noChangeAspect="1" noChangeArrowheads="1"/>
          </p:cNvPicPr>
          <p:nvPr/>
        </p:nvPicPr>
        <p:blipFill rotWithShape="1">
          <a:blip r:embed="rId4">
            <a:extLst>
              <a:ext uri="{28A0092B-C50C-407E-A947-70E740481C1C}">
                <a14:useLocalDpi xmlns:a14="http://schemas.microsoft.com/office/drawing/2010/main" val="0"/>
              </a:ext>
            </a:extLst>
          </a:blip>
          <a:srcRect l="44041"/>
          <a:stretch/>
        </p:blipFill>
        <p:spPr bwMode="auto">
          <a:xfrm>
            <a:off x="6400800" y="3276600"/>
            <a:ext cx="1219200" cy="14524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http://i.marketingprofs.com/assets/images/articles/lg/140430-Red-fox-and-hedgehog-lg.jpg"/>
          <p:cNvPicPr>
            <a:picLocks noChangeAspect="1" noChangeArrowheads="1"/>
          </p:cNvPicPr>
          <p:nvPr/>
        </p:nvPicPr>
        <p:blipFill rotWithShape="1">
          <a:blip r:embed="rId4">
            <a:extLst>
              <a:ext uri="{28A0092B-C50C-407E-A947-70E740481C1C}">
                <a14:useLocalDpi xmlns:a14="http://schemas.microsoft.com/office/drawing/2010/main" val="0"/>
              </a:ext>
            </a:extLst>
          </a:blip>
          <a:srcRect l="6736" t="50000" r="55985"/>
          <a:stretch/>
        </p:blipFill>
        <p:spPr bwMode="auto">
          <a:xfrm>
            <a:off x="5527052" y="4876800"/>
            <a:ext cx="1065229"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3387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Items – Cognitive Style</a:t>
            </a:r>
          </a:p>
        </p:txBody>
      </p:sp>
      <p:sp>
        <p:nvSpPr>
          <p:cNvPr id="3" name="Content Placeholder 2"/>
          <p:cNvSpPr>
            <a:spLocks noGrp="1"/>
          </p:cNvSpPr>
          <p:nvPr>
            <p:ph idx="1"/>
          </p:nvPr>
        </p:nvSpPr>
        <p:spPr>
          <a:xfrm>
            <a:off x="152399" y="1371600"/>
            <a:ext cx="8229600" cy="4645100"/>
          </a:xfrm>
        </p:spPr>
        <p:txBody>
          <a:bodyPr/>
          <a:lstStyle/>
          <a:p>
            <a:r>
              <a:rPr lang="en-US" dirty="0" smtClean="0"/>
              <a:t>Inspired by </a:t>
            </a:r>
            <a:r>
              <a:rPr lang="en-US" dirty="0" err="1" smtClean="0"/>
              <a:t>Tetlock</a:t>
            </a:r>
            <a:r>
              <a:rPr lang="en-US" dirty="0" smtClean="0"/>
              <a:t>, superstar election forecaster Nate Silver put together this breakdown of the two cognitive styles in his 2012 </a:t>
            </a:r>
            <a:r>
              <a:rPr lang="en-US" dirty="0"/>
              <a:t>book, </a:t>
            </a:r>
            <a:r>
              <a:rPr lang="en-US" i="1" dirty="0"/>
              <a:t>The Signal and the </a:t>
            </a:r>
            <a:r>
              <a:rPr lang="en-US" i="1" dirty="0" smtClean="0"/>
              <a:t>Noise</a:t>
            </a:r>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And in his famous blog, Silver has adopted a fox as the logo:</a:t>
            </a:r>
          </a:p>
          <a:p>
            <a:endParaRPr lang="en-US" dirty="0"/>
          </a:p>
          <a:p>
            <a:pPr marL="0" indent="0">
              <a:buNone/>
            </a:pPr>
            <a:endParaRPr lang="en-US" dirty="0" smtClean="0"/>
          </a:p>
        </p:txBody>
      </p:sp>
      <p:sp>
        <p:nvSpPr>
          <p:cNvPr id="4" name="Text Placeholder 3"/>
          <p:cNvSpPr>
            <a:spLocks noGrp="1"/>
          </p:cNvSpPr>
          <p:nvPr>
            <p:ph type="body" sz="quarter" idx="10"/>
          </p:nvPr>
        </p:nvSpPr>
        <p:spPr>
          <a:xfrm>
            <a:off x="152399" y="662800"/>
            <a:ext cx="8284464" cy="632599"/>
          </a:xfrm>
        </p:spPr>
        <p:txBody>
          <a:bodyPr/>
          <a:lstStyle/>
          <a:p>
            <a:r>
              <a:rPr lang="en-US" dirty="0" smtClean="0"/>
              <a:t> </a:t>
            </a:r>
            <a:endParaRPr lang="en-US" dirty="0"/>
          </a:p>
        </p:txBody>
      </p:sp>
      <p:sp>
        <p:nvSpPr>
          <p:cNvPr id="5" name="Text Placeholder 4"/>
          <p:cNvSpPr>
            <a:spLocks noGrp="1"/>
          </p:cNvSpPr>
          <p:nvPr>
            <p:ph type="body" sz="quarter" idx="11"/>
          </p:nvPr>
        </p:nvSpPr>
        <p:spPr/>
        <p:txBody>
          <a:bodyPr/>
          <a:lstStyle/>
          <a:p>
            <a:endParaRPr lang="en-US"/>
          </a:p>
        </p:txBody>
      </p:sp>
      <p:sp>
        <p:nvSpPr>
          <p:cNvPr id="10" name="Rectangle 9"/>
          <p:cNvSpPr/>
          <p:nvPr/>
        </p:nvSpPr>
        <p:spPr>
          <a:xfrm>
            <a:off x="1066800" y="711724"/>
            <a:ext cx="7086600" cy="523220"/>
          </a:xfrm>
          <a:prstGeom prst="rect">
            <a:avLst/>
          </a:prstGeom>
        </p:spPr>
        <p:txBody>
          <a:bodyPr wrap="square">
            <a:spAutoFit/>
          </a:bodyPr>
          <a:lstStyle/>
          <a:p>
            <a:r>
              <a:rPr lang="en-US" sz="1400" dirty="0">
                <a:solidFill>
                  <a:schemeClr val="bg1"/>
                </a:solidFill>
                <a:latin typeface="Book Antiqua" panose="02040602050305030304" pitchFamily="18" charset="0"/>
                <a:sym typeface="Wingdings"/>
              </a:rPr>
              <a:t> </a:t>
            </a:r>
            <a:r>
              <a:rPr lang="en-US" sz="1400" dirty="0" smtClean="0">
                <a:solidFill>
                  <a:schemeClr val="bg1"/>
                </a:solidFill>
                <a:latin typeface="Book Antiqua" panose="02040602050305030304" pitchFamily="18" charset="0"/>
                <a:sym typeface="Wingdings"/>
              </a:rPr>
              <a:t>In making this judgment, are you a “hedgehog” or a “fox?”</a:t>
            </a:r>
            <a:endParaRPr lang="en-US" sz="1400" dirty="0">
              <a:solidFill>
                <a:schemeClr val="bg1"/>
              </a:solidFill>
              <a:latin typeface="Book Antiqua" panose="02040602050305030304" pitchFamily="18" charset="0"/>
            </a:endParaRPr>
          </a:p>
          <a:p>
            <a:r>
              <a:rPr lang="en-US" sz="1400" dirty="0">
                <a:solidFill>
                  <a:schemeClr val="bg1"/>
                </a:solidFill>
                <a:latin typeface="Book Antiqua" panose="02040602050305030304" pitchFamily="18" charset="0"/>
                <a:sym typeface="Wingdings"/>
              </a:rPr>
              <a:t> </a:t>
            </a:r>
            <a:r>
              <a:rPr lang="en-US" sz="1400" dirty="0" smtClean="0">
                <a:solidFill>
                  <a:schemeClr val="bg1"/>
                </a:solidFill>
                <a:latin typeface="Book Antiqua" panose="02040602050305030304" pitchFamily="18" charset="0"/>
                <a:sym typeface="Wingdings"/>
              </a:rPr>
              <a:t>Have you identified specific information that would make you change your mind</a:t>
            </a:r>
            <a:r>
              <a:rPr lang="en-US" sz="1400" dirty="0" smtClean="0">
                <a:solidFill>
                  <a:schemeClr val="bg1"/>
                </a:solidFill>
                <a:latin typeface="Book Antiqua" panose="02040602050305030304" pitchFamily="18" charset="0"/>
              </a:rPr>
              <a:t>?</a:t>
            </a:r>
            <a:r>
              <a:rPr lang="en-US" sz="1400" dirty="0" smtClean="0">
                <a:solidFill>
                  <a:schemeClr val="bg1"/>
                </a:solidFill>
                <a:latin typeface="Book Antiqua" panose="02040602050305030304" pitchFamily="18" charset="0"/>
                <a:sym typeface="Wingdings"/>
              </a:rPr>
              <a:t> </a:t>
            </a:r>
            <a:endParaRPr lang="en-US" sz="1400" dirty="0">
              <a:solidFill>
                <a:schemeClr val="bg1"/>
              </a:solidFill>
              <a:latin typeface="Book Antiqua" panose="02040602050305030304" pitchFamily="18"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044177631"/>
              </p:ext>
            </p:extLst>
          </p:nvPr>
        </p:nvGraphicFramePr>
        <p:xfrm>
          <a:off x="685800" y="1946910"/>
          <a:ext cx="7467600" cy="3691890"/>
        </p:xfrm>
        <a:graphic>
          <a:graphicData uri="http://schemas.openxmlformats.org/drawingml/2006/table">
            <a:tbl>
              <a:tblPr/>
              <a:tblGrid>
                <a:gridCol w="3733800"/>
                <a:gridCol w="3733800"/>
              </a:tblGrid>
              <a:tr h="238125">
                <a:tc>
                  <a:txBody>
                    <a:bodyPr/>
                    <a:lstStyle/>
                    <a:p>
                      <a:pPr algn="l" fontAlgn="t"/>
                      <a:r>
                        <a:rPr lang="en-US" sz="1100" b="1" i="0" u="none" strike="noStrike" dirty="0">
                          <a:solidFill>
                            <a:srgbClr val="000000"/>
                          </a:solidFill>
                          <a:effectLst/>
                          <a:latin typeface="Calibri"/>
                        </a:rPr>
                        <a:t>How Foxes Think</a:t>
                      </a:r>
                    </a:p>
                  </a:txBody>
                  <a:tcPr marL="85725" marR="9525" marT="9525"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l" fontAlgn="t"/>
                      <a:r>
                        <a:rPr lang="en-US" sz="1100" b="1" i="0" u="none" strike="noStrike">
                          <a:solidFill>
                            <a:srgbClr val="000000"/>
                          </a:solidFill>
                          <a:effectLst/>
                          <a:latin typeface="Calibri"/>
                        </a:rPr>
                        <a:t>How Hedgehogs Think</a:t>
                      </a:r>
                    </a:p>
                  </a:txBody>
                  <a:tcPr marL="85725" marR="9525" marT="9525"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r>
              <a:tr h="542925">
                <a:tc>
                  <a:txBody>
                    <a:bodyPr/>
                    <a:lstStyle/>
                    <a:p>
                      <a:pPr algn="l" fontAlgn="t"/>
                      <a:r>
                        <a:rPr lang="en-US" sz="1100" b="1" i="0" u="none" strike="noStrike" dirty="0">
                          <a:solidFill>
                            <a:srgbClr val="000000"/>
                          </a:solidFill>
                          <a:effectLst/>
                          <a:latin typeface="Calibri"/>
                        </a:rPr>
                        <a:t>Multidisciplinary</a:t>
                      </a:r>
                      <a:r>
                        <a:rPr lang="en-US" sz="1100" b="0" i="0" u="none" strike="noStrike" dirty="0">
                          <a:solidFill>
                            <a:srgbClr val="000000"/>
                          </a:solidFill>
                          <a:effectLst/>
                          <a:latin typeface="Calibri"/>
                        </a:rPr>
                        <a:t>: Incorporate ideas from different disciplines and regardless of their origin on the political </a:t>
                      </a:r>
                      <a:r>
                        <a:rPr lang="en-US" sz="1100" b="0" i="0" u="none" strike="noStrike" dirty="0" smtClean="0">
                          <a:solidFill>
                            <a:srgbClr val="000000"/>
                          </a:solidFill>
                          <a:effectLst/>
                          <a:latin typeface="Calibri"/>
                        </a:rPr>
                        <a:t>spectrum.</a:t>
                      </a:r>
                      <a:endParaRPr lang="en-US" sz="1100" b="0" i="0" u="none" strike="noStrike" dirty="0">
                        <a:solidFill>
                          <a:srgbClr val="000000"/>
                        </a:solidFill>
                        <a:effectLst/>
                        <a:latin typeface="Calibri"/>
                      </a:endParaRPr>
                    </a:p>
                  </a:txBody>
                  <a:tcPr marL="85725" marR="9525" marT="9525"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l" fontAlgn="t"/>
                      <a:r>
                        <a:rPr lang="en-US" sz="1100" b="1" i="0" u="none" strike="noStrike">
                          <a:solidFill>
                            <a:srgbClr val="000000"/>
                          </a:solidFill>
                          <a:effectLst/>
                          <a:latin typeface="Calibri"/>
                        </a:rPr>
                        <a:t>Specialized</a:t>
                      </a:r>
                      <a:r>
                        <a:rPr lang="en-US" sz="1100" b="0" i="0" u="none" strike="noStrike">
                          <a:solidFill>
                            <a:srgbClr val="000000"/>
                          </a:solidFill>
                          <a:effectLst/>
                          <a:latin typeface="Calibri"/>
                        </a:rPr>
                        <a:t>: Often have spent the bulk of their careers on one or two great problems.  May view the opinions of "outsiders" skeptically.</a:t>
                      </a:r>
                    </a:p>
                  </a:txBody>
                  <a:tcPr marL="85725" marR="9525" marT="9525"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r>
              <a:tr h="533400">
                <a:tc>
                  <a:txBody>
                    <a:bodyPr/>
                    <a:lstStyle/>
                    <a:p>
                      <a:pPr algn="l" fontAlgn="t"/>
                      <a:r>
                        <a:rPr lang="en-US" sz="1100" b="1" i="0" u="none" strike="noStrike" dirty="0">
                          <a:solidFill>
                            <a:srgbClr val="000000"/>
                          </a:solidFill>
                          <a:effectLst/>
                          <a:latin typeface="Calibri"/>
                        </a:rPr>
                        <a:t>Adaptable</a:t>
                      </a:r>
                      <a:r>
                        <a:rPr lang="en-US" sz="1100" b="0" i="0" u="none" strike="noStrike" dirty="0">
                          <a:solidFill>
                            <a:srgbClr val="000000"/>
                          </a:solidFill>
                          <a:effectLst/>
                          <a:latin typeface="Calibri"/>
                        </a:rPr>
                        <a:t>: Find a new </a:t>
                      </a:r>
                      <a:r>
                        <a:rPr lang="en-US" sz="1100" b="0" i="0" u="none" strike="noStrike" dirty="0" smtClean="0">
                          <a:solidFill>
                            <a:srgbClr val="000000"/>
                          </a:solidFill>
                          <a:effectLst/>
                          <a:latin typeface="Calibri"/>
                        </a:rPr>
                        <a:t>approach </a:t>
                      </a:r>
                      <a:r>
                        <a:rPr lang="en-US" sz="1100" b="0" i="0" u="none" strike="noStrike" dirty="0">
                          <a:solidFill>
                            <a:srgbClr val="000000"/>
                          </a:solidFill>
                          <a:effectLst/>
                          <a:latin typeface="Calibri"/>
                        </a:rPr>
                        <a:t>-- or pursue multiple approaches at the same time -- if they aren't sure the original one is working.</a:t>
                      </a:r>
                    </a:p>
                  </a:txBody>
                  <a:tcPr marL="85725" marR="9525" marT="9525"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l" fontAlgn="t"/>
                      <a:r>
                        <a:rPr lang="en-US" sz="1100" b="1" i="0" u="none" strike="noStrike" dirty="0">
                          <a:solidFill>
                            <a:srgbClr val="000000"/>
                          </a:solidFill>
                          <a:effectLst/>
                          <a:latin typeface="Calibri"/>
                        </a:rPr>
                        <a:t>Stalwart:</a:t>
                      </a:r>
                      <a:r>
                        <a:rPr lang="en-US" sz="1100" b="0" i="0" u="none" strike="noStrike" dirty="0">
                          <a:solidFill>
                            <a:srgbClr val="000000"/>
                          </a:solidFill>
                          <a:effectLst/>
                          <a:latin typeface="Calibri"/>
                        </a:rPr>
                        <a:t> Stick to the same "all-in" approach -- new data is used to refine the original model.</a:t>
                      </a:r>
                    </a:p>
                  </a:txBody>
                  <a:tcPr marL="85725" marR="9525" marT="9525"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r>
              <a:tr h="552450">
                <a:tc>
                  <a:txBody>
                    <a:bodyPr/>
                    <a:lstStyle/>
                    <a:p>
                      <a:pPr algn="l" fontAlgn="t"/>
                      <a:r>
                        <a:rPr lang="en-US" sz="1100" b="1" i="0" u="none" strike="noStrike">
                          <a:solidFill>
                            <a:srgbClr val="000000"/>
                          </a:solidFill>
                          <a:effectLst/>
                          <a:latin typeface="Calibri"/>
                        </a:rPr>
                        <a:t>Self-critical</a:t>
                      </a:r>
                      <a:r>
                        <a:rPr lang="en-US" sz="1100" b="0" i="0" u="none" strike="noStrike">
                          <a:solidFill>
                            <a:srgbClr val="000000"/>
                          </a:solidFill>
                          <a:effectLst/>
                          <a:latin typeface="Calibri"/>
                        </a:rPr>
                        <a:t>: Sometimes willing (if rarely happy) to acknowledge mistakes in their predictions and accept blame for them.</a:t>
                      </a:r>
                    </a:p>
                  </a:txBody>
                  <a:tcPr marL="85725" marR="9525" marT="9525"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l" fontAlgn="t"/>
                      <a:r>
                        <a:rPr lang="en-US" sz="1100" b="1" i="0" u="none" strike="noStrike" dirty="0">
                          <a:solidFill>
                            <a:srgbClr val="000000"/>
                          </a:solidFill>
                          <a:effectLst/>
                          <a:latin typeface="Calibri"/>
                        </a:rPr>
                        <a:t>Stubborn:</a:t>
                      </a:r>
                      <a:r>
                        <a:rPr lang="en-US" sz="1100" b="0" i="0" u="none" strike="noStrike" dirty="0">
                          <a:solidFill>
                            <a:srgbClr val="000000"/>
                          </a:solidFill>
                          <a:effectLst/>
                          <a:latin typeface="Calibri"/>
                        </a:rPr>
                        <a:t> Mistakes are blamed on bad luck or on idiosyncratic circumstances -- a good model had a bad day.</a:t>
                      </a:r>
                    </a:p>
                  </a:txBody>
                  <a:tcPr marL="85725" marR="9525" marT="9525"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r>
              <a:tr h="723900">
                <a:tc>
                  <a:txBody>
                    <a:bodyPr/>
                    <a:lstStyle/>
                    <a:p>
                      <a:pPr algn="l" fontAlgn="t"/>
                      <a:r>
                        <a:rPr lang="en-US" sz="1100" b="1" i="0" u="none" strike="noStrike">
                          <a:solidFill>
                            <a:srgbClr val="000000"/>
                          </a:solidFill>
                          <a:effectLst/>
                          <a:latin typeface="Calibri"/>
                        </a:rPr>
                        <a:t>Tolerant of complexity</a:t>
                      </a:r>
                      <a:r>
                        <a:rPr lang="en-US" sz="1100" b="0" i="0" u="none" strike="noStrike">
                          <a:solidFill>
                            <a:srgbClr val="000000"/>
                          </a:solidFill>
                          <a:effectLst/>
                          <a:latin typeface="Calibri"/>
                        </a:rPr>
                        <a:t>: See the universe as complicated, perhaps to the point of many fundamental problems being irresolvable or inherently unpredictable.</a:t>
                      </a:r>
                    </a:p>
                  </a:txBody>
                  <a:tcPr marL="85725" marR="9525" marT="9525"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l" fontAlgn="t"/>
                      <a:r>
                        <a:rPr lang="en-US" sz="1100" b="1" i="0" u="none" strike="noStrike" dirty="0">
                          <a:solidFill>
                            <a:srgbClr val="000000"/>
                          </a:solidFill>
                          <a:effectLst/>
                          <a:latin typeface="Calibri"/>
                        </a:rPr>
                        <a:t>Order-seeking</a:t>
                      </a:r>
                      <a:r>
                        <a:rPr lang="en-US" sz="1100" b="0" i="0" u="none" strike="noStrike" dirty="0">
                          <a:solidFill>
                            <a:srgbClr val="000000"/>
                          </a:solidFill>
                          <a:effectLst/>
                          <a:latin typeface="Calibri"/>
                        </a:rPr>
                        <a:t>: Expect that the world will be found to abide by relatively simple governing relationships once the signal is identified through the noise.</a:t>
                      </a:r>
                    </a:p>
                  </a:txBody>
                  <a:tcPr marL="85725" marR="9525" marT="9525"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r>
              <a:tr h="400050">
                <a:tc>
                  <a:txBody>
                    <a:bodyPr/>
                    <a:lstStyle/>
                    <a:p>
                      <a:pPr algn="l" fontAlgn="t"/>
                      <a:r>
                        <a:rPr lang="en-US" sz="1100" b="1" i="0" u="none" strike="noStrike">
                          <a:solidFill>
                            <a:srgbClr val="000000"/>
                          </a:solidFill>
                          <a:effectLst/>
                          <a:latin typeface="Calibri"/>
                        </a:rPr>
                        <a:t>Cautious:</a:t>
                      </a:r>
                      <a:r>
                        <a:rPr lang="en-US" sz="1100" b="0" i="0" u="none" strike="noStrike">
                          <a:solidFill>
                            <a:srgbClr val="000000"/>
                          </a:solidFill>
                          <a:effectLst/>
                          <a:latin typeface="Calibri"/>
                        </a:rPr>
                        <a:t> Express their predictions in probabilistic terms and qualify their opinions</a:t>
                      </a:r>
                    </a:p>
                  </a:txBody>
                  <a:tcPr marL="85725" marR="9525" marT="9525"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l" fontAlgn="t"/>
                      <a:r>
                        <a:rPr lang="en-US" sz="1100" b="1" i="0" u="none" strike="noStrike" dirty="0">
                          <a:solidFill>
                            <a:srgbClr val="000000"/>
                          </a:solidFill>
                          <a:effectLst/>
                          <a:latin typeface="Calibri"/>
                        </a:rPr>
                        <a:t>Confident:</a:t>
                      </a:r>
                      <a:r>
                        <a:rPr lang="en-US" sz="1100" b="0" i="0" u="none" strike="noStrike" dirty="0">
                          <a:solidFill>
                            <a:srgbClr val="000000"/>
                          </a:solidFill>
                          <a:effectLst/>
                          <a:latin typeface="Calibri"/>
                        </a:rPr>
                        <a:t> Rarely hedge their predictions and are reluctant to change them.</a:t>
                      </a:r>
                    </a:p>
                  </a:txBody>
                  <a:tcPr marL="85725" marR="9525" marT="9525"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r>
              <a:tr h="523875">
                <a:tc>
                  <a:txBody>
                    <a:bodyPr/>
                    <a:lstStyle/>
                    <a:p>
                      <a:pPr algn="l" fontAlgn="t"/>
                      <a:r>
                        <a:rPr lang="en-US" sz="1100" b="1" i="0" u="none" strike="noStrike">
                          <a:solidFill>
                            <a:srgbClr val="000000"/>
                          </a:solidFill>
                          <a:effectLst/>
                          <a:latin typeface="Calibri"/>
                        </a:rPr>
                        <a:t>Empirical:</a:t>
                      </a:r>
                      <a:r>
                        <a:rPr lang="en-US" sz="1100" b="0" i="0" u="none" strike="noStrike">
                          <a:solidFill>
                            <a:srgbClr val="000000"/>
                          </a:solidFill>
                          <a:effectLst/>
                          <a:latin typeface="Calibri"/>
                        </a:rPr>
                        <a:t> Rely more on observation than theory</a:t>
                      </a:r>
                    </a:p>
                  </a:txBody>
                  <a:tcPr marL="85725" marR="9525" marT="9525"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l" fontAlgn="t"/>
                      <a:r>
                        <a:rPr lang="en-US" sz="1100" b="1" i="0" u="none" strike="noStrike" dirty="0">
                          <a:solidFill>
                            <a:srgbClr val="000000"/>
                          </a:solidFill>
                          <a:effectLst/>
                          <a:latin typeface="Calibri"/>
                        </a:rPr>
                        <a:t>Ideological:</a:t>
                      </a:r>
                      <a:r>
                        <a:rPr lang="en-US" sz="1100" b="0" i="0" u="none" strike="noStrike" dirty="0">
                          <a:solidFill>
                            <a:srgbClr val="000000"/>
                          </a:solidFill>
                          <a:effectLst/>
                          <a:latin typeface="Calibri"/>
                        </a:rPr>
                        <a:t> Expect that </a:t>
                      </a:r>
                      <a:r>
                        <a:rPr lang="en-US" sz="1100" b="0" i="0" u="none" strike="noStrike" dirty="0" smtClean="0">
                          <a:solidFill>
                            <a:srgbClr val="000000"/>
                          </a:solidFill>
                          <a:effectLst/>
                          <a:latin typeface="Calibri"/>
                        </a:rPr>
                        <a:t>solutions </a:t>
                      </a:r>
                      <a:r>
                        <a:rPr lang="en-US" sz="1100" b="0" i="0" u="none" strike="noStrike" dirty="0">
                          <a:solidFill>
                            <a:srgbClr val="000000"/>
                          </a:solidFill>
                          <a:effectLst/>
                          <a:latin typeface="Calibri"/>
                        </a:rPr>
                        <a:t>to many day-to-day problems are manifestations of some grander theory or struggle</a:t>
                      </a:r>
                    </a:p>
                  </a:txBody>
                  <a:tcPr marL="85725" marR="9525" marT="9525"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r>
              <a:tr h="171450">
                <a:tc>
                  <a:txBody>
                    <a:bodyPr/>
                    <a:lstStyle/>
                    <a:p>
                      <a:pPr algn="ctr" fontAlgn="t"/>
                      <a:r>
                        <a:rPr lang="en-US" sz="1100" b="1" i="0" u="none" strike="noStrike" dirty="0">
                          <a:solidFill>
                            <a:srgbClr val="FF0000"/>
                          </a:solidFill>
                          <a:effectLst/>
                          <a:latin typeface="Calibri"/>
                        </a:rPr>
                        <a:t>Foxes are better forecasters</a:t>
                      </a:r>
                    </a:p>
                  </a:txBody>
                  <a:tcPr marL="9525" marR="9525" marT="9525"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fontAlgn="t"/>
                      <a:r>
                        <a:rPr lang="en-US" sz="1100" b="1" i="0" u="none" strike="noStrike" dirty="0">
                          <a:solidFill>
                            <a:srgbClr val="FF0000"/>
                          </a:solidFill>
                          <a:effectLst/>
                          <a:latin typeface="Calibri"/>
                        </a:rPr>
                        <a:t>Hedgehogs are weaker forecasters</a:t>
                      </a:r>
                    </a:p>
                  </a:txBody>
                  <a:tcPr marL="9525" marR="9525" marT="9525" marB="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r>
            </a:tbl>
          </a:graphicData>
        </a:graphic>
      </p:graphicFrame>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5811253"/>
            <a:ext cx="3352800" cy="441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723807" y="6400800"/>
            <a:ext cx="926857" cy="215444"/>
          </a:xfrm>
          <a:prstGeom prst="rect">
            <a:avLst/>
          </a:prstGeom>
          <a:noFill/>
        </p:spPr>
        <p:txBody>
          <a:bodyPr wrap="none" rtlCol="0">
            <a:spAutoFit/>
          </a:bodyPr>
          <a:lstStyle/>
          <a:p>
            <a:r>
              <a:rPr lang="en-US" sz="800" dirty="0" smtClean="0">
                <a:hlinkClick r:id="rId4" action="ppaction://hlinksldjump"/>
              </a:rPr>
              <a:t>See Appendix S</a:t>
            </a:r>
            <a:endParaRPr lang="en-US" sz="800" dirty="0"/>
          </a:p>
        </p:txBody>
      </p:sp>
    </p:spTree>
    <p:extLst>
      <p:ext uri="{BB962C8B-B14F-4D97-AF65-F5344CB8AC3E}">
        <p14:creationId xmlns:p14="http://schemas.microsoft.com/office/powerpoint/2010/main" val="14034974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Items – Harden your probability</a:t>
            </a:r>
            <a:endParaRPr lang="en-US" dirty="0"/>
          </a:p>
        </p:txBody>
      </p:sp>
      <p:sp>
        <p:nvSpPr>
          <p:cNvPr id="3" name="Content Placeholder 2"/>
          <p:cNvSpPr>
            <a:spLocks noGrp="1"/>
          </p:cNvSpPr>
          <p:nvPr>
            <p:ph idx="1"/>
          </p:nvPr>
        </p:nvSpPr>
        <p:spPr>
          <a:xfrm>
            <a:off x="152398" y="1200150"/>
            <a:ext cx="8686802" cy="4816550"/>
          </a:xfrm>
        </p:spPr>
        <p:txBody>
          <a:bodyPr/>
          <a:lstStyle/>
          <a:p>
            <a:r>
              <a:rPr lang="en-US" dirty="0" smtClean="0"/>
              <a:t>Author and “black swan” evangelist </a:t>
            </a:r>
            <a:r>
              <a:rPr lang="en-US" dirty="0" err="1" smtClean="0"/>
              <a:t>Nassim</a:t>
            </a:r>
            <a:r>
              <a:rPr lang="en-US" dirty="0" smtClean="0"/>
              <a:t> </a:t>
            </a:r>
            <a:r>
              <a:rPr lang="en-US" dirty="0" err="1" smtClean="0"/>
              <a:t>Taleb</a:t>
            </a:r>
            <a:r>
              <a:rPr lang="en-US" dirty="0" smtClean="0"/>
              <a:t> has written, “Outside of textbooks and casinos, probability almost never presents itself as a mathematical problem or a brain teaser.”</a:t>
            </a:r>
          </a:p>
          <a:p>
            <a:endParaRPr lang="en-US" dirty="0" smtClean="0"/>
          </a:p>
          <a:p>
            <a:r>
              <a:rPr lang="en-US" dirty="0" smtClean="0"/>
              <a:t>That said, risk manager Riccardo </a:t>
            </a:r>
            <a:r>
              <a:rPr lang="en-US" dirty="0" err="1" smtClean="0"/>
              <a:t>Rebonato</a:t>
            </a:r>
            <a:r>
              <a:rPr lang="en-US" dirty="0" smtClean="0"/>
              <a:t> has spelled out how to harden your judgments, how to turn them from “cheap talk” to true, consistent subjective probabilities:</a:t>
            </a:r>
          </a:p>
          <a:p>
            <a:endParaRPr lang="en-US" dirty="0"/>
          </a:p>
          <a:p>
            <a:pPr marL="463550" lvl="2" indent="0">
              <a:spcBef>
                <a:spcPts val="0"/>
              </a:spcBef>
              <a:buNone/>
            </a:pPr>
            <a:r>
              <a:rPr lang="en-US" sz="1400" b="1" dirty="0">
                <a:solidFill>
                  <a:srgbClr val="FF0000"/>
                </a:solidFill>
              </a:rPr>
              <a:t>Be willing to make a substantial bet on </a:t>
            </a:r>
            <a:r>
              <a:rPr lang="en-US" sz="1400" b="1" u="sng" dirty="0">
                <a:solidFill>
                  <a:srgbClr val="FF0000"/>
                </a:solidFill>
              </a:rPr>
              <a:t>either side</a:t>
            </a:r>
            <a:r>
              <a:rPr lang="en-US" sz="1400" b="1" dirty="0">
                <a:solidFill>
                  <a:srgbClr val="FF0000"/>
                </a:solidFill>
              </a:rPr>
              <a:t> of your subjective probability </a:t>
            </a:r>
            <a:r>
              <a:rPr lang="en-US" sz="1400" b="1" dirty="0" smtClean="0">
                <a:solidFill>
                  <a:srgbClr val="FF0000"/>
                </a:solidFill>
              </a:rPr>
              <a:t>assessment</a:t>
            </a:r>
            <a:r>
              <a:rPr lang="en-US" dirty="0" smtClean="0">
                <a:solidFill>
                  <a:srgbClr val="FF0000"/>
                </a:solidFill>
              </a:rPr>
              <a:t> </a:t>
            </a:r>
            <a:endParaRPr lang="en-US" dirty="0">
              <a:solidFill>
                <a:srgbClr val="FF0000"/>
              </a:solidFill>
            </a:endParaRPr>
          </a:p>
          <a:p>
            <a:endParaRPr lang="en-US" dirty="0" smtClean="0"/>
          </a:p>
          <a:p>
            <a:endParaRPr lang="en-US" dirty="0"/>
          </a:p>
          <a:p>
            <a:pPr marL="501650" lvl="1" indent="0">
              <a:buNone/>
            </a:pPr>
            <a:endParaRPr lang="en-US" dirty="0"/>
          </a:p>
          <a:p>
            <a:pPr marL="285750"/>
            <a:endParaRPr lang="en-US" dirty="0" smtClean="0"/>
          </a:p>
          <a:p>
            <a:endParaRPr lang="en-US" dirty="0"/>
          </a:p>
        </p:txBody>
      </p:sp>
      <p:sp>
        <p:nvSpPr>
          <p:cNvPr id="4" name="Text Placeholder 3"/>
          <p:cNvSpPr>
            <a:spLocks noGrp="1"/>
          </p:cNvSpPr>
          <p:nvPr>
            <p:ph type="body" sz="quarter" idx="10"/>
          </p:nvPr>
        </p:nvSpPr>
        <p:spPr/>
        <p:txBody>
          <a:bodyPr/>
          <a:lstStyle/>
          <a:p>
            <a:r>
              <a:rPr lang="en-US" sz="1600" dirty="0" smtClean="0">
                <a:sym typeface="Wingdings"/>
              </a:rPr>
              <a:t>Talk is cheap!</a:t>
            </a:r>
            <a:endParaRPr lang="en-US" dirty="0"/>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7888340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Items – Harden your probability</a:t>
            </a:r>
            <a:endParaRPr lang="en-US" dirty="0"/>
          </a:p>
        </p:txBody>
      </p:sp>
      <p:sp>
        <p:nvSpPr>
          <p:cNvPr id="3" name="Content Placeholder 2"/>
          <p:cNvSpPr>
            <a:spLocks noGrp="1"/>
          </p:cNvSpPr>
          <p:nvPr>
            <p:ph idx="1"/>
          </p:nvPr>
        </p:nvSpPr>
        <p:spPr>
          <a:xfrm>
            <a:off x="152398" y="1200150"/>
            <a:ext cx="8686802" cy="4816550"/>
          </a:xfrm>
        </p:spPr>
        <p:txBody>
          <a:bodyPr/>
          <a:lstStyle/>
          <a:p>
            <a:r>
              <a:rPr lang="en-US" dirty="0" smtClean="0"/>
              <a:t>Author and “black swan” evangelist </a:t>
            </a:r>
            <a:r>
              <a:rPr lang="en-US" dirty="0" err="1" smtClean="0"/>
              <a:t>Nassim</a:t>
            </a:r>
            <a:r>
              <a:rPr lang="en-US" dirty="0" smtClean="0"/>
              <a:t> </a:t>
            </a:r>
            <a:r>
              <a:rPr lang="en-US" dirty="0" err="1" smtClean="0"/>
              <a:t>Taleb</a:t>
            </a:r>
            <a:r>
              <a:rPr lang="en-US" dirty="0" smtClean="0"/>
              <a:t> has written, “Outside </a:t>
            </a:r>
            <a:r>
              <a:rPr lang="en-US" dirty="0"/>
              <a:t>of textbooks and casinos, probability almost never presents itself as a mathematical problem or a brain </a:t>
            </a:r>
            <a:r>
              <a:rPr lang="en-US" dirty="0" smtClean="0"/>
              <a:t>teaser.”</a:t>
            </a:r>
          </a:p>
          <a:p>
            <a:endParaRPr lang="en-US" dirty="0"/>
          </a:p>
          <a:p>
            <a:r>
              <a:rPr lang="en-US" dirty="0" smtClean="0"/>
              <a:t>That said, risk manager Riccardo </a:t>
            </a:r>
            <a:r>
              <a:rPr lang="en-US" dirty="0" err="1" smtClean="0"/>
              <a:t>Rebonato</a:t>
            </a:r>
            <a:r>
              <a:rPr lang="en-US" dirty="0" smtClean="0"/>
              <a:t> has spelled out how to harden your judgments, how to turn them from “cheap talk” to true, consistent subjective probabilities:</a:t>
            </a:r>
          </a:p>
          <a:p>
            <a:endParaRPr lang="en-US" dirty="0"/>
          </a:p>
          <a:p>
            <a:pPr marL="463550" lvl="2" indent="0">
              <a:spcBef>
                <a:spcPts val="0"/>
              </a:spcBef>
              <a:buNone/>
            </a:pPr>
            <a:r>
              <a:rPr lang="en-US" sz="1400" b="1" dirty="0">
                <a:solidFill>
                  <a:srgbClr val="FF0000"/>
                </a:solidFill>
              </a:rPr>
              <a:t>Be willing to make a substantial bet on </a:t>
            </a:r>
            <a:r>
              <a:rPr lang="en-US" sz="1400" b="1" u="sng" dirty="0">
                <a:solidFill>
                  <a:srgbClr val="FF0000"/>
                </a:solidFill>
              </a:rPr>
              <a:t>either side</a:t>
            </a:r>
            <a:r>
              <a:rPr lang="en-US" sz="1400" b="1" dirty="0">
                <a:solidFill>
                  <a:srgbClr val="FF0000"/>
                </a:solidFill>
              </a:rPr>
              <a:t> of your subjective probability </a:t>
            </a:r>
            <a:r>
              <a:rPr lang="en-US" sz="1400" b="1" dirty="0" smtClean="0">
                <a:solidFill>
                  <a:srgbClr val="FF0000"/>
                </a:solidFill>
              </a:rPr>
              <a:t>assessment</a:t>
            </a:r>
            <a:r>
              <a:rPr lang="en-US" dirty="0" smtClean="0">
                <a:solidFill>
                  <a:srgbClr val="FF0000"/>
                </a:solidFill>
              </a:rPr>
              <a:t> </a:t>
            </a:r>
            <a:endParaRPr lang="en-US" dirty="0">
              <a:solidFill>
                <a:srgbClr val="FF0000"/>
              </a:solidFill>
            </a:endParaRPr>
          </a:p>
          <a:p>
            <a:endParaRPr lang="en-US" dirty="0" smtClean="0"/>
          </a:p>
          <a:p>
            <a:r>
              <a:rPr lang="en-US" dirty="0" smtClean="0"/>
              <a:t>Making a “substantial bet,” taking a risky position, forces you to put your money and reputation at stake.</a:t>
            </a:r>
          </a:p>
          <a:p>
            <a:endParaRPr lang="en-US" dirty="0"/>
          </a:p>
          <a:p>
            <a:r>
              <a:rPr lang="en-US" dirty="0" smtClean="0"/>
              <a:t>Taking either side of the bet forces you to make your probability assessment more coherent, and to cleanse your advertised odds of risk aversion.  </a:t>
            </a:r>
            <a:endParaRPr lang="en-US" dirty="0"/>
          </a:p>
          <a:p>
            <a:pPr marL="501650" lvl="1" indent="0">
              <a:buNone/>
            </a:pPr>
            <a:endParaRPr lang="en-US" dirty="0"/>
          </a:p>
          <a:p>
            <a:pPr marL="285750"/>
            <a:endParaRPr lang="en-US" dirty="0" smtClean="0"/>
          </a:p>
          <a:p>
            <a:endParaRPr lang="en-US" dirty="0"/>
          </a:p>
        </p:txBody>
      </p:sp>
      <p:sp>
        <p:nvSpPr>
          <p:cNvPr id="4" name="Text Placeholder 3"/>
          <p:cNvSpPr>
            <a:spLocks noGrp="1"/>
          </p:cNvSpPr>
          <p:nvPr>
            <p:ph type="body" sz="quarter" idx="10"/>
          </p:nvPr>
        </p:nvSpPr>
        <p:spPr/>
        <p:txBody>
          <a:bodyPr/>
          <a:lstStyle/>
          <a:p>
            <a:r>
              <a:rPr lang="en-US" sz="1600" dirty="0" smtClean="0">
                <a:sym typeface="Wingdings"/>
              </a:rPr>
              <a:t>Talk is cheap!</a:t>
            </a:r>
            <a:endParaRPr lang="en-US" dirty="0"/>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9307335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Items – Harden your probability</a:t>
            </a:r>
            <a:endParaRPr lang="en-US" dirty="0"/>
          </a:p>
        </p:txBody>
      </p:sp>
      <p:sp>
        <p:nvSpPr>
          <p:cNvPr id="3" name="Content Placeholder 2"/>
          <p:cNvSpPr>
            <a:spLocks noGrp="1"/>
          </p:cNvSpPr>
          <p:nvPr>
            <p:ph idx="1"/>
          </p:nvPr>
        </p:nvSpPr>
        <p:spPr>
          <a:xfrm>
            <a:off x="152398" y="1200150"/>
            <a:ext cx="8686802" cy="4816550"/>
          </a:xfrm>
        </p:spPr>
        <p:txBody>
          <a:bodyPr/>
          <a:lstStyle/>
          <a:p>
            <a:r>
              <a:rPr lang="en-US" dirty="0" smtClean="0"/>
              <a:t>Author and “black swan” evangelist </a:t>
            </a:r>
            <a:r>
              <a:rPr lang="en-US" dirty="0" err="1" smtClean="0"/>
              <a:t>Nassim</a:t>
            </a:r>
            <a:r>
              <a:rPr lang="en-US" dirty="0" smtClean="0"/>
              <a:t> </a:t>
            </a:r>
            <a:r>
              <a:rPr lang="en-US" dirty="0" err="1" smtClean="0"/>
              <a:t>Taleb</a:t>
            </a:r>
            <a:r>
              <a:rPr lang="en-US" dirty="0" smtClean="0"/>
              <a:t> has written, “Outside </a:t>
            </a:r>
            <a:r>
              <a:rPr lang="en-US" dirty="0"/>
              <a:t>of textbooks and casinos, probability almost never presents itself as a mathematical problem or a brain </a:t>
            </a:r>
            <a:r>
              <a:rPr lang="en-US" dirty="0" smtClean="0"/>
              <a:t>teaser.”</a:t>
            </a:r>
          </a:p>
          <a:p>
            <a:endParaRPr lang="en-US" dirty="0"/>
          </a:p>
          <a:p>
            <a:r>
              <a:rPr lang="en-US" dirty="0" smtClean="0"/>
              <a:t>That said, risk manager Riccardo </a:t>
            </a:r>
            <a:r>
              <a:rPr lang="en-US" dirty="0" err="1" smtClean="0"/>
              <a:t>Rebonato</a:t>
            </a:r>
            <a:r>
              <a:rPr lang="en-US" dirty="0" smtClean="0"/>
              <a:t> has spelled out how to harden your judgments, how to turn them from “cheap talk” to true, consistent subjective probabilities:</a:t>
            </a:r>
          </a:p>
          <a:p>
            <a:endParaRPr lang="en-US" dirty="0"/>
          </a:p>
          <a:p>
            <a:pPr marL="463550" lvl="2" indent="0">
              <a:spcBef>
                <a:spcPts val="0"/>
              </a:spcBef>
              <a:buNone/>
            </a:pPr>
            <a:r>
              <a:rPr lang="en-US" sz="1400" b="1" dirty="0">
                <a:solidFill>
                  <a:srgbClr val="FF0000"/>
                </a:solidFill>
              </a:rPr>
              <a:t>Be willing to make a substantial bet on </a:t>
            </a:r>
            <a:r>
              <a:rPr lang="en-US" sz="1400" b="1" u="sng" dirty="0">
                <a:solidFill>
                  <a:srgbClr val="FF0000"/>
                </a:solidFill>
              </a:rPr>
              <a:t>either side</a:t>
            </a:r>
            <a:r>
              <a:rPr lang="en-US" sz="1400" b="1" dirty="0">
                <a:solidFill>
                  <a:srgbClr val="FF0000"/>
                </a:solidFill>
              </a:rPr>
              <a:t> of your subjective probability </a:t>
            </a:r>
            <a:r>
              <a:rPr lang="en-US" sz="1400" b="1" dirty="0" smtClean="0">
                <a:solidFill>
                  <a:srgbClr val="FF0000"/>
                </a:solidFill>
              </a:rPr>
              <a:t>assessment</a:t>
            </a:r>
            <a:r>
              <a:rPr lang="en-US" dirty="0" smtClean="0">
                <a:solidFill>
                  <a:srgbClr val="FF0000"/>
                </a:solidFill>
              </a:rPr>
              <a:t> </a:t>
            </a:r>
            <a:endParaRPr lang="en-US" dirty="0">
              <a:solidFill>
                <a:srgbClr val="FF0000"/>
              </a:solidFill>
            </a:endParaRPr>
          </a:p>
          <a:p>
            <a:endParaRPr lang="en-US" dirty="0" smtClean="0"/>
          </a:p>
          <a:p>
            <a:r>
              <a:rPr lang="en-US" dirty="0" smtClean="0"/>
              <a:t>Making a “substantial bet,” taking a risky position, forces you to put your money and reputation at stake.</a:t>
            </a:r>
          </a:p>
          <a:p>
            <a:endParaRPr lang="en-US" dirty="0"/>
          </a:p>
          <a:p>
            <a:r>
              <a:rPr lang="en-US" dirty="0" smtClean="0"/>
              <a:t>Taking either side of the bet forces you to make your probability assessment more coherent, and to cleanse your advertised odds of risk aversion.  For example, if you state that there is a 80% chance of             event X occurring:</a:t>
            </a:r>
          </a:p>
          <a:p>
            <a:endParaRPr lang="en-US" dirty="0"/>
          </a:p>
          <a:p>
            <a:pPr lvl="7"/>
            <a:r>
              <a:rPr lang="en-US" sz="1200" dirty="0" smtClean="0"/>
              <a:t>You should be willing to bet a significant amount of your money and reputation, </a:t>
            </a:r>
            <a:r>
              <a:rPr lang="en-US" sz="1200" b="1" dirty="0" smtClean="0"/>
              <a:t>at 4:1 odds, that the event will happen</a:t>
            </a:r>
            <a:r>
              <a:rPr lang="en-US" sz="1200" dirty="0" smtClean="0"/>
              <a:t>.</a:t>
            </a:r>
          </a:p>
          <a:p>
            <a:pPr lvl="7"/>
            <a:endParaRPr lang="en-US" sz="1200" dirty="0"/>
          </a:p>
          <a:p>
            <a:pPr lvl="7"/>
            <a:r>
              <a:rPr lang="en-US" sz="1200" i="1" dirty="0" smtClean="0"/>
              <a:t>You should also be willing to place the same amount of money and reputation, </a:t>
            </a:r>
            <a:r>
              <a:rPr lang="en-US" sz="1200" b="1" i="1" dirty="0" smtClean="0"/>
              <a:t>at 1:4 odds, that the event will NOT happen</a:t>
            </a:r>
            <a:r>
              <a:rPr lang="en-US" sz="1200" dirty="0" smtClean="0"/>
              <a:t>.</a:t>
            </a:r>
          </a:p>
          <a:p>
            <a:pPr lvl="7"/>
            <a:endParaRPr lang="en-US" sz="1200" dirty="0"/>
          </a:p>
          <a:p>
            <a:pPr lvl="7"/>
            <a:r>
              <a:rPr lang="en-US" sz="1200" u="sng" dirty="0" smtClean="0"/>
              <a:t>Otherwise, a counterparty can construct a Dutch Book bet that guarantees you losing!!</a:t>
            </a:r>
          </a:p>
          <a:p>
            <a:endParaRPr lang="en-US" dirty="0"/>
          </a:p>
          <a:p>
            <a:pPr marL="501650" lvl="1" indent="0">
              <a:buNone/>
            </a:pPr>
            <a:endParaRPr lang="en-US" dirty="0"/>
          </a:p>
          <a:p>
            <a:pPr marL="285750"/>
            <a:endParaRPr lang="en-US" dirty="0" smtClean="0"/>
          </a:p>
          <a:p>
            <a:endParaRPr lang="en-US" dirty="0"/>
          </a:p>
        </p:txBody>
      </p:sp>
      <p:sp>
        <p:nvSpPr>
          <p:cNvPr id="4" name="Text Placeholder 3"/>
          <p:cNvSpPr>
            <a:spLocks noGrp="1"/>
          </p:cNvSpPr>
          <p:nvPr>
            <p:ph type="body" sz="quarter" idx="10"/>
          </p:nvPr>
        </p:nvSpPr>
        <p:spPr/>
        <p:txBody>
          <a:bodyPr/>
          <a:lstStyle/>
          <a:p>
            <a:r>
              <a:rPr lang="en-US" sz="1600" dirty="0">
                <a:sym typeface="Wingdings"/>
              </a:rPr>
              <a:t> </a:t>
            </a:r>
            <a:r>
              <a:rPr lang="en-US" sz="1600" dirty="0" smtClean="0">
                <a:sym typeface="Wingdings"/>
              </a:rPr>
              <a:t>Are you willing to make a substantial bet on either side of your prediction?</a:t>
            </a:r>
            <a:endParaRPr lang="en-US" dirty="0"/>
          </a:p>
        </p:txBody>
      </p:sp>
      <p:sp>
        <p:nvSpPr>
          <p:cNvPr id="5" name="Text Placeholder 4"/>
          <p:cNvSpPr>
            <a:spLocks noGrp="1"/>
          </p:cNvSpPr>
          <p:nvPr>
            <p:ph type="body" sz="quarter" idx="11"/>
          </p:nvPr>
        </p:nvSpPr>
        <p:spPr/>
        <p:txBody>
          <a:bodyPr/>
          <a:lstStyle/>
          <a:p>
            <a:endParaRPr lang="en-US"/>
          </a:p>
        </p:txBody>
      </p:sp>
      <p:pic>
        <p:nvPicPr>
          <p:cNvPr id="3074" name="Picture 2" descr="http://www.caravaggio.org/images/amazingcarousel/cardsharp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4114800"/>
            <a:ext cx="3031205"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7766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Putting it together</a:t>
            </a:r>
            <a:endParaRPr lang="en-US" dirty="0"/>
          </a:p>
        </p:txBody>
      </p:sp>
    </p:spTree>
    <p:extLst>
      <p:ext uri="{BB962C8B-B14F-4D97-AF65-F5344CB8AC3E}">
        <p14:creationId xmlns:p14="http://schemas.microsoft.com/office/powerpoint/2010/main" val="80732882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633" y="18288"/>
            <a:ext cx="8834805" cy="683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5-Point Star 1"/>
          <p:cNvSpPr/>
          <p:nvPr/>
        </p:nvSpPr>
        <p:spPr>
          <a:xfrm>
            <a:off x="741182" y="1600200"/>
            <a:ext cx="76200" cy="76200"/>
          </a:xfrm>
          <a:prstGeom prst="star5">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5-Point Star 3"/>
          <p:cNvSpPr/>
          <p:nvPr/>
        </p:nvSpPr>
        <p:spPr>
          <a:xfrm>
            <a:off x="762000" y="2971800"/>
            <a:ext cx="76200" cy="76200"/>
          </a:xfrm>
          <a:prstGeom prst="star5">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5-Point Star 4"/>
          <p:cNvSpPr/>
          <p:nvPr/>
        </p:nvSpPr>
        <p:spPr>
          <a:xfrm>
            <a:off x="762000" y="4114800"/>
            <a:ext cx="76200" cy="76200"/>
          </a:xfrm>
          <a:prstGeom prst="star5">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5-Point Star 6"/>
          <p:cNvSpPr/>
          <p:nvPr/>
        </p:nvSpPr>
        <p:spPr>
          <a:xfrm>
            <a:off x="4800600" y="1676400"/>
            <a:ext cx="76200" cy="76200"/>
          </a:xfrm>
          <a:prstGeom prst="star5">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5-Point Star 7"/>
          <p:cNvSpPr/>
          <p:nvPr/>
        </p:nvSpPr>
        <p:spPr>
          <a:xfrm>
            <a:off x="4800600" y="1981200"/>
            <a:ext cx="76200" cy="76200"/>
          </a:xfrm>
          <a:prstGeom prst="star5">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5-Point Star 8"/>
          <p:cNvSpPr/>
          <p:nvPr/>
        </p:nvSpPr>
        <p:spPr>
          <a:xfrm>
            <a:off x="4800600" y="2286000"/>
            <a:ext cx="76200" cy="76200"/>
          </a:xfrm>
          <a:prstGeom prst="star5">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5-Point Star 9"/>
          <p:cNvSpPr/>
          <p:nvPr/>
        </p:nvSpPr>
        <p:spPr>
          <a:xfrm>
            <a:off x="4800600" y="2971800"/>
            <a:ext cx="76200" cy="76200"/>
          </a:xfrm>
          <a:prstGeom prst="star5">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5-Point Star 10"/>
          <p:cNvSpPr/>
          <p:nvPr/>
        </p:nvSpPr>
        <p:spPr>
          <a:xfrm>
            <a:off x="4800600" y="3276600"/>
            <a:ext cx="76200" cy="76200"/>
          </a:xfrm>
          <a:prstGeom prst="star5">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5-Point Star 11"/>
          <p:cNvSpPr/>
          <p:nvPr/>
        </p:nvSpPr>
        <p:spPr>
          <a:xfrm>
            <a:off x="4800600" y="3581400"/>
            <a:ext cx="76200" cy="76200"/>
          </a:xfrm>
          <a:prstGeom prst="star5">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5-Point Star 12"/>
          <p:cNvSpPr/>
          <p:nvPr/>
        </p:nvSpPr>
        <p:spPr>
          <a:xfrm>
            <a:off x="4800600" y="4419600"/>
            <a:ext cx="76200" cy="76200"/>
          </a:xfrm>
          <a:prstGeom prst="star5">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5-Point Star 13"/>
          <p:cNvSpPr/>
          <p:nvPr/>
        </p:nvSpPr>
        <p:spPr>
          <a:xfrm>
            <a:off x="4800600" y="4648200"/>
            <a:ext cx="76200" cy="76200"/>
          </a:xfrm>
          <a:prstGeom prst="star5">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5-Point Star 14"/>
          <p:cNvSpPr/>
          <p:nvPr/>
        </p:nvSpPr>
        <p:spPr>
          <a:xfrm>
            <a:off x="4800600" y="5562600"/>
            <a:ext cx="76200" cy="76200"/>
          </a:xfrm>
          <a:prstGeom prst="star5">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5-Point Star 15"/>
          <p:cNvSpPr/>
          <p:nvPr/>
        </p:nvSpPr>
        <p:spPr>
          <a:xfrm>
            <a:off x="740664" y="1905000"/>
            <a:ext cx="76200" cy="76200"/>
          </a:xfrm>
          <a:prstGeom prst="star5">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5-Point Star 16"/>
          <p:cNvSpPr/>
          <p:nvPr/>
        </p:nvSpPr>
        <p:spPr>
          <a:xfrm>
            <a:off x="762000" y="4724400"/>
            <a:ext cx="76200" cy="76200"/>
          </a:xfrm>
          <a:prstGeom prst="star5">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5-Point Star 17"/>
          <p:cNvSpPr/>
          <p:nvPr/>
        </p:nvSpPr>
        <p:spPr>
          <a:xfrm>
            <a:off x="762000" y="6019800"/>
            <a:ext cx="76200" cy="76200"/>
          </a:xfrm>
          <a:prstGeom prst="star5">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5-Point Star 18"/>
          <p:cNvSpPr/>
          <p:nvPr/>
        </p:nvSpPr>
        <p:spPr>
          <a:xfrm>
            <a:off x="228600" y="6629400"/>
            <a:ext cx="76200" cy="76200"/>
          </a:xfrm>
          <a:prstGeom prst="star5">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78490" y="6553200"/>
            <a:ext cx="1702710" cy="230832"/>
          </a:xfrm>
          <a:prstGeom prst="rect">
            <a:avLst/>
          </a:prstGeom>
          <a:noFill/>
        </p:spPr>
        <p:txBody>
          <a:bodyPr wrap="none" rtlCol="0">
            <a:spAutoFit/>
          </a:bodyPr>
          <a:lstStyle/>
          <a:p>
            <a:r>
              <a:rPr lang="en-US" sz="900" dirty="0" smtClean="0"/>
              <a:t>Covered in main presentation</a:t>
            </a:r>
            <a:endParaRPr lang="en-US" sz="900" dirty="0"/>
          </a:p>
        </p:txBody>
      </p:sp>
    </p:spTree>
    <p:extLst>
      <p:ext uri="{BB962C8B-B14F-4D97-AF65-F5344CB8AC3E}">
        <p14:creationId xmlns:p14="http://schemas.microsoft.com/office/powerpoint/2010/main" val="7479648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11151453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152398" y="609600"/>
            <a:ext cx="8534401" cy="5407100"/>
          </a:xfrm>
        </p:spPr>
        <p:txBody>
          <a:bodyPr/>
          <a:lstStyle/>
          <a:p>
            <a:r>
              <a:rPr lang="en-US" dirty="0" smtClean="0"/>
              <a:t>Primary</a:t>
            </a:r>
          </a:p>
          <a:p>
            <a:pPr lvl="1"/>
            <a:r>
              <a:rPr lang="en-US" dirty="0">
                <a:hlinkClick r:id="rId2"/>
              </a:rPr>
              <a:t>Logic Made Easy</a:t>
            </a:r>
            <a:r>
              <a:rPr lang="en-US" dirty="0"/>
              <a:t>, Deborah Bennett</a:t>
            </a:r>
          </a:p>
          <a:p>
            <a:pPr lvl="1"/>
            <a:r>
              <a:rPr lang="en-US" dirty="0" smtClean="0">
                <a:hlinkClick r:id="rId3"/>
              </a:rPr>
              <a:t>Checklist </a:t>
            </a:r>
            <a:r>
              <a:rPr lang="en-US" dirty="0">
                <a:hlinkClick r:id="rId3"/>
              </a:rPr>
              <a:t>Manifesto</a:t>
            </a:r>
            <a:r>
              <a:rPr lang="en-US" dirty="0"/>
              <a:t>, </a:t>
            </a:r>
            <a:r>
              <a:rPr lang="en-US" dirty="0" err="1"/>
              <a:t>Atul</a:t>
            </a:r>
            <a:r>
              <a:rPr lang="en-US" dirty="0"/>
              <a:t> </a:t>
            </a:r>
            <a:r>
              <a:rPr lang="en-US" dirty="0" err="1" smtClean="0"/>
              <a:t>Gawande</a:t>
            </a:r>
            <a:endParaRPr lang="en-US" dirty="0" smtClean="0"/>
          </a:p>
          <a:p>
            <a:pPr lvl="1"/>
            <a:r>
              <a:rPr lang="en-US" dirty="0" smtClean="0">
                <a:hlinkClick r:id="rId4"/>
              </a:rPr>
              <a:t>How To Lie With Statistics</a:t>
            </a:r>
            <a:r>
              <a:rPr lang="en-US" dirty="0" smtClean="0"/>
              <a:t>, Darrell Huff</a:t>
            </a:r>
            <a:endParaRPr lang="en-US" dirty="0"/>
          </a:p>
          <a:p>
            <a:pPr lvl="1"/>
            <a:r>
              <a:rPr lang="en-US" dirty="0" smtClean="0">
                <a:hlinkClick r:id="rId5"/>
              </a:rPr>
              <a:t>Judgment under uncertainty: Heuristics and biases</a:t>
            </a:r>
            <a:r>
              <a:rPr lang="en-US" dirty="0" smtClean="0"/>
              <a:t>, Daniel </a:t>
            </a:r>
            <a:r>
              <a:rPr lang="en-US" dirty="0" err="1" smtClean="0"/>
              <a:t>Kahneman</a:t>
            </a:r>
            <a:r>
              <a:rPr lang="en-US" dirty="0" smtClean="0"/>
              <a:t> and Amos </a:t>
            </a:r>
            <a:r>
              <a:rPr lang="en-US" dirty="0" err="1" smtClean="0"/>
              <a:t>Tversky</a:t>
            </a:r>
            <a:endParaRPr lang="en-US" dirty="0" smtClean="0"/>
          </a:p>
          <a:p>
            <a:pPr lvl="1"/>
            <a:r>
              <a:rPr lang="en-US" dirty="0" smtClean="0">
                <a:hlinkClick r:id="rId6"/>
              </a:rPr>
              <a:t>Thinking, Fast and Slow</a:t>
            </a:r>
            <a:r>
              <a:rPr lang="en-US" dirty="0" smtClean="0"/>
              <a:t>, Daniel </a:t>
            </a:r>
            <a:r>
              <a:rPr lang="en-US" dirty="0" err="1" smtClean="0"/>
              <a:t>Kahneman</a:t>
            </a:r>
            <a:endParaRPr lang="en-US" dirty="0" smtClean="0"/>
          </a:p>
          <a:p>
            <a:pPr lvl="1"/>
            <a:r>
              <a:rPr lang="en-US" dirty="0"/>
              <a:t>“The History of a Hoax,” New York Times Magazine 3/6/1994, Barry O’Neill</a:t>
            </a:r>
          </a:p>
          <a:p>
            <a:pPr lvl="1"/>
            <a:r>
              <a:rPr lang="en-US" dirty="0" smtClean="0">
                <a:hlinkClick r:id="rId7"/>
              </a:rPr>
              <a:t>The Psychology </a:t>
            </a:r>
            <a:r>
              <a:rPr lang="en-US" dirty="0">
                <a:hlinkClick r:id="rId7"/>
              </a:rPr>
              <a:t>of Judgment and Decision Making</a:t>
            </a:r>
            <a:r>
              <a:rPr lang="en-US" dirty="0"/>
              <a:t>, Scott </a:t>
            </a:r>
            <a:r>
              <a:rPr lang="en-US" dirty="0" err="1"/>
              <a:t>Plous</a:t>
            </a:r>
            <a:endParaRPr lang="en-US" dirty="0"/>
          </a:p>
          <a:p>
            <a:pPr lvl="1"/>
            <a:r>
              <a:rPr lang="en-US" dirty="0">
                <a:hlinkClick r:id="rId8"/>
              </a:rPr>
              <a:t>Plight of the Fortune Tellers</a:t>
            </a:r>
            <a:r>
              <a:rPr lang="en-US" dirty="0"/>
              <a:t>, Riccardo </a:t>
            </a:r>
            <a:r>
              <a:rPr lang="en-US" dirty="0" err="1"/>
              <a:t>Rebonato</a:t>
            </a:r>
            <a:endParaRPr lang="en-US" dirty="0"/>
          </a:p>
          <a:p>
            <a:pPr lvl="1"/>
            <a:r>
              <a:rPr lang="en-US" dirty="0" smtClean="0">
                <a:hlinkClick r:id="rId9"/>
              </a:rPr>
              <a:t>Being Wrong: Adventures in the Margin of Error</a:t>
            </a:r>
            <a:r>
              <a:rPr lang="en-US" dirty="0" smtClean="0"/>
              <a:t>, Kathryn Schulz</a:t>
            </a:r>
          </a:p>
          <a:p>
            <a:pPr lvl="1"/>
            <a:r>
              <a:rPr lang="en-US" dirty="0" smtClean="0">
                <a:hlinkClick r:id="rId10"/>
              </a:rPr>
              <a:t>The Signal and The Noise: Why So Many Predictions Fail – but Some Don’t</a:t>
            </a:r>
            <a:r>
              <a:rPr lang="en-US" dirty="0" smtClean="0"/>
              <a:t>, Nate Silver</a:t>
            </a:r>
          </a:p>
          <a:p>
            <a:pPr lvl="1"/>
            <a:r>
              <a:rPr lang="en-US" dirty="0" smtClean="0">
                <a:hlinkClick r:id="rId11"/>
              </a:rPr>
              <a:t>Expert Political Judgment: How Good Is It?  How Can We Know?</a:t>
            </a:r>
            <a:r>
              <a:rPr lang="en-US" dirty="0" smtClean="0"/>
              <a:t>, Philip </a:t>
            </a:r>
            <a:r>
              <a:rPr lang="en-US" dirty="0" err="1" smtClean="0"/>
              <a:t>Tetlock</a:t>
            </a:r>
            <a:endParaRPr lang="en-US" dirty="0" smtClean="0"/>
          </a:p>
          <a:p>
            <a:pPr lvl="1"/>
            <a:endParaRPr lang="en-US" dirty="0"/>
          </a:p>
          <a:p>
            <a:r>
              <a:rPr lang="en-US" dirty="0" smtClean="0"/>
              <a:t>Secondary</a:t>
            </a:r>
          </a:p>
          <a:p>
            <a:pPr lvl="1"/>
            <a:r>
              <a:rPr lang="en-US" dirty="0" smtClean="0">
                <a:hlinkClick r:id="rId12"/>
              </a:rPr>
              <a:t>Talent is Overrated: What Really Separates World Class Performers from Everybody Else</a:t>
            </a:r>
            <a:r>
              <a:rPr lang="en-US" dirty="0" smtClean="0"/>
              <a:t>, Geoff Colvin</a:t>
            </a:r>
          </a:p>
          <a:p>
            <a:pPr lvl="1"/>
            <a:r>
              <a:rPr lang="en-US" dirty="0">
                <a:hlinkClick r:id="rId13"/>
              </a:rPr>
              <a:t>How Not to Be </a:t>
            </a:r>
            <a:r>
              <a:rPr lang="en-US" dirty="0" smtClean="0">
                <a:hlinkClick r:id="rId13"/>
              </a:rPr>
              <a:t>Wrong: The Power of Mathematical Thinking</a:t>
            </a:r>
            <a:r>
              <a:rPr lang="en-US" dirty="0" smtClean="0"/>
              <a:t>,  </a:t>
            </a:r>
            <a:r>
              <a:rPr lang="en-US" dirty="0"/>
              <a:t>Jordan </a:t>
            </a:r>
            <a:r>
              <a:rPr lang="en-US" dirty="0" err="1"/>
              <a:t>Ellenberg</a:t>
            </a:r>
            <a:endParaRPr lang="en-US" dirty="0"/>
          </a:p>
          <a:p>
            <a:pPr lvl="1"/>
            <a:r>
              <a:rPr lang="en-US" dirty="0" smtClean="0">
                <a:hlinkClick r:id="rId14"/>
              </a:rPr>
              <a:t>Fooled By Randomness</a:t>
            </a:r>
            <a:r>
              <a:rPr lang="en-US" dirty="0" smtClean="0"/>
              <a:t>,  </a:t>
            </a:r>
            <a:r>
              <a:rPr lang="en-US" dirty="0" err="1" smtClean="0"/>
              <a:t>Nassim</a:t>
            </a:r>
            <a:r>
              <a:rPr lang="en-US" dirty="0" smtClean="0"/>
              <a:t> </a:t>
            </a:r>
            <a:r>
              <a:rPr lang="en-US" dirty="0" err="1" smtClean="0"/>
              <a:t>Taleb</a:t>
            </a:r>
            <a:endParaRPr lang="en-US" dirty="0" smtClean="0"/>
          </a:p>
          <a:p>
            <a:pPr lvl="1"/>
            <a:r>
              <a:rPr lang="en-US" dirty="0">
                <a:hlinkClick r:id="rId15"/>
              </a:rPr>
              <a:t>Graphic Discovery: A Trout in the Milk and Other Visual Adventures</a:t>
            </a:r>
            <a:r>
              <a:rPr lang="en-US" dirty="0"/>
              <a:t>, Howard </a:t>
            </a:r>
            <a:r>
              <a:rPr lang="en-US" dirty="0" err="1"/>
              <a:t>Wainer</a:t>
            </a:r>
            <a:endParaRPr lang="en-US" dirty="0"/>
          </a:p>
          <a:p>
            <a:pPr lvl="1"/>
            <a:r>
              <a:rPr lang="en-US" dirty="0" smtClean="0"/>
              <a:t>“The Statistical Research Group 1942-1945,” W. Allen Wallis</a:t>
            </a:r>
          </a:p>
          <a:p>
            <a:pPr lvl="1"/>
            <a:r>
              <a:rPr lang="en-US" dirty="0" smtClean="0">
                <a:hlinkClick r:id="rId16"/>
              </a:rPr>
              <a:t>The Gift of Fear</a:t>
            </a:r>
            <a:r>
              <a:rPr lang="en-US" dirty="0" smtClean="0"/>
              <a:t>, Gavin de Becker</a:t>
            </a:r>
          </a:p>
          <a:p>
            <a:endParaRPr lang="en-US" dirty="0" smtClean="0"/>
          </a:p>
          <a:p>
            <a:pPr lvl="1"/>
            <a:endParaRPr lang="en-US" dirty="0"/>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5021975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Appendix A: Three Types of Probability</a:t>
            </a:r>
            <a:endParaRPr lang="en-US" dirty="0"/>
          </a:p>
        </p:txBody>
      </p:sp>
      <p:sp>
        <p:nvSpPr>
          <p:cNvPr id="5" name="Content Placeholder 4"/>
          <p:cNvSpPr>
            <a:spLocks noGrp="1"/>
          </p:cNvSpPr>
          <p:nvPr>
            <p:ph idx="1"/>
          </p:nvPr>
        </p:nvSpPr>
        <p:spPr>
          <a:xfrm>
            <a:off x="152399" y="1123950"/>
            <a:ext cx="8229600" cy="5048250"/>
          </a:xfrm>
        </p:spPr>
        <p:txBody>
          <a:bodyPr/>
          <a:lstStyle/>
          <a:p>
            <a:pPr marL="233363" indent="-233363">
              <a:spcBef>
                <a:spcPts val="600"/>
              </a:spcBef>
              <a:spcAft>
                <a:spcPts val="600"/>
              </a:spcAft>
              <a:buClr>
                <a:srgbClr val="165EAE"/>
              </a:buClr>
            </a:pPr>
            <a:r>
              <a:rPr lang="en-US" kern="1200" dirty="0" smtClean="0">
                <a:ea typeface="MS PGothic" pitchFamily="34" charset="-128"/>
                <a:cs typeface="+mn-cs"/>
              </a:rPr>
              <a:t>The probabilities are related.  </a:t>
            </a:r>
            <a:r>
              <a:rPr lang="en-US" i="1" kern="1200" dirty="0" smtClean="0">
                <a:ea typeface="MS PGothic" pitchFamily="34" charset="-128"/>
                <a:cs typeface="+mn-cs"/>
              </a:rPr>
              <a:t>Unanswerable subjective probability </a:t>
            </a:r>
            <a:r>
              <a:rPr lang="en-US" kern="1200" dirty="0" smtClean="0">
                <a:ea typeface="MS PGothic" pitchFamily="34" charset="-128"/>
                <a:cs typeface="+mn-cs"/>
              </a:rPr>
              <a:t>is a superset of </a:t>
            </a:r>
            <a:r>
              <a:rPr lang="en-US" i="1" kern="1200" dirty="0" smtClean="0">
                <a:ea typeface="MS PGothic" pitchFamily="34" charset="-128"/>
                <a:cs typeface="+mn-cs"/>
              </a:rPr>
              <a:t>answerable subjective probability</a:t>
            </a:r>
            <a:r>
              <a:rPr lang="en-US" kern="1200" dirty="0" smtClean="0">
                <a:ea typeface="MS PGothic" pitchFamily="34" charset="-128"/>
                <a:cs typeface="+mn-cs"/>
              </a:rPr>
              <a:t>, which is a superset of </a:t>
            </a:r>
            <a:r>
              <a:rPr lang="en-US" i="1" kern="1200" dirty="0" err="1" smtClean="0">
                <a:ea typeface="MS PGothic" pitchFamily="34" charset="-128"/>
                <a:cs typeface="+mn-cs"/>
              </a:rPr>
              <a:t>frequentist</a:t>
            </a:r>
            <a:r>
              <a:rPr lang="en-US" i="1" kern="1200" dirty="0" smtClean="0">
                <a:ea typeface="MS PGothic" pitchFamily="34" charset="-128"/>
                <a:cs typeface="+mn-cs"/>
              </a:rPr>
              <a:t> probability</a:t>
            </a:r>
            <a:r>
              <a:rPr lang="en-US" kern="1200" dirty="0" smtClean="0">
                <a:ea typeface="MS PGothic" pitchFamily="34" charset="-128"/>
                <a:cs typeface="+mn-cs"/>
              </a:rPr>
              <a:t>. </a:t>
            </a:r>
            <a:endParaRPr lang="en-US" kern="1200" dirty="0">
              <a:ea typeface="MS PGothic" pitchFamily="34" charset="-128"/>
              <a:cs typeface="+mn-cs"/>
            </a:endParaRPr>
          </a:p>
          <a:p>
            <a:pPr marL="233363" indent="-233363">
              <a:spcBef>
                <a:spcPts val="600"/>
              </a:spcBef>
              <a:spcAft>
                <a:spcPts val="600"/>
              </a:spcAft>
              <a:buClr>
                <a:srgbClr val="165EAE"/>
              </a:buClr>
            </a:pPr>
            <a:endParaRPr lang="en-US" kern="1200" dirty="0" smtClean="0">
              <a:ea typeface="MS PGothic" pitchFamily="34" charset="-128"/>
              <a:cs typeface="+mn-cs"/>
            </a:endParaRPr>
          </a:p>
          <a:p>
            <a:pPr marL="233363" indent="-233363">
              <a:spcBef>
                <a:spcPts val="600"/>
              </a:spcBef>
              <a:spcAft>
                <a:spcPts val="600"/>
              </a:spcAft>
              <a:buClr>
                <a:srgbClr val="165EAE"/>
              </a:buClr>
            </a:pPr>
            <a:endParaRPr lang="en-US" kern="1200" dirty="0">
              <a:ea typeface="MS PGothic" pitchFamily="34" charset="-128"/>
              <a:cs typeface="+mn-cs"/>
            </a:endParaRPr>
          </a:p>
          <a:p>
            <a:pPr marL="233363" indent="-233363">
              <a:spcBef>
                <a:spcPts val="600"/>
              </a:spcBef>
              <a:spcAft>
                <a:spcPts val="600"/>
              </a:spcAft>
              <a:buClr>
                <a:srgbClr val="165EAE"/>
              </a:buClr>
            </a:pPr>
            <a:endParaRPr lang="en-US" kern="1200" dirty="0" smtClean="0">
              <a:ea typeface="MS PGothic" pitchFamily="34" charset="-128"/>
              <a:cs typeface="+mn-cs"/>
            </a:endParaRPr>
          </a:p>
          <a:p>
            <a:pPr marL="233363" indent="-233363">
              <a:spcBef>
                <a:spcPts val="600"/>
              </a:spcBef>
              <a:spcAft>
                <a:spcPts val="600"/>
              </a:spcAft>
              <a:buClr>
                <a:srgbClr val="165EAE"/>
              </a:buClr>
            </a:pPr>
            <a:endParaRPr lang="en-US" kern="1200" dirty="0">
              <a:ea typeface="MS PGothic" pitchFamily="34" charset="-128"/>
              <a:cs typeface="+mn-cs"/>
            </a:endParaRPr>
          </a:p>
          <a:p>
            <a:pPr marL="233363" indent="-233363">
              <a:spcBef>
                <a:spcPts val="600"/>
              </a:spcBef>
              <a:spcAft>
                <a:spcPts val="600"/>
              </a:spcAft>
              <a:buClr>
                <a:srgbClr val="165EAE"/>
              </a:buClr>
            </a:pPr>
            <a:endParaRPr lang="en-US" kern="1200" dirty="0" smtClean="0">
              <a:ea typeface="MS PGothic" pitchFamily="34" charset="-128"/>
              <a:cs typeface="+mn-cs"/>
            </a:endParaRPr>
          </a:p>
          <a:p>
            <a:pPr marL="233363" indent="-233363">
              <a:spcBef>
                <a:spcPts val="600"/>
              </a:spcBef>
              <a:spcAft>
                <a:spcPts val="600"/>
              </a:spcAft>
              <a:buClr>
                <a:srgbClr val="165EAE"/>
              </a:buClr>
            </a:pPr>
            <a:endParaRPr lang="en-US" kern="1200" dirty="0">
              <a:ea typeface="MS PGothic" pitchFamily="34" charset="-128"/>
              <a:cs typeface="+mn-cs"/>
            </a:endParaRPr>
          </a:p>
          <a:p>
            <a:pPr marL="233363" indent="-233363">
              <a:spcBef>
                <a:spcPts val="600"/>
              </a:spcBef>
              <a:spcAft>
                <a:spcPts val="600"/>
              </a:spcAft>
              <a:buClr>
                <a:srgbClr val="165EAE"/>
              </a:buClr>
            </a:pPr>
            <a:endParaRPr lang="en-US" kern="1200" dirty="0" smtClean="0">
              <a:ea typeface="MS PGothic" pitchFamily="34" charset="-128"/>
              <a:cs typeface="+mn-cs"/>
            </a:endParaRPr>
          </a:p>
          <a:p>
            <a:pPr marL="233363" indent="-233363">
              <a:spcBef>
                <a:spcPts val="600"/>
              </a:spcBef>
              <a:spcAft>
                <a:spcPts val="600"/>
              </a:spcAft>
              <a:buClr>
                <a:srgbClr val="165EAE"/>
              </a:buClr>
            </a:pPr>
            <a:endParaRPr lang="en-US" kern="1200" dirty="0">
              <a:ea typeface="MS PGothic" pitchFamily="34" charset="-128"/>
              <a:cs typeface="+mn-cs"/>
            </a:endParaRPr>
          </a:p>
          <a:p>
            <a:pPr marL="233363" indent="-233363">
              <a:spcBef>
                <a:spcPts val="600"/>
              </a:spcBef>
              <a:spcAft>
                <a:spcPts val="600"/>
              </a:spcAft>
              <a:buClr>
                <a:srgbClr val="165EAE"/>
              </a:buClr>
            </a:pPr>
            <a:endParaRPr lang="en-US" kern="1200" dirty="0" smtClean="0">
              <a:ea typeface="MS PGothic" pitchFamily="34" charset="-128"/>
              <a:cs typeface="+mn-cs"/>
            </a:endParaRPr>
          </a:p>
          <a:p>
            <a:pPr marL="233363" indent="-233363">
              <a:spcBef>
                <a:spcPts val="600"/>
              </a:spcBef>
              <a:spcAft>
                <a:spcPts val="600"/>
              </a:spcAft>
              <a:buClr>
                <a:srgbClr val="165EAE"/>
              </a:buClr>
            </a:pPr>
            <a:endParaRPr lang="en-US" kern="1200" dirty="0" smtClean="0">
              <a:ea typeface="MS PGothic" pitchFamily="34" charset="-128"/>
              <a:cs typeface="+mn-cs"/>
            </a:endParaRPr>
          </a:p>
          <a:p>
            <a:pPr marL="233363" indent="-233363">
              <a:spcBef>
                <a:spcPts val="600"/>
              </a:spcBef>
              <a:spcAft>
                <a:spcPts val="600"/>
              </a:spcAft>
              <a:buClr>
                <a:srgbClr val="165EAE"/>
              </a:buClr>
            </a:pPr>
            <a:r>
              <a:rPr lang="en-US" kern="1200" dirty="0" smtClean="0">
                <a:ea typeface="MS PGothic" pitchFamily="34" charset="-128"/>
                <a:cs typeface="+mn-cs"/>
              </a:rPr>
              <a:t>For this presentation, I will focus primarily on </a:t>
            </a:r>
            <a:r>
              <a:rPr lang="en-US" i="1" kern="1200" dirty="0" smtClean="0">
                <a:ea typeface="MS PGothic" pitchFamily="34" charset="-128"/>
                <a:cs typeface="+mn-cs"/>
              </a:rPr>
              <a:t>answerable subjective probability </a:t>
            </a:r>
            <a:r>
              <a:rPr lang="en-US" kern="1200" dirty="0" smtClean="0">
                <a:ea typeface="MS PGothic" pitchFamily="34" charset="-128"/>
                <a:cs typeface="+mn-cs"/>
              </a:rPr>
              <a:t>– the “Democrat” question, and touch on the others only briefly.</a:t>
            </a:r>
          </a:p>
          <a:p>
            <a:pPr marL="233363" indent="-233363">
              <a:spcBef>
                <a:spcPts val="600"/>
              </a:spcBef>
              <a:spcAft>
                <a:spcPts val="600"/>
              </a:spcAft>
              <a:buClr>
                <a:srgbClr val="165EAE"/>
              </a:buClr>
            </a:pPr>
            <a:endParaRPr lang="en-US" kern="1200" dirty="0">
              <a:ea typeface="MS PGothic" pitchFamily="34" charset="-128"/>
              <a:cs typeface="+mn-cs"/>
            </a:endParaRPr>
          </a:p>
          <a:p>
            <a:pPr marL="233363" indent="-233363">
              <a:spcBef>
                <a:spcPts val="600"/>
              </a:spcBef>
              <a:spcAft>
                <a:spcPts val="600"/>
              </a:spcAft>
              <a:buClr>
                <a:srgbClr val="165EAE"/>
              </a:buClr>
            </a:pPr>
            <a:endParaRPr lang="en-US" kern="1200" dirty="0" smtClean="0">
              <a:ea typeface="MS PGothic" pitchFamily="34" charset="-128"/>
              <a:cs typeface="+mn-cs"/>
            </a:endParaRPr>
          </a:p>
          <a:p>
            <a:pPr marL="233363" indent="-233363">
              <a:spcBef>
                <a:spcPts val="600"/>
              </a:spcBef>
              <a:spcAft>
                <a:spcPts val="600"/>
              </a:spcAft>
              <a:buClr>
                <a:srgbClr val="165EAE"/>
              </a:buClr>
            </a:pPr>
            <a:endParaRPr lang="en-US" kern="1200" dirty="0">
              <a:ea typeface="MS PGothic" pitchFamily="34" charset="-128"/>
              <a:cs typeface="+mn-cs"/>
            </a:endParaRPr>
          </a:p>
          <a:p>
            <a:pPr marL="0" indent="0">
              <a:spcBef>
                <a:spcPts val="600"/>
              </a:spcBef>
              <a:spcAft>
                <a:spcPts val="600"/>
              </a:spcAft>
              <a:buClr>
                <a:srgbClr val="165EAE"/>
              </a:buClr>
              <a:buNone/>
            </a:pPr>
            <a:r>
              <a:rPr lang="en-US" kern="1200" dirty="0">
                <a:ea typeface="MS PGothic" pitchFamily="34" charset="-128"/>
                <a:cs typeface="+mn-cs"/>
              </a:rPr>
              <a:t>	</a:t>
            </a:r>
            <a:endParaRPr lang="en-US" kern="1200" dirty="0" smtClean="0">
              <a:ea typeface="MS PGothic" pitchFamily="34" charset="-128"/>
              <a:cs typeface="+mn-cs"/>
            </a:endParaRPr>
          </a:p>
          <a:p>
            <a:pPr marL="735013" lvl="1" indent="-233363">
              <a:spcBef>
                <a:spcPts val="600"/>
              </a:spcBef>
              <a:spcAft>
                <a:spcPts val="600"/>
              </a:spcAft>
              <a:buClr>
                <a:srgbClr val="165EAE"/>
              </a:buClr>
            </a:pPr>
            <a:endParaRPr lang="en-US" kern="1200" dirty="0" smtClean="0">
              <a:ea typeface="MS PGothic" pitchFamily="34" charset="-128"/>
              <a:cs typeface="+mn-cs"/>
            </a:endParaRPr>
          </a:p>
          <a:p>
            <a:pPr marL="233363" indent="-233363">
              <a:spcBef>
                <a:spcPts val="600"/>
              </a:spcBef>
              <a:spcAft>
                <a:spcPts val="600"/>
              </a:spcAft>
              <a:buClr>
                <a:srgbClr val="165EAE"/>
              </a:buClr>
            </a:pPr>
            <a:endParaRPr lang="en-US" kern="1200" dirty="0">
              <a:ea typeface="MS PGothic" pitchFamily="34" charset="-128"/>
              <a:cs typeface="+mn-cs"/>
            </a:endParaRPr>
          </a:p>
          <a:p>
            <a:pPr marL="233363" indent="-233363">
              <a:spcBef>
                <a:spcPts val="600"/>
              </a:spcBef>
              <a:spcAft>
                <a:spcPts val="600"/>
              </a:spcAft>
              <a:buClr>
                <a:srgbClr val="165EAE"/>
              </a:buClr>
            </a:pPr>
            <a:endParaRPr lang="en-US" kern="1200" dirty="0" smtClean="0">
              <a:ea typeface="MS PGothic" pitchFamily="34" charset="-128"/>
              <a:cs typeface="+mn-cs"/>
            </a:endParaRPr>
          </a:p>
          <a:p>
            <a:pPr marL="233363" indent="-233363">
              <a:spcBef>
                <a:spcPts val="600"/>
              </a:spcBef>
              <a:spcAft>
                <a:spcPts val="600"/>
              </a:spcAft>
              <a:buClr>
                <a:srgbClr val="165EAE"/>
              </a:buClr>
            </a:pPr>
            <a:endParaRPr lang="en-US" kern="1200" dirty="0">
              <a:ea typeface="MS PGothic" pitchFamily="34" charset="-128"/>
              <a:cs typeface="+mn-cs"/>
            </a:endParaRPr>
          </a:p>
          <a:p>
            <a:pPr marL="233363" indent="-233363">
              <a:spcBef>
                <a:spcPts val="600"/>
              </a:spcBef>
              <a:spcAft>
                <a:spcPts val="600"/>
              </a:spcAft>
              <a:buClr>
                <a:srgbClr val="165EAE"/>
              </a:buClr>
            </a:pPr>
            <a:endParaRPr lang="en-US" kern="1200" dirty="0" smtClean="0">
              <a:ea typeface="MS PGothic" pitchFamily="34" charset="-128"/>
              <a:cs typeface="+mn-cs"/>
            </a:endParaRPr>
          </a:p>
          <a:p>
            <a:pPr marL="233363" indent="-233363">
              <a:spcBef>
                <a:spcPts val="600"/>
              </a:spcBef>
              <a:spcAft>
                <a:spcPts val="600"/>
              </a:spcAft>
              <a:buClr>
                <a:srgbClr val="165EAE"/>
              </a:buClr>
            </a:pPr>
            <a:endParaRPr lang="en-US" kern="1200" dirty="0" smtClean="0">
              <a:ea typeface="MS PGothic" pitchFamily="34" charset="-128"/>
              <a:cs typeface="+mn-cs"/>
            </a:endParaRPr>
          </a:p>
          <a:p>
            <a:pPr marL="233363" indent="-233363">
              <a:spcBef>
                <a:spcPts val="600"/>
              </a:spcBef>
              <a:spcAft>
                <a:spcPts val="600"/>
              </a:spcAft>
              <a:buClr>
                <a:srgbClr val="165EAE"/>
              </a:buClr>
            </a:pPr>
            <a:endParaRPr lang="en-US" kern="1200" dirty="0" smtClean="0">
              <a:ea typeface="MS PGothic" pitchFamily="34" charset="-128"/>
              <a:cs typeface="+mn-cs"/>
            </a:endParaRPr>
          </a:p>
          <a:p>
            <a:pPr marL="233363" indent="-233363">
              <a:spcBef>
                <a:spcPts val="600"/>
              </a:spcBef>
              <a:spcAft>
                <a:spcPts val="600"/>
              </a:spcAft>
              <a:buClr>
                <a:srgbClr val="165EAE"/>
              </a:buClr>
            </a:pPr>
            <a:endParaRPr lang="en-US" kern="1200" dirty="0">
              <a:ea typeface="MS PGothic" pitchFamily="34" charset="-128"/>
              <a:cs typeface="+mn-cs"/>
            </a:endParaRPr>
          </a:p>
          <a:p>
            <a:pPr marL="735013" lvl="1" indent="-233363">
              <a:spcBef>
                <a:spcPts val="600"/>
              </a:spcBef>
              <a:spcAft>
                <a:spcPts val="600"/>
              </a:spcAft>
              <a:buClr>
                <a:srgbClr val="165EAE"/>
              </a:buClr>
            </a:pPr>
            <a:endParaRPr lang="en-US" kern="1200" dirty="0">
              <a:ea typeface="MS PGothic" pitchFamily="34" charset="-128"/>
              <a:cs typeface="+mn-cs"/>
            </a:endParaRPr>
          </a:p>
          <a:p>
            <a:pPr marL="131763" indent="-233363">
              <a:spcBef>
                <a:spcPts val="600"/>
              </a:spcBef>
              <a:spcAft>
                <a:spcPts val="600"/>
              </a:spcAft>
              <a:buClr>
                <a:srgbClr val="165EAE"/>
              </a:buClr>
            </a:pPr>
            <a:endParaRPr lang="en-US" kern="1200" dirty="0">
              <a:ea typeface="MS PGothic" pitchFamily="34" charset="-128"/>
              <a:cs typeface="+mn-cs"/>
            </a:endParaRPr>
          </a:p>
          <a:p>
            <a:endParaRPr lang="en-US" dirty="0" smtClean="0"/>
          </a:p>
          <a:p>
            <a:pPr lvl="1"/>
            <a:endParaRPr lang="en-US" dirty="0" smtClean="0"/>
          </a:p>
          <a:p>
            <a:endParaRPr lang="en-US" dirty="0" smtClean="0"/>
          </a:p>
        </p:txBody>
      </p:sp>
      <p:sp>
        <p:nvSpPr>
          <p:cNvPr id="10" name="Text Placeholder 9"/>
          <p:cNvSpPr>
            <a:spLocks noGrp="1"/>
          </p:cNvSpPr>
          <p:nvPr>
            <p:ph type="body" sz="quarter" idx="11"/>
          </p:nvPr>
        </p:nvSpPr>
        <p:spPr/>
        <p:txBody>
          <a:bodyPr/>
          <a:lstStyle/>
          <a:p>
            <a:endParaRPr lang="en-US" dirty="0"/>
          </a:p>
        </p:txBody>
      </p:sp>
      <p:sp>
        <p:nvSpPr>
          <p:cNvPr id="6" name="Content Placeholder 4"/>
          <p:cNvSpPr txBox="1">
            <a:spLocks/>
          </p:cNvSpPr>
          <p:nvPr/>
        </p:nvSpPr>
        <p:spPr>
          <a:xfrm>
            <a:off x="396240" y="742950"/>
            <a:ext cx="8503920" cy="1009650"/>
          </a:xfrm>
          <a:prstGeom prst="rect">
            <a:avLst/>
          </a:prstGeom>
        </p:spPr>
        <p:txBody>
          <a:bodyPr vert="horz"/>
          <a:lstStyle>
            <a:lvl1pPr marL="177800" indent="-177800" algn="l" rtl="0" eaLnBrk="0" fontAlgn="base" hangingPunct="0">
              <a:spcBef>
                <a:spcPts val="0"/>
              </a:spcBef>
              <a:spcAft>
                <a:spcPct val="0"/>
              </a:spcAft>
              <a:buClr>
                <a:srgbClr val="00509A"/>
              </a:buClr>
              <a:buSzPct val="75000"/>
              <a:buFont typeface="Wingdings" pitchFamily="2" charset="2"/>
              <a:buChar char="§"/>
              <a:defRPr sz="1400" b="0" i="0">
                <a:solidFill>
                  <a:schemeClr val="tx1"/>
                </a:solidFill>
                <a:latin typeface="Book Antiqua" pitchFamily="18" charset="0"/>
                <a:ea typeface="Tahoma" pitchFamily="34" charset="0"/>
                <a:cs typeface="Tahoma" pitchFamily="34" charset="0"/>
              </a:defRPr>
            </a:lvl1pPr>
            <a:lvl2pPr marL="679450" indent="-285750" algn="l" rtl="0" eaLnBrk="0" fontAlgn="base" hangingPunct="0">
              <a:spcBef>
                <a:spcPct val="20000"/>
              </a:spcBef>
              <a:spcAft>
                <a:spcPct val="0"/>
              </a:spcAft>
              <a:buClr>
                <a:srgbClr val="00509A"/>
              </a:buClr>
              <a:buSzPct val="75000"/>
              <a:buFont typeface="Wingdings" pitchFamily="2" charset="2"/>
              <a:buChar char="§"/>
              <a:defRPr sz="1300" b="0" i="0">
                <a:solidFill>
                  <a:schemeClr val="tx1"/>
                </a:solidFill>
                <a:latin typeface="Book Antiqua" pitchFamily="18" charset="0"/>
                <a:ea typeface="Tahoma" pitchFamily="34" charset="0"/>
                <a:cs typeface="Tahoma" pitchFamily="34" charset="0"/>
              </a:defRPr>
            </a:lvl2pPr>
            <a:lvl3pPr marL="1143000" indent="-228600" algn="l" rtl="0" eaLnBrk="0" fontAlgn="base" hangingPunct="0">
              <a:spcBef>
                <a:spcPct val="20000"/>
              </a:spcBef>
              <a:spcAft>
                <a:spcPct val="0"/>
              </a:spcAft>
              <a:buClr>
                <a:srgbClr val="00509A"/>
              </a:buClr>
              <a:buSzPct val="75000"/>
              <a:buFont typeface="Wingdings" pitchFamily="2" charset="2"/>
              <a:buChar char="§"/>
              <a:defRPr sz="1200" b="0" i="0">
                <a:solidFill>
                  <a:schemeClr val="tx1"/>
                </a:solidFill>
                <a:latin typeface="Book Antiqua" pitchFamily="18" charset="0"/>
                <a:ea typeface="Tahoma" pitchFamily="34" charset="0"/>
                <a:cs typeface="Tahoma" pitchFamily="34" charset="0"/>
              </a:defRPr>
            </a:lvl3pPr>
            <a:lvl4pPr marL="1600200" indent="-228600" algn="l" rtl="0" eaLnBrk="0" fontAlgn="base" hangingPunct="0">
              <a:spcBef>
                <a:spcPct val="20000"/>
              </a:spcBef>
              <a:spcAft>
                <a:spcPct val="0"/>
              </a:spcAft>
              <a:buClr>
                <a:srgbClr val="00509A"/>
              </a:buClr>
              <a:buSzPct val="75000"/>
              <a:buFont typeface="Wingdings" pitchFamily="2" charset="2"/>
              <a:buChar char="§"/>
              <a:defRPr sz="1200" b="0" i="0">
                <a:solidFill>
                  <a:schemeClr val="tx1"/>
                </a:solidFill>
                <a:latin typeface="Book Antiqua" pitchFamily="18" charset="0"/>
                <a:ea typeface="Tahoma" pitchFamily="34" charset="0"/>
                <a:cs typeface="Tahoma" pitchFamily="34" charset="0"/>
              </a:defRPr>
            </a:lvl4pPr>
            <a:lvl5pPr marL="2057400" indent="-228600" algn="l" rtl="0" eaLnBrk="0" fontAlgn="base" hangingPunct="0">
              <a:spcBef>
                <a:spcPct val="20000"/>
              </a:spcBef>
              <a:spcAft>
                <a:spcPct val="0"/>
              </a:spcAft>
              <a:buClr>
                <a:srgbClr val="00509A"/>
              </a:buClr>
              <a:buSzPct val="75000"/>
              <a:buFont typeface="Wingdings" pitchFamily="2" charset="2"/>
              <a:buChar char="§"/>
              <a:defRPr sz="1200" b="0" i="0">
                <a:solidFill>
                  <a:schemeClr val="tx1"/>
                </a:solidFill>
                <a:latin typeface="Book Antiqua" pitchFamily="18" charset="0"/>
                <a:ea typeface="Tahoma" pitchFamily="34" charset="0"/>
                <a:cs typeface="Tahoma" pitchFamily="34" charset="0"/>
              </a:defRPr>
            </a:lvl5pPr>
            <a:lvl6pPr marL="2514600" indent="-228600" algn="l" rtl="0" eaLnBrk="1" fontAlgn="base" hangingPunct="1">
              <a:spcBef>
                <a:spcPct val="20000"/>
              </a:spcBef>
              <a:spcAft>
                <a:spcPct val="0"/>
              </a:spcAft>
              <a:buClr>
                <a:schemeClr val="accent1"/>
              </a:buClr>
              <a:buSzPct val="75000"/>
              <a:buChar char="»"/>
              <a:defRPr sz="1300">
                <a:solidFill>
                  <a:schemeClr val="tx1"/>
                </a:solidFill>
                <a:latin typeface="Avenir LT Std 45 Book" pitchFamily="34" charset="0"/>
                <a:ea typeface="+mn-ea"/>
              </a:defRPr>
            </a:lvl6pPr>
            <a:lvl7pPr marL="2971800" indent="-228600" algn="l" rtl="0" eaLnBrk="1" fontAlgn="base" hangingPunct="1">
              <a:spcBef>
                <a:spcPct val="20000"/>
              </a:spcBef>
              <a:spcAft>
                <a:spcPct val="0"/>
              </a:spcAft>
              <a:buClr>
                <a:schemeClr val="accent1"/>
              </a:buClr>
              <a:buSzPct val="75000"/>
              <a:buChar char="»"/>
              <a:defRPr sz="1300">
                <a:solidFill>
                  <a:schemeClr val="tx1"/>
                </a:solidFill>
                <a:latin typeface="Avenir LT Std 45 Book" pitchFamily="34" charset="0"/>
                <a:ea typeface="+mn-ea"/>
              </a:defRPr>
            </a:lvl7pPr>
            <a:lvl8pPr marL="3429000" indent="-228600" algn="l" rtl="0" eaLnBrk="1" fontAlgn="base" hangingPunct="1">
              <a:spcBef>
                <a:spcPct val="20000"/>
              </a:spcBef>
              <a:spcAft>
                <a:spcPct val="0"/>
              </a:spcAft>
              <a:buClr>
                <a:schemeClr val="accent1"/>
              </a:buClr>
              <a:buSzPct val="75000"/>
              <a:buChar char="»"/>
              <a:defRPr sz="1300">
                <a:solidFill>
                  <a:schemeClr val="tx1"/>
                </a:solidFill>
                <a:latin typeface="Avenir LT Std 45 Book" pitchFamily="34" charset="0"/>
                <a:ea typeface="+mn-ea"/>
              </a:defRPr>
            </a:lvl8pPr>
            <a:lvl9pPr marL="3886200" indent="-228600" algn="l" rtl="0" eaLnBrk="1" fontAlgn="base" hangingPunct="1">
              <a:spcBef>
                <a:spcPct val="20000"/>
              </a:spcBef>
              <a:spcAft>
                <a:spcPct val="0"/>
              </a:spcAft>
              <a:buClr>
                <a:schemeClr val="accent1"/>
              </a:buClr>
              <a:buSzPct val="75000"/>
              <a:buChar char="»"/>
              <a:defRPr sz="1400">
                <a:solidFill>
                  <a:schemeClr val="tx1"/>
                </a:solidFill>
                <a:latin typeface="Avenir LT Std 45 Book" pitchFamily="34" charset="0"/>
                <a:ea typeface="+mn-ea"/>
              </a:defRPr>
            </a:lvl9pPr>
          </a:lstStyle>
          <a:p>
            <a:endParaRPr lang="en-US" kern="0" dirty="0" smtClean="0"/>
          </a:p>
        </p:txBody>
      </p:sp>
      <p:sp>
        <p:nvSpPr>
          <p:cNvPr id="2" name="Text Placeholder 1"/>
          <p:cNvSpPr>
            <a:spLocks noGrp="1"/>
          </p:cNvSpPr>
          <p:nvPr>
            <p:ph type="body" sz="quarter" idx="10"/>
          </p:nvPr>
        </p:nvSpPr>
        <p:spPr/>
        <p:txBody>
          <a:bodyPr/>
          <a:lstStyle/>
          <a:p>
            <a:r>
              <a:rPr lang="en-US" dirty="0" smtClean="0"/>
              <a:t>Types of probability have a superset / subset relationship</a:t>
            </a:r>
            <a:endParaRPr lang="en-US" dirty="0"/>
          </a:p>
        </p:txBody>
      </p:sp>
      <p:grpSp>
        <p:nvGrpSpPr>
          <p:cNvPr id="13" name="Group 12"/>
          <p:cNvGrpSpPr/>
          <p:nvPr/>
        </p:nvGrpSpPr>
        <p:grpSpPr>
          <a:xfrm>
            <a:off x="1678609" y="1828800"/>
            <a:ext cx="5562600" cy="3200400"/>
            <a:chOff x="990600" y="1600200"/>
            <a:chExt cx="6096000" cy="3581400"/>
          </a:xfrm>
        </p:grpSpPr>
        <p:sp>
          <p:nvSpPr>
            <p:cNvPr id="4" name="Oval 3"/>
            <p:cNvSpPr/>
            <p:nvPr/>
          </p:nvSpPr>
          <p:spPr>
            <a:xfrm>
              <a:off x="990600" y="1600200"/>
              <a:ext cx="6096000" cy="3581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p:nvPr/>
          </p:nvSpPr>
          <p:spPr>
            <a:xfrm>
              <a:off x="1905000" y="2514600"/>
              <a:ext cx="4724400" cy="2667000"/>
            </a:xfrm>
            <a:prstGeom prst="ellipse">
              <a:avLst/>
            </a:prstGeom>
            <a:gradFill>
              <a:gsLst>
                <a:gs pos="0">
                  <a:schemeClr val="accent5">
                    <a:lumMod val="40000"/>
                    <a:lumOff val="60000"/>
                  </a:schemeClr>
                </a:gs>
                <a:gs pos="100000">
                  <a:schemeClr val="accent5">
                    <a:lumMod val="20000"/>
                    <a:lumOff val="80000"/>
                  </a:schemeClr>
                </a:gs>
              </a:gsLst>
            </a:gradFill>
            <a:ln w="38100">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124200" y="3581400"/>
              <a:ext cx="2971800" cy="1600200"/>
            </a:xfrm>
            <a:prstGeom prst="ellipse">
              <a:avLst/>
            </a:prstGeom>
            <a:gradFill>
              <a:gsLst>
                <a:gs pos="0">
                  <a:schemeClr val="tx2">
                    <a:lumMod val="60000"/>
                    <a:lumOff val="40000"/>
                  </a:schemeClr>
                </a:gs>
                <a:gs pos="100000">
                  <a:schemeClr val="accent4">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981201" y="2114360"/>
              <a:ext cx="3451586" cy="338554"/>
            </a:xfrm>
            <a:prstGeom prst="rect">
              <a:avLst/>
            </a:prstGeom>
            <a:noFill/>
          </p:spPr>
          <p:txBody>
            <a:bodyPr wrap="none" rtlCol="0">
              <a:spAutoFit/>
            </a:bodyPr>
            <a:lstStyle/>
            <a:p>
              <a:pPr algn="ctr"/>
              <a:r>
                <a:rPr lang="en-US" sz="1600" dirty="0" smtClean="0"/>
                <a:t>Unanswerable subjective probability</a:t>
              </a:r>
              <a:endParaRPr lang="en-US" sz="1600" dirty="0"/>
            </a:p>
          </p:txBody>
        </p:sp>
        <p:sp>
          <p:nvSpPr>
            <p:cNvPr id="11" name="TextBox 10"/>
            <p:cNvSpPr txBox="1"/>
            <p:nvPr/>
          </p:nvSpPr>
          <p:spPr>
            <a:xfrm>
              <a:off x="2660830" y="3143674"/>
              <a:ext cx="3212739" cy="338554"/>
            </a:xfrm>
            <a:prstGeom prst="rect">
              <a:avLst/>
            </a:prstGeom>
            <a:noFill/>
          </p:spPr>
          <p:txBody>
            <a:bodyPr wrap="none" rtlCol="0">
              <a:spAutoFit/>
            </a:bodyPr>
            <a:lstStyle/>
            <a:p>
              <a:pPr algn="ctr"/>
              <a:r>
                <a:rPr lang="en-US" sz="1600" dirty="0" smtClean="0"/>
                <a:t>Answerable subjective probability</a:t>
              </a:r>
              <a:endParaRPr lang="en-US" sz="1600" dirty="0"/>
            </a:p>
          </p:txBody>
        </p:sp>
        <p:sp>
          <p:nvSpPr>
            <p:cNvPr id="12" name="TextBox 11"/>
            <p:cNvSpPr txBox="1"/>
            <p:nvPr/>
          </p:nvSpPr>
          <p:spPr>
            <a:xfrm>
              <a:off x="3563149" y="4042946"/>
              <a:ext cx="2201244" cy="338554"/>
            </a:xfrm>
            <a:prstGeom prst="rect">
              <a:avLst/>
            </a:prstGeom>
            <a:noFill/>
          </p:spPr>
          <p:txBody>
            <a:bodyPr wrap="none" rtlCol="0">
              <a:spAutoFit/>
            </a:bodyPr>
            <a:lstStyle/>
            <a:p>
              <a:pPr algn="ctr"/>
              <a:r>
                <a:rPr lang="en-US" sz="1600" dirty="0" err="1" smtClean="0">
                  <a:solidFill>
                    <a:schemeClr val="bg1"/>
                  </a:solidFill>
                </a:rPr>
                <a:t>Frequentist</a:t>
              </a:r>
              <a:r>
                <a:rPr lang="en-US" sz="1600" dirty="0" smtClean="0">
                  <a:solidFill>
                    <a:schemeClr val="bg1"/>
                  </a:solidFill>
                </a:rPr>
                <a:t> probability</a:t>
              </a:r>
              <a:endParaRPr lang="en-US" sz="1600" dirty="0">
                <a:solidFill>
                  <a:schemeClr val="bg1"/>
                </a:solidFill>
              </a:endParaRPr>
            </a:p>
          </p:txBody>
        </p:sp>
      </p:grpSp>
    </p:spTree>
    <p:extLst>
      <p:ext uri="{BB962C8B-B14F-4D97-AF65-F5344CB8AC3E}">
        <p14:creationId xmlns:p14="http://schemas.microsoft.com/office/powerpoint/2010/main" val="19609710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1 And System 2</a:t>
            </a:r>
            <a:endParaRPr lang="en-US" dirty="0"/>
          </a:p>
        </p:txBody>
      </p:sp>
      <p:sp>
        <p:nvSpPr>
          <p:cNvPr id="3" name="Content Placeholder 2"/>
          <p:cNvSpPr>
            <a:spLocks noGrp="1"/>
          </p:cNvSpPr>
          <p:nvPr>
            <p:ph idx="1"/>
          </p:nvPr>
        </p:nvSpPr>
        <p:spPr/>
        <p:txBody>
          <a:bodyPr/>
          <a:lstStyle/>
          <a:p>
            <a:r>
              <a:rPr lang="en-US" dirty="0" smtClean="0"/>
              <a:t>These modes of reasoning are closely (but not perfectly) correlated to the System 1 and System 2 thinking popularized by Daniel </a:t>
            </a:r>
            <a:r>
              <a:rPr lang="en-US" dirty="0" err="1" smtClean="0"/>
              <a:t>Kahneman</a:t>
            </a:r>
            <a:r>
              <a:rPr lang="en-US" dirty="0" smtClean="0"/>
              <a:t> in his 2012 book, </a:t>
            </a:r>
            <a:r>
              <a:rPr lang="en-US" i="1" dirty="0" smtClean="0"/>
              <a:t>Thinking, Fast and Slow</a:t>
            </a:r>
            <a:r>
              <a:rPr lang="en-US" dirty="0" smtClean="0"/>
              <a:t>.</a:t>
            </a:r>
          </a:p>
          <a:p>
            <a:endParaRPr lang="en-US" dirty="0"/>
          </a:p>
          <a:p>
            <a:endParaRPr lang="en-US" dirty="0" smtClean="0"/>
          </a:p>
          <a:p>
            <a:endParaRPr lang="en-US" dirty="0"/>
          </a:p>
        </p:txBody>
      </p:sp>
      <p:sp>
        <p:nvSpPr>
          <p:cNvPr id="4" name="Text Placeholder 3"/>
          <p:cNvSpPr>
            <a:spLocks noGrp="1"/>
          </p:cNvSpPr>
          <p:nvPr>
            <p:ph type="body" sz="quarter" idx="10"/>
          </p:nvPr>
        </p:nvSpPr>
        <p:spPr/>
        <p:txBody>
          <a:bodyPr/>
          <a:lstStyle/>
          <a:p>
            <a:r>
              <a:rPr lang="en-US" i="1" dirty="0" smtClean="0"/>
              <a:t>Thinking, Fast and Slow</a:t>
            </a:r>
            <a:endParaRPr lang="en-US" i="1" dirty="0"/>
          </a:p>
        </p:txBody>
      </p:sp>
      <p:sp>
        <p:nvSpPr>
          <p:cNvPr id="5" name="Text Placeholder 4"/>
          <p:cNvSpPr>
            <a:spLocks noGrp="1"/>
          </p:cNvSpPr>
          <p:nvPr>
            <p:ph type="body" sz="quarter" idx="11"/>
          </p:nvPr>
        </p:nvSpPr>
        <p:spPr/>
        <p:txBody>
          <a:bodyPr/>
          <a:lstStyle/>
          <a:p>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663902591"/>
              </p:ext>
            </p:extLst>
          </p:nvPr>
        </p:nvGraphicFramePr>
        <p:xfrm>
          <a:off x="4495800" y="1752600"/>
          <a:ext cx="3810000" cy="4457700"/>
        </p:xfrm>
        <a:graphic>
          <a:graphicData uri="http://schemas.openxmlformats.org/drawingml/2006/table">
            <a:tbl>
              <a:tblPr firstRow="1" bandRow="1">
                <a:tableStyleId>{5C22544A-7EE6-4342-B048-85BDC9FD1C3A}</a:tableStyleId>
              </a:tblPr>
              <a:tblGrid>
                <a:gridCol w="3810000"/>
              </a:tblGrid>
              <a:tr h="374650">
                <a:tc>
                  <a:txBody>
                    <a:bodyPr/>
                    <a:lstStyle/>
                    <a:p>
                      <a:pPr algn="ctr"/>
                      <a:r>
                        <a:rPr lang="en-US" sz="1100" b="1" dirty="0" smtClean="0"/>
                        <a:t>System 2 allocates</a:t>
                      </a:r>
                      <a:r>
                        <a:rPr lang="en-US" sz="1100" b="1" baseline="0" dirty="0" smtClean="0"/>
                        <a:t> attention to effortful mental tasks</a:t>
                      </a:r>
                      <a:endParaRPr lang="en-US" sz="1100" b="1" dirty="0"/>
                    </a:p>
                  </a:txBody>
                  <a:tcPr/>
                </a:tc>
              </a:tr>
              <a:tr h="374650">
                <a:tc>
                  <a:txBody>
                    <a:bodyPr/>
                    <a:lstStyle/>
                    <a:p>
                      <a:r>
                        <a:rPr lang="en-US" sz="1100" dirty="0" smtClean="0"/>
                        <a:t>Brace for a starter gun in a race</a:t>
                      </a:r>
                      <a:r>
                        <a:rPr lang="en-US" sz="1100" baseline="0" dirty="0" smtClean="0"/>
                        <a:t>.</a:t>
                      </a:r>
                      <a:endParaRPr lang="en-US" sz="1100" dirty="0"/>
                    </a:p>
                  </a:txBody>
                  <a:tcPr/>
                </a:tc>
              </a:tr>
              <a:tr h="374650">
                <a:tc>
                  <a:txBody>
                    <a:bodyPr/>
                    <a:lstStyle/>
                    <a:p>
                      <a:r>
                        <a:rPr lang="en-US" sz="1100" dirty="0" smtClean="0"/>
                        <a:t>Focus attention on the</a:t>
                      </a:r>
                      <a:r>
                        <a:rPr lang="en-US" sz="1100" baseline="0" dirty="0" smtClean="0"/>
                        <a:t> clowns in a circus.</a:t>
                      </a:r>
                      <a:endParaRPr lang="en-US" sz="1100" dirty="0"/>
                    </a:p>
                  </a:txBody>
                  <a:tcPr/>
                </a:tc>
              </a:tr>
              <a:tr h="374650">
                <a:tc>
                  <a:txBody>
                    <a:bodyPr/>
                    <a:lstStyle/>
                    <a:p>
                      <a:r>
                        <a:rPr lang="en-US" sz="1100" dirty="0" smtClean="0"/>
                        <a:t>Look for a woman with white hair.</a:t>
                      </a:r>
                      <a:endParaRPr lang="en-US" sz="1100" dirty="0"/>
                    </a:p>
                  </a:txBody>
                  <a:tcPr/>
                </a:tc>
              </a:tr>
              <a:tr h="374650">
                <a:tc>
                  <a:txBody>
                    <a:bodyPr/>
                    <a:lstStyle/>
                    <a:p>
                      <a:r>
                        <a:rPr lang="en-US" sz="1100" dirty="0" smtClean="0"/>
                        <a:t>Search memory to identify</a:t>
                      </a:r>
                      <a:r>
                        <a:rPr lang="en-US" sz="1100" baseline="0" dirty="0" smtClean="0"/>
                        <a:t> a surprising sound</a:t>
                      </a:r>
                      <a:r>
                        <a:rPr lang="en-US" sz="1100" dirty="0" smtClean="0"/>
                        <a:t>.</a:t>
                      </a:r>
                      <a:endParaRPr lang="en-US" sz="1100" dirty="0"/>
                    </a:p>
                  </a:txBody>
                  <a:tcPr/>
                </a:tc>
              </a:tr>
              <a:tr h="374650">
                <a:tc>
                  <a:txBody>
                    <a:bodyPr/>
                    <a:lstStyle/>
                    <a:p>
                      <a:r>
                        <a:rPr lang="en-US" sz="1100" dirty="0" smtClean="0"/>
                        <a:t>Maintain a faster walking</a:t>
                      </a:r>
                      <a:r>
                        <a:rPr lang="en-US" sz="1100" baseline="0" dirty="0" smtClean="0"/>
                        <a:t> speed than normal.</a:t>
                      </a:r>
                      <a:endParaRPr lang="en-US" sz="1100" dirty="0"/>
                    </a:p>
                  </a:txBody>
                  <a:tcPr/>
                </a:tc>
              </a:tr>
              <a:tr h="374650">
                <a:tc>
                  <a:txBody>
                    <a:bodyPr/>
                    <a:lstStyle/>
                    <a:p>
                      <a:r>
                        <a:rPr lang="en-US" sz="1100" dirty="0" smtClean="0"/>
                        <a:t>Answer</a:t>
                      </a:r>
                      <a:r>
                        <a:rPr lang="en-US" sz="1100" baseline="0" dirty="0" smtClean="0"/>
                        <a:t> 17 X 24 = ?</a:t>
                      </a:r>
                      <a:endParaRPr lang="en-US" sz="1100" dirty="0"/>
                    </a:p>
                  </a:txBody>
                  <a:tcPr/>
                </a:tc>
              </a:tr>
              <a:tr h="374650">
                <a:tc>
                  <a:txBody>
                    <a:bodyPr/>
                    <a:lstStyle/>
                    <a:p>
                      <a:r>
                        <a:rPr lang="en-US" sz="1100" dirty="0" smtClean="0"/>
                        <a:t>Count the number</a:t>
                      </a:r>
                      <a:r>
                        <a:rPr lang="en-US" sz="1100" baseline="0" dirty="0" smtClean="0"/>
                        <a:t> of time the letter ‘a’ appears on a page.</a:t>
                      </a:r>
                      <a:endParaRPr lang="en-US" sz="1100" dirty="0"/>
                    </a:p>
                  </a:txBody>
                  <a:tcPr/>
                </a:tc>
              </a:tr>
              <a:tr h="355600">
                <a:tc>
                  <a:txBody>
                    <a:bodyPr/>
                    <a:lstStyle/>
                    <a:p>
                      <a:r>
                        <a:rPr lang="en-US" sz="1100" dirty="0" smtClean="0"/>
                        <a:t>Driving</a:t>
                      </a:r>
                      <a:r>
                        <a:rPr lang="en-US" sz="1100" baseline="0" dirty="0" smtClean="0"/>
                        <a:t> a car in a city with a lot of pedestrians</a:t>
                      </a:r>
                      <a:r>
                        <a:rPr lang="en-US" sz="1100" dirty="0" smtClean="0"/>
                        <a:t>.</a:t>
                      </a:r>
                      <a:endParaRPr lang="en-US" sz="1100" dirty="0"/>
                    </a:p>
                  </a:txBody>
                  <a:tcPr/>
                </a:tc>
              </a:tr>
              <a:tr h="361950">
                <a:tc>
                  <a:txBody>
                    <a:bodyPr/>
                    <a:lstStyle/>
                    <a:p>
                      <a:r>
                        <a:rPr lang="en-US" sz="1100" dirty="0" smtClean="0"/>
                        <a:t>Monitoring</a:t>
                      </a:r>
                      <a:r>
                        <a:rPr lang="en-US" sz="1100" baseline="0" dirty="0" smtClean="0"/>
                        <a:t> your behavior in social situations</a:t>
                      </a:r>
                      <a:endParaRPr lang="en-US" sz="1100" dirty="0"/>
                    </a:p>
                  </a:txBody>
                  <a:tcPr/>
                </a:tc>
              </a:tr>
              <a:tr h="368300">
                <a:tc>
                  <a:txBody>
                    <a:bodyPr/>
                    <a:lstStyle/>
                    <a:p>
                      <a:r>
                        <a:rPr lang="en-US" sz="1100" dirty="0" smtClean="0"/>
                        <a:t>Parking in a narrow space</a:t>
                      </a:r>
                      <a:endParaRPr lang="en-US" sz="1100" dirty="0"/>
                    </a:p>
                  </a:txBody>
                  <a:tcPr/>
                </a:tc>
              </a:tr>
              <a:tr h="374650">
                <a:tc>
                  <a:txBody>
                    <a:bodyPr/>
                    <a:lstStyle/>
                    <a:p>
                      <a:r>
                        <a:rPr lang="en-US" sz="1100" dirty="0" smtClean="0"/>
                        <a:t>Checking on the validity of a complex logical argument</a:t>
                      </a:r>
                      <a:r>
                        <a:rPr lang="en-US" sz="1100" baseline="0" dirty="0" smtClean="0"/>
                        <a:t>.</a:t>
                      </a:r>
                      <a:endParaRPr lang="en-US" sz="110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19329108"/>
              </p:ext>
            </p:extLst>
          </p:nvPr>
        </p:nvGraphicFramePr>
        <p:xfrm>
          <a:off x="533400" y="1752600"/>
          <a:ext cx="3810000" cy="4516120"/>
        </p:xfrm>
        <a:graphic>
          <a:graphicData uri="http://schemas.openxmlformats.org/drawingml/2006/table">
            <a:tbl>
              <a:tblPr firstRow="1" bandRow="1">
                <a:tableStyleId>{7DF18680-E054-41AD-8BC1-D1AEF772440D}</a:tableStyleId>
              </a:tblPr>
              <a:tblGrid>
                <a:gridCol w="3810000"/>
              </a:tblGrid>
              <a:tr h="3810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t>System 1 operates automatically with no effort</a:t>
                      </a:r>
                    </a:p>
                  </a:txBody>
                  <a:tcPr/>
                </a:tc>
              </a:tr>
              <a:tr h="370840">
                <a:tc>
                  <a:txBody>
                    <a:bodyPr/>
                    <a:lstStyle/>
                    <a:p>
                      <a:r>
                        <a:rPr lang="en-US" sz="1100" dirty="0" smtClean="0"/>
                        <a:t>Detect</a:t>
                      </a:r>
                      <a:r>
                        <a:rPr lang="en-US" sz="1100" baseline="0" dirty="0" smtClean="0"/>
                        <a:t> that one object is more distant than another.</a:t>
                      </a:r>
                      <a:endParaRPr lang="en-US" sz="1100" dirty="0"/>
                    </a:p>
                  </a:txBody>
                  <a:tcPr/>
                </a:tc>
              </a:tr>
              <a:tr h="370840">
                <a:tc>
                  <a:txBody>
                    <a:bodyPr/>
                    <a:lstStyle/>
                    <a:p>
                      <a:r>
                        <a:rPr lang="en-US" sz="1100" dirty="0" smtClean="0"/>
                        <a:t>Orient</a:t>
                      </a:r>
                      <a:r>
                        <a:rPr lang="en-US" sz="1100" baseline="0" dirty="0" smtClean="0"/>
                        <a:t> to the source of a sudden sound.</a:t>
                      </a:r>
                      <a:endParaRPr lang="en-US" sz="1100" dirty="0"/>
                    </a:p>
                  </a:txBody>
                  <a:tcPr/>
                </a:tc>
              </a:tr>
              <a:tr h="370840">
                <a:tc>
                  <a:txBody>
                    <a:bodyPr/>
                    <a:lstStyle/>
                    <a:p>
                      <a:r>
                        <a:rPr lang="en-US" sz="1100" dirty="0" smtClean="0"/>
                        <a:t>Complete the phrase “bread and …”</a:t>
                      </a:r>
                      <a:endParaRPr lang="en-US" sz="1100" dirty="0"/>
                    </a:p>
                  </a:txBody>
                  <a:tcPr/>
                </a:tc>
              </a:tr>
              <a:tr h="370840">
                <a:tc>
                  <a:txBody>
                    <a:bodyPr/>
                    <a:lstStyle/>
                    <a:p>
                      <a:r>
                        <a:rPr lang="en-US" sz="1100" dirty="0" smtClean="0"/>
                        <a:t>Make a “disgust face” when shown a horrible picture.</a:t>
                      </a:r>
                      <a:endParaRPr lang="en-US" sz="1100" dirty="0"/>
                    </a:p>
                  </a:txBody>
                  <a:tcPr/>
                </a:tc>
              </a:tr>
              <a:tr h="370840">
                <a:tc>
                  <a:txBody>
                    <a:bodyPr/>
                    <a:lstStyle/>
                    <a:p>
                      <a:r>
                        <a:rPr lang="en-US" sz="1100" dirty="0" smtClean="0"/>
                        <a:t>Detect  hostility</a:t>
                      </a:r>
                      <a:r>
                        <a:rPr lang="en-US" sz="1100" baseline="0" dirty="0" smtClean="0"/>
                        <a:t> in a voice.</a:t>
                      </a:r>
                      <a:endParaRPr lang="en-US" sz="1100" dirty="0"/>
                    </a:p>
                  </a:txBody>
                  <a:tcPr/>
                </a:tc>
              </a:tr>
              <a:tr h="370840">
                <a:tc>
                  <a:txBody>
                    <a:bodyPr/>
                    <a:lstStyle/>
                    <a:p>
                      <a:r>
                        <a:rPr lang="en-US" sz="1100" dirty="0" smtClean="0"/>
                        <a:t>Answer</a:t>
                      </a:r>
                      <a:r>
                        <a:rPr lang="en-US" sz="1100" baseline="0" dirty="0" smtClean="0"/>
                        <a:t> 2 + 2 = ?</a:t>
                      </a:r>
                      <a:endParaRPr lang="en-US" sz="1100" dirty="0"/>
                    </a:p>
                  </a:txBody>
                  <a:tcPr/>
                </a:tc>
              </a:tr>
              <a:tr h="370840">
                <a:tc>
                  <a:txBody>
                    <a:bodyPr/>
                    <a:lstStyle/>
                    <a:p>
                      <a:r>
                        <a:rPr lang="en-US" sz="1100" dirty="0" smtClean="0"/>
                        <a:t>Read</a:t>
                      </a:r>
                      <a:r>
                        <a:rPr lang="en-US" sz="1100" baseline="0" dirty="0" smtClean="0"/>
                        <a:t> words on large billboards.</a:t>
                      </a:r>
                      <a:endParaRPr lang="en-US" sz="1100" dirty="0"/>
                    </a:p>
                  </a:txBody>
                  <a:tcPr/>
                </a:tc>
              </a:tr>
              <a:tr h="370840">
                <a:tc>
                  <a:txBody>
                    <a:bodyPr/>
                    <a:lstStyle/>
                    <a:p>
                      <a:r>
                        <a:rPr lang="en-US" sz="1100" dirty="0" smtClean="0"/>
                        <a:t>Driving a car on an empty road.</a:t>
                      </a:r>
                      <a:endParaRPr lang="en-US" sz="1100" dirty="0"/>
                    </a:p>
                  </a:txBody>
                  <a:tcPr/>
                </a:tc>
              </a:tr>
              <a:tr h="370840">
                <a:tc>
                  <a:txBody>
                    <a:bodyPr/>
                    <a:lstStyle/>
                    <a:p>
                      <a:r>
                        <a:rPr lang="en-US" sz="1100" dirty="0" smtClean="0"/>
                        <a:t>Understand simple sentences.</a:t>
                      </a:r>
                      <a:endParaRPr lang="en-US" sz="1100" dirty="0"/>
                    </a:p>
                  </a:txBody>
                  <a:tcPr/>
                </a:tc>
              </a:tr>
              <a:tr h="370840">
                <a:tc>
                  <a:txBody>
                    <a:bodyPr/>
                    <a:lstStyle/>
                    <a:p>
                      <a:r>
                        <a:rPr lang="en-US" sz="1100" dirty="0" smtClean="0"/>
                        <a:t>Find strong</a:t>
                      </a:r>
                      <a:r>
                        <a:rPr lang="en-US" sz="1100" baseline="0" dirty="0" smtClean="0"/>
                        <a:t> move in chess (if you are a chess master).</a:t>
                      </a:r>
                      <a:endParaRPr lang="en-US" sz="1100" dirty="0"/>
                    </a:p>
                  </a:txBody>
                  <a:tcPr/>
                </a:tc>
              </a:tr>
              <a:tr h="370840">
                <a:tc>
                  <a:txBody>
                    <a:bodyPr/>
                    <a:lstStyle/>
                    <a:p>
                      <a:r>
                        <a:rPr lang="en-US" sz="1100" dirty="0" smtClean="0"/>
                        <a:t>Recognize</a:t>
                      </a:r>
                      <a:r>
                        <a:rPr lang="en-US" sz="1100" baseline="0" dirty="0" smtClean="0"/>
                        <a:t> “meek and tidy soul with passion for detail” resembles occupational stereotype.</a:t>
                      </a:r>
                      <a:endParaRPr lang="en-US" sz="1100" dirty="0"/>
                    </a:p>
                  </a:txBody>
                  <a:tcPr/>
                </a:tc>
              </a:tr>
            </a:tbl>
          </a:graphicData>
        </a:graphic>
      </p:graphicFrame>
    </p:spTree>
    <p:extLst>
      <p:ext uri="{BB962C8B-B14F-4D97-AF65-F5344CB8AC3E}">
        <p14:creationId xmlns:p14="http://schemas.microsoft.com/office/powerpoint/2010/main" val="21350501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t>
            </a:r>
            <a:r>
              <a:rPr lang="en-US" dirty="0" smtClean="0"/>
              <a:t>B: </a:t>
            </a:r>
            <a:r>
              <a:rPr lang="en-US" dirty="0"/>
              <a:t>Inductive </a:t>
            </a:r>
            <a:r>
              <a:rPr lang="en-US" dirty="0" smtClean="0"/>
              <a:t>Reasoning</a:t>
            </a:r>
            <a:endParaRPr lang="en-US" dirty="0"/>
          </a:p>
        </p:txBody>
      </p:sp>
      <p:sp>
        <p:nvSpPr>
          <p:cNvPr id="3" name="Content Placeholder 2"/>
          <p:cNvSpPr>
            <a:spLocks noGrp="1"/>
          </p:cNvSpPr>
          <p:nvPr>
            <p:ph idx="1"/>
          </p:nvPr>
        </p:nvSpPr>
        <p:spPr>
          <a:xfrm>
            <a:off x="152399" y="1124712"/>
            <a:ext cx="8229600" cy="4816550"/>
          </a:xfrm>
        </p:spPr>
        <p:txBody>
          <a:bodyPr/>
          <a:lstStyle/>
          <a:p>
            <a:r>
              <a:rPr lang="en-US" dirty="0" smtClean="0"/>
              <a:t>Inductive reasoning is </a:t>
            </a:r>
            <a:r>
              <a:rPr lang="en-US" i="1" dirty="0" smtClean="0"/>
              <a:t>fast and usually right.  </a:t>
            </a:r>
            <a:r>
              <a:rPr lang="en-US" dirty="0" smtClean="0"/>
              <a:t>Inductive reasoning is </a:t>
            </a:r>
            <a:r>
              <a:rPr lang="en-US" i="1" dirty="0" smtClean="0"/>
              <a:t>inherently probabilistic.  </a:t>
            </a:r>
            <a:r>
              <a:rPr lang="en-US" dirty="0" smtClean="0"/>
              <a:t>Inductive reasoning is the </a:t>
            </a:r>
            <a:r>
              <a:rPr lang="en-US" u="sng" dirty="0" smtClean="0"/>
              <a:t>primary mode of reasoning we use all day every day.</a:t>
            </a:r>
          </a:p>
          <a:p>
            <a:endParaRPr lang="en-US" dirty="0" smtClean="0"/>
          </a:p>
          <a:p>
            <a:r>
              <a:rPr lang="en-US" dirty="0" smtClean="0"/>
              <a:t>Test for inductive reasoning:</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Humans can answer these questions quickly, easily and correctly, more so than computers can.  We make these judgments quickly based on what is the </a:t>
            </a:r>
            <a:r>
              <a:rPr lang="en-US" i="1" dirty="0" smtClean="0"/>
              <a:t>probable answer </a:t>
            </a:r>
            <a:r>
              <a:rPr lang="en-US" dirty="0" smtClean="0"/>
              <a:t>given our past experiences.</a:t>
            </a:r>
            <a:endParaRPr lang="en-US" i="1"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smtClean="0"/>
          </a:p>
        </p:txBody>
      </p:sp>
      <p:sp>
        <p:nvSpPr>
          <p:cNvPr id="4" name="Text Placeholder 3"/>
          <p:cNvSpPr>
            <a:spLocks noGrp="1"/>
          </p:cNvSpPr>
          <p:nvPr>
            <p:ph type="body" sz="quarter" idx="10"/>
          </p:nvPr>
        </p:nvSpPr>
        <p:spPr/>
        <p:txBody>
          <a:bodyPr/>
          <a:lstStyle/>
          <a:p>
            <a:r>
              <a:rPr lang="en-US" dirty="0" smtClean="0"/>
              <a:t>Inductive reasoning is fast and usually right </a:t>
            </a:r>
            <a:endParaRPr lang="en-US" dirty="0"/>
          </a:p>
        </p:txBody>
      </p:sp>
      <p:sp>
        <p:nvSpPr>
          <p:cNvPr id="5" name="Text Placeholder 4"/>
          <p:cNvSpPr>
            <a:spLocks noGrp="1"/>
          </p:cNvSpPr>
          <p:nvPr>
            <p:ph type="body" sz="quarter" idx="11"/>
          </p:nvPr>
        </p:nvSpPr>
        <p:spPr/>
        <p:txBody>
          <a:bodyPr/>
          <a:lstStyle/>
          <a:p>
            <a:endParaRPr lang="en-US"/>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5175" y="1752600"/>
            <a:ext cx="5229225" cy="383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35910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C: Inductive Reasoning</a:t>
            </a:r>
            <a:endParaRPr lang="en-US" dirty="0"/>
          </a:p>
        </p:txBody>
      </p:sp>
      <p:sp>
        <p:nvSpPr>
          <p:cNvPr id="3" name="Content Placeholder 2"/>
          <p:cNvSpPr>
            <a:spLocks noGrp="1"/>
          </p:cNvSpPr>
          <p:nvPr>
            <p:ph idx="1"/>
          </p:nvPr>
        </p:nvSpPr>
        <p:spPr>
          <a:xfrm>
            <a:off x="152399" y="1124712"/>
            <a:ext cx="8229600" cy="4816550"/>
          </a:xfrm>
        </p:spPr>
        <p:txBody>
          <a:bodyPr/>
          <a:lstStyle/>
          <a:p>
            <a:r>
              <a:rPr lang="en-US" dirty="0" smtClean="0"/>
              <a:t>Inductive reasoning is based on mental models.</a:t>
            </a:r>
          </a:p>
          <a:p>
            <a:endParaRPr lang="en-US" dirty="0"/>
          </a:p>
          <a:p>
            <a:r>
              <a:rPr lang="en-US" dirty="0" smtClean="0"/>
              <a:t>Humans have thousands of mental models in their head, which can be called up almost instantly based on context: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smtClean="0"/>
          </a:p>
        </p:txBody>
      </p:sp>
      <p:sp>
        <p:nvSpPr>
          <p:cNvPr id="4" name="Text Placeholder 3"/>
          <p:cNvSpPr>
            <a:spLocks noGrp="1"/>
          </p:cNvSpPr>
          <p:nvPr>
            <p:ph type="body" sz="quarter" idx="10"/>
          </p:nvPr>
        </p:nvSpPr>
        <p:spPr/>
        <p:txBody>
          <a:bodyPr/>
          <a:lstStyle/>
          <a:p>
            <a:r>
              <a:rPr lang="en-US" dirty="0" smtClean="0"/>
              <a:t>Inductive reasoning is based on mental models</a:t>
            </a:r>
            <a:endParaRPr lang="en-US" dirty="0"/>
          </a:p>
        </p:txBody>
      </p:sp>
      <p:sp>
        <p:nvSpPr>
          <p:cNvPr id="5" name="Text Placeholder 4"/>
          <p:cNvSpPr>
            <a:spLocks noGrp="1"/>
          </p:cNvSpPr>
          <p:nvPr>
            <p:ph type="body" sz="quarter" idx="11"/>
          </p:nvPr>
        </p:nvSpPr>
        <p:spPr/>
        <p:txBody>
          <a:bodyPr/>
          <a:lstStyle/>
          <a:p>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248949"/>
            <a:ext cx="5105400" cy="3635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7330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D: Mental Models</a:t>
            </a:r>
            <a:endParaRPr lang="en-US" dirty="0"/>
          </a:p>
        </p:txBody>
      </p:sp>
      <p:sp>
        <p:nvSpPr>
          <p:cNvPr id="3" name="Content Placeholder 2"/>
          <p:cNvSpPr>
            <a:spLocks noGrp="1"/>
          </p:cNvSpPr>
          <p:nvPr>
            <p:ph idx="1"/>
          </p:nvPr>
        </p:nvSpPr>
        <p:spPr/>
        <p:txBody>
          <a:bodyPr/>
          <a:lstStyle/>
          <a:p>
            <a:r>
              <a:rPr lang="en-US" dirty="0" smtClean="0"/>
              <a:t>As we go through life, we learn from our experiences and deepen our mental models.</a:t>
            </a:r>
          </a:p>
          <a:p>
            <a:endParaRPr lang="en-US" dirty="0"/>
          </a:p>
          <a:p>
            <a:r>
              <a:rPr lang="en-US" dirty="0"/>
              <a:t>Deep, rich mental models contribute to enhanced performance in three ways:</a:t>
            </a:r>
          </a:p>
          <a:p>
            <a:pPr lvl="1"/>
            <a:r>
              <a:rPr lang="en-US" dirty="0"/>
              <a:t>Form the framework on which we hang growing </a:t>
            </a:r>
            <a:r>
              <a:rPr lang="en-US" dirty="0" smtClean="0"/>
              <a:t>knowledge.</a:t>
            </a:r>
            <a:endParaRPr lang="en-US" dirty="0"/>
          </a:p>
          <a:p>
            <a:pPr lvl="1"/>
            <a:r>
              <a:rPr lang="en-US" dirty="0"/>
              <a:t>Help us to distinguish relevant from irrelevant </a:t>
            </a:r>
            <a:r>
              <a:rPr lang="en-US" dirty="0" smtClean="0"/>
              <a:t>information.</a:t>
            </a:r>
            <a:endParaRPr lang="en-US" dirty="0"/>
          </a:p>
          <a:p>
            <a:pPr lvl="1"/>
            <a:r>
              <a:rPr lang="en-US" dirty="0"/>
              <a:t>Help us to predict what happens </a:t>
            </a:r>
            <a:r>
              <a:rPr lang="en-US" dirty="0" smtClean="0"/>
              <a:t>next.</a:t>
            </a:r>
            <a:endParaRPr lang="en-US" dirty="0"/>
          </a:p>
          <a:p>
            <a:endParaRPr lang="en-US" dirty="0"/>
          </a:p>
          <a:p>
            <a:endParaRPr lang="en-US" dirty="0" smtClean="0"/>
          </a:p>
          <a:p>
            <a:r>
              <a:rPr lang="en-US" dirty="0" smtClean="0"/>
              <a:t>A professional truck driver has a deeper mental model about driving than an ordinary car driver:</a:t>
            </a:r>
          </a:p>
          <a:p>
            <a:pPr lvl="1"/>
            <a:r>
              <a:rPr lang="en-US" dirty="0" smtClean="0"/>
              <a:t>An ordinary car driver knows: </a:t>
            </a:r>
          </a:p>
          <a:p>
            <a:pPr lvl="2"/>
            <a:r>
              <a:rPr lang="en-US" dirty="0" smtClean="0"/>
              <a:t>The basics of their car.</a:t>
            </a:r>
          </a:p>
          <a:p>
            <a:pPr lvl="2"/>
            <a:r>
              <a:rPr lang="en-US" dirty="0"/>
              <a:t>A</a:t>
            </a:r>
            <a:r>
              <a:rPr lang="en-US" dirty="0" smtClean="0"/>
              <a:t> few typical routes.</a:t>
            </a:r>
          </a:p>
          <a:p>
            <a:pPr lvl="2"/>
            <a:r>
              <a:rPr lang="en-US" dirty="0" smtClean="0"/>
              <a:t>What gas prices are.</a:t>
            </a:r>
          </a:p>
          <a:p>
            <a:pPr lvl="1"/>
            <a:endParaRPr lang="en-US" dirty="0" smtClean="0"/>
          </a:p>
          <a:p>
            <a:pPr lvl="1"/>
            <a:r>
              <a:rPr lang="en-US" dirty="0" smtClean="0"/>
              <a:t>A professional truck driver knows:</a:t>
            </a:r>
          </a:p>
          <a:p>
            <a:pPr lvl="2"/>
            <a:r>
              <a:rPr lang="en-US" dirty="0" smtClean="0"/>
              <a:t>All the subsystems of his vehicle (mechanical / hydraulic / electrical) and how they interact.</a:t>
            </a:r>
          </a:p>
          <a:p>
            <a:pPr lvl="2"/>
            <a:r>
              <a:rPr lang="en-US" dirty="0" smtClean="0"/>
              <a:t>Knows hundreds of routes, including their speed limits, weight limits, service facilities, police activity, and state licensing requirements.</a:t>
            </a:r>
          </a:p>
          <a:p>
            <a:pPr lvl="2"/>
            <a:r>
              <a:rPr lang="en-US" dirty="0" smtClean="0"/>
              <a:t>The subtle ways these all can shift, and how they can affect his profitability.</a:t>
            </a:r>
          </a:p>
          <a:p>
            <a:pPr lvl="2"/>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smtClean="0"/>
          </a:p>
        </p:txBody>
      </p:sp>
      <p:sp>
        <p:nvSpPr>
          <p:cNvPr id="4" name="Text Placeholder 3"/>
          <p:cNvSpPr>
            <a:spLocks noGrp="1"/>
          </p:cNvSpPr>
          <p:nvPr>
            <p:ph type="body" sz="quarter" idx="10"/>
          </p:nvPr>
        </p:nvSpPr>
        <p:spPr/>
        <p:txBody>
          <a:bodyPr/>
          <a:lstStyle/>
          <a:p>
            <a:r>
              <a:rPr lang="en-US" dirty="0" smtClean="0"/>
              <a:t>Experts have rich mental models of their domains</a:t>
            </a:r>
            <a:endParaRPr lang="en-US" dirty="0"/>
          </a:p>
        </p:txBody>
      </p:sp>
      <p:sp>
        <p:nvSpPr>
          <p:cNvPr id="5" name="Text Placeholder 4"/>
          <p:cNvSpPr>
            <a:spLocks noGrp="1"/>
          </p:cNvSpPr>
          <p:nvPr>
            <p:ph type="body" sz="quarter" idx="11"/>
          </p:nvPr>
        </p:nvSpPr>
        <p:spPr/>
        <p:txBody>
          <a:bodyPr/>
          <a:lstStyle/>
          <a:p>
            <a:endParaRPr lang="en-US"/>
          </a:p>
        </p:txBody>
      </p:sp>
      <p:pic>
        <p:nvPicPr>
          <p:cNvPr id="1026" name="Picture 2" descr="http://cdn2.hubspot.net/hub/111037/file-16324925-jpg/images/frank-fagan-april-2012-driver-of-the-mon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293882"/>
            <a:ext cx="1544595"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9600" y="3293882"/>
            <a:ext cx="170351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54364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E: Inductive Reasoning Error</a:t>
            </a:r>
            <a:endParaRPr lang="en-US" dirty="0"/>
          </a:p>
        </p:txBody>
      </p:sp>
      <p:sp>
        <p:nvSpPr>
          <p:cNvPr id="3" name="Content Placeholder 2"/>
          <p:cNvSpPr>
            <a:spLocks noGrp="1"/>
          </p:cNvSpPr>
          <p:nvPr>
            <p:ph idx="1"/>
          </p:nvPr>
        </p:nvSpPr>
        <p:spPr>
          <a:xfrm>
            <a:off x="152399" y="762000"/>
            <a:ext cx="8229600" cy="4816550"/>
          </a:xfrm>
        </p:spPr>
        <p:txBody>
          <a:bodyPr/>
          <a:lstStyle/>
          <a:p>
            <a:r>
              <a:rPr lang="en-US" dirty="0" smtClean="0"/>
              <a:t>A father and his son are out driving.  They are involved in an accident.  The father is killed, and the son is in critical condition.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The son is rushed to the hospital and prepared for the operation.  The surgeon comes in, sees the patient, and exclaims, “I can’t operate!  It’s my son!”</a:t>
            </a:r>
          </a:p>
          <a:p>
            <a:endParaRPr lang="en-US" dirty="0"/>
          </a:p>
          <a:p>
            <a:r>
              <a:rPr lang="en-US" dirty="0" smtClean="0"/>
              <a:t>Is this scenario possible?</a:t>
            </a:r>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It is, if the surgeon is the patient’s </a:t>
            </a:r>
            <a:r>
              <a:rPr lang="en-US" i="1" dirty="0" smtClean="0"/>
              <a:t>mother</a:t>
            </a:r>
            <a:r>
              <a:rPr lang="en-US" dirty="0" smtClean="0"/>
              <a:t>!</a:t>
            </a:r>
            <a:endParaRPr lang="en-US" dirty="0"/>
          </a:p>
        </p:txBody>
      </p:sp>
      <p:sp>
        <p:nvSpPr>
          <p:cNvPr id="5" name="Text Placeholder 4"/>
          <p:cNvSpPr>
            <a:spLocks noGrp="1"/>
          </p:cNvSpPr>
          <p:nvPr>
            <p:ph type="body" sz="quarter" idx="11"/>
          </p:nvPr>
        </p:nvSpPr>
        <p:spPr/>
        <p:txBody>
          <a:bodyPr/>
          <a:lstStyle/>
          <a:p>
            <a:endParaRPr lang="en-US"/>
          </a:p>
        </p:txBody>
      </p:sp>
      <p:pic>
        <p:nvPicPr>
          <p:cNvPr id="1026" name="Picture 2" descr="http://www.missouriinjuryattorneysblog.com/121411%20overturned%20vehicle%20minnesota%20man%20killed.jpg"/>
          <p:cNvPicPr>
            <a:picLocks noChangeAspect="1" noChangeArrowheads="1"/>
          </p:cNvPicPr>
          <p:nvPr/>
        </p:nvPicPr>
        <p:blipFill rotWithShape="1">
          <a:blip r:embed="rId3">
            <a:extLst>
              <a:ext uri="{28A0092B-C50C-407E-A947-70E740481C1C}">
                <a14:useLocalDpi xmlns:a14="http://schemas.microsoft.com/office/drawing/2010/main" val="0"/>
              </a:ext>
            </a:extLst>
          </a:blip>
          <a:srcRect t="23128" r="22461" b="21319"/>
          <a:stretch/>
        </p:blipFill>
        <p:spPr bwMode="auto">
          <a:xfrm>
            <a:off x="2264790" y="1414020"/>
            <a:ext cx="4175289" cy="2243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1721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t>
            </a:r>
            <a:r>
              <a:rPr lang="en-US" dirty="0" smtClean="0"/>
              <a:t>E: </a:t>
            </a:r>
            <a:r>
              <a:rPr lang="en-US" dirty="0"/>
              <a:t>Inductive Reasoning Error</a:t>
            </a:r>
          </a:p>
        </p:txBody>
      </p:sp>
      <p:sp>
        <p:nvSpPr>
          <p:cNvPr id="3" name="Content Placeholder 2"/>
          <p:cNvSpPr>
            <a:spLocks noGrp="1"/>
          </p:cNvSpPr>
          <p:nvPr>
            <p:ph idx="1"/>
          </p:nvPr>
        </p:nvSpPr>
        <p:spPr>
          <a:xfrm>
            <a:off x="152399" y="762000"/>
            <a:ext cx="8229600" cy="4816550"/>
          </a:xfrm>
        </p:spPr>
        <p:txBody>
          <a:bodyPr/>
          <a:lstStyle/>
          <a:p>
            <a:r>
              <a:rPr lang="en-US" dirty="0" smtClean="0"/>
              <a:t>A father and his son are out driving.  They are involved in an accident.  The father is killed, and the son is in critical condition.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The son is rushed to the hospital and prepared for the operation.  The surgeon comes in, sees the patient, and exclaims, “I can’t operate!  It’s my son!”</a:t>
            </a:r>
          </a:p>
          <a:p>
            <a:endParaRPr lang="en-US" dirty="0"/>
          </a:p>
          <a:p>
            <a:r>
              <a:rPr lang="en-US" dirty="0" smtClean="0"/>
              <a:t>Is this scenario possible?</a:t>
            </a:r>
          </a:p>
          <a:p>
            <a:endParaRPr lang="en-US" dirty="0"/>
          </a:p>
          <a:p>
            <a:r>
              <a:rPr lang="en-US" dirty="0" smtClean="0">
                <a:solidFill>
                  <a:srgbClr val="FF0000"/>
                </a:solidFill>
              </a:rPr>
              <a:t>It is if the surgeon is the patient’s </a:t>
            </a:r>
            <a:r>
              <a:rPr lang="en-US" i="1" dirty="0" smtClean="0">
                <a:solidFill>
                  <a:srgbClr val="FF0000"/>
                </a:solidFill>
              </a:rPr>
              <a:t>mother</a:t>
            </a:r>
            <a:r>
              <a:rPr lang="en-US" dirty="0" smtClean="0">
                <a:solidFill>
                  <a:srgbClr val="FF0000"/>
                </a:solidFill>
              </a:rPr>
              <a:t>.  </a:t>
            </a:r>
          </a:p>
          <a:p>
            <a:endParaRPr lang="en-US" dirty="0"/>
          </a:p>
          <a:p>
            <a:r>
              <a:rPr lang="en-US" dirty="0" smtClean="0"/>
              <a:t>Most people do not consider that possibility, at least initially, since only 19% of surgeons are women.</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It is, if the surgeon is the patient’s </a:t>
            </a:r>
            <a:r>
              <a:rPr lang="en-US" i="1" dirty="0" smtClean="0"/>
              <a:t>mother</a:t>
            </a:r>
            <a:r>
              <a:rPr lang="en-US" dirty="0" smtClean="0"/>
              <a:t>!</a:t>
            </a:r>
            <a:endParaRPr lang="en-US" dirty="0"/>
          </a:p>
        </p:txBody>
      </p:sp>
      <p:sp>
        <p:nvSpPr>
          <p:cNvPr id="5" name="Text Placeholder 4"/>
          <p:cNvSpPr>
            <a:spLocks noGrp="1"/>
          </p:cNvSpPr>
          <p:nvPr>
            <p:ph type="body" sz="quarter" idx="11"/>
          </p:nvPr>
        </p:nvSpPr>
        <p:spPr/>
        <p:txBody>
          <a:bodyPr/>
          <a:lstStyle/>
          <a:p>
            <a:endParaRPr lang="en-US"/>
          </a:p>
        </p:txBody>
      </p:sp>
      <p:pic>
        <p:nvPicPr>
          <p:cNvPr id="1026" name="Picture 2" descr="http://www.missouriinjuryattorneysblog.com/121411%20overturned%20vehicle%20minnesota%20man%20killed.jpg"/>
          <p:cNvPicPr>
            <a:picLocks noChangeAspect="1" noChangeArrowheads="1"/>
          </p:cNvPicPr>
          <p:nvPr/>
        </p:nvPicPr>
        <p:blipFill rotWithShape="1">
          <a:blip r:embed="rId3">
            <a:extLst>
              <a:ext uri="{28A0092B-C50C-407E-A947-70E740481C1C}">
                <a14:useLocalDpi xmlns:a14="http://schemas.microsoft.com/office/drawing/2010/main" val="0"/>
              </a:ext>
            </a:extLst>
          </a:blip>
          <a:srcRect t="23128" r="22461" b="21319"/>
          <a:stretch/>
        </p:blipFill>
        <p:spPr bwMode="auto">
          <a:xfrm>
            <a:off x="2264790" y="1414020"/>
            <a:ext cx="4175289" cy="2243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1171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F: Deductive Reasoning </a:t>
            </a:r>
            <a:endParaRPr lang="en-US" dirty="0"/>
          </a:p>
        </p:txBody>
      </p:sp>
      <p:sp>
        <p:nvSpPr>
          <p:cNvPr id="3" name="Content Placeholder 2"/>
          <p:cNvSpPr>
            <a:spLocks noGrp="1"/>
          </p:cNvSpPr>
          <p:nvPr>
            <p:ph idx="1"/>
          </p:nvPr>
        </p:nvSpPr>
        <p:spPr/>
        <p:txBody>
          <a:bodyPr/>
          <a:lstStyle/>
          <a:p>
            <a:r>
              <a:rPr lang="en-US" dirty="0" smtClean="0"/>
              <a:t>Deductive reasoning works in the opposite direction from inductive reasoning, going from general principles to specific instances: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Deductive reasoning starts with general facts, and uses rules of logic to reach conclusions:</a:t>
            </a:r>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r>
              <a:rPr lang="en-US" dirty="0" smtClean="0"/>
              <a:t>Most formal learning – scientific laws, mathematical and statistical rules – is deductive in nature. </a:t>
            </a:r>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4" name="Text Placeholder 3"/>
          <p:cNvSpPr>
            <a:spLocks noGrp="1"/>
          </p:cNvSpPr>
          <p:nvPr>
            <p:ph type="body" sz="quarter" idx="10"/>
          </p:nvPr>
        </p:nvSpPr>
        <p:spPr/>
        <p:txBody>
          <a:bodyPr/>
          <a:lstStyle/>
          <a:p>
            <a:r>
              <a:rPr lang="en-US" dirty="0" smtClean="0"/>
              <a:t>Deductive reasoning starts with facts and uses logic to reach conclusions</a:t>
            </a:r>
            <a:endParaRPr lang="en-US" dirty="0"/>
          </a:p>
        </p:txBody>
      </p:sp>
      <p:sp>
        <p:nvSpPr>
          <p:cNvPr id="5" name="Text Placeholder 4"/>
          <p:cNvSpPr>
            <a:spLocks noGrp="1"/>
          </p:cNvSpPr>
          <p:nvPr>
            <p:ph type="body" sz="quarter" idx="11"/>
          </p:nvPr>
        </p:nvSpPr>
        <p:spPr/>
        <p:txBody>
          <a:bodyPr/>
          <a:lstStyle/>
          <a:p>
            <a:endParaRPr lang="en-US"/>
          </a:p>
        </p:txBody>
      </p:sp>
      <p:cxnSp>
        <p:nvCxnSpPr>
          <p:cNvPr id="11" name="Straight Arrow Connector 10"/>
          <p:cNvCxnSpPr>
            <a:stCxn id="9" idx="2"/>
            <a:endCxn id="9" idx="2"/>
          </p:cNvCxnSpPr>
          <p:nvPr/>
        </p:nvCxnSpPr>
        <p:spPr>
          <a:xfrm>
            <a:off x="5841274" y="2142326"/>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6" name="Group 35"/>
          <p:cNvGrpSpPr/>
          <p:nvPr/>
        </p:nvGrpSpPr>
        <p:grpSpPr>
          <a:xfrm>
            <a:off x="1371600" y="1600200"/>
            <a:ext cx="5638800" cy="2450103"/>
            <a:chOff x="1371600" y="1667674"/>
            <a:chExt cx="5638800" cy="2450103"/>
          </a:xfrm>
        </p:grpSpPr>
        <p:sp>
          <p:nvSpPr>
            <p:cNvPr id="6" name="Oval 5"/>
            <p:cNvSpPr/>
            <p:nvPr/>
          </p:nvSpPr>
          <p:spPr>
            <a:xfrm>
              <a:off x="1371600" y="2286000"/>
              <a:ext cx="2286000" cy="1143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General Principles</a:t>
              </a:r>
              <a:endParaRPr lang="en-US" dirty="0"/>
            </a:p>
          </p:txBody>
        </p:sp>
        <p:sp>
          <p:nvSpPr>
            <p:cNvPr id="7" name="Oval 6"/>
            <p:cNvSpPr/>
            <p:nvPr/>
          </p:nvSpPr>
          <p:spPr>
            <a:xfrm>
              <a:off x="4724400" y="2286000"/>
              <a:ext cx="2286000" cy="1143000"/>
            </a:xfrm>
            <a:prstGeom prst="ellipse">
              <a:avLst/>
            </a:prstGeom>
            <a:gradFill>
              <a:gsLst>
                <a:gs pos="0">
                  <a:schemeClr val="accent5"/>
                </a:gs>
                <a:gs pos="100000">
                  <a:schemeClr val="accent5">
                    <a:lumMod val="40000"/>
                    <a:lumOff val="60000"/>
                  </a:schemeClr>
                </a:gs>
              </a:gsLst>
            </a:gra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Specific Instance</a:t>
              </a:r>
              <a:endParaRPr lang="en-US" dirty="0"/>
            </a:p>
          </p:txBody>
        </p:sp>
        <p:sp>
          <p:nvSpPr>
            <p:cNvPr id="9" name="Arc 8"/>
            <p:cNvSpPr/>
            <p:nvPr/>
          </p:nvSpPr>
          <p:spPr>
            <a:xfrm>
              <a:off x="2564674" y="1981200"/>
              <a:ext cx="3276600" cy="457200"/>
            </a:xfrm>
            <a:prstGeom prst="arc">
              <a:avLst>
                <a:gd name="adj1" fmla="val 1078281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 name="Straight Arrow Connector 12"/>
            <p:cNvCxnSpPr>
              <a:endCxn id="7" idx="0"/>
            </p:cNvCxnSpPr>
            <p:nvPr/>
          </p:nvCxnSpPr>
          <p:spPr>
            <a:xfrm>
              <a:off x="5841274" y="2209800"/>
              <a:ext cx="26126" cy="76200"/>
            </a:xfrm>
            <a:prstGeom prst="straightConnector1">
              <a:avLst/>
            </a:prstGeom>
            <a:ln w="41275">
              <a:tailEnd type="arrow"/>
            </a:ln>
          </p:spPr>
          <p:style>
            <a:lnRef idx="2">
              <a:schemeClr val="accent1"/>
            </a:lnRef>
            <a:fillRef idx="0">
              <a:schemeClr val="accent1"/>
            </a:fillRef>
            <a:effectRef idx="1">
              <a:schemeClr val="accent1"/>
            </a:effectRef>
            <a:fontRef idx="minor">
              <a:schemeClr val="tx1"/>
            </a:fontRef>
          </p:style>
        </p:cxnSp>
        <p:sp>
          <p:nvSpPr>
            <p:cNvPr id="23" name="Arc 22"/>
            <p:cNvSpPr/>
            <p:nvPr/>
          </p:nvSpPr>
          <p:spPr>
            <a:xfrm rot="10800000">
              <a:off x="2564674" y="3276600"/>
              <a:ext cx="3276600" cy="457200"/>
            </a:xfrm>
            <a:prstGeom prst="arc">
              <a:avLst>
                <a:gd name="adj1" fmla="val 10782810"/>
                <a:gd name="adj2" fmla="val 0"/>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cxnSp>
          <p:nvCxnSpPr>
            <p:cNvPr id="24" name="Straight Arrow Connector 23"/>
            <p:cNvCxnSpPr>
              <a:stCxn id="23" idx="2"/>
              <a:endCxn id="6" idx="4"/>
            </p:cNvCxnSpPr>
            <p:nvPr/>
          </p:nvCxnSpPr>
          <p:spPr>
            <a:xfrm flipH="1" flipV="1">
              <a:off x="2514600" y="3429000"/>
              <a:ext cx="50074" cy="76200"/>
            </a:xfrm>
            <a:prstGeom prst="straightConnector1">
              <a:avLst/>
            </a:prstGeom>
            <a:ln w="41275">
              <a:solidFill>
                <a:srgbClr val="A81E2D"/>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259446" y="1667674"/>
              <a:ext cx="1887055" cy="307777"/>
            </a:xfrm>
            <a:prstGeom prst="rect">
              <a:avLst/>
            </a:prstGeom>
            <a:noFill/>
          </p:spPr>
          <p:txBody>
            <a:bodyPr wrap="none" rtlCol="0">
              <a:spAutoFit/>
            </a:bodyPr>
            <a:lstStyle/>
            <a:p>
              <a:r>
                <a:rPr lang="en-US" sz="1400" dirty="0" smtClean="0"/>
                <a:t>Deductive Reasoning</a:t>
              </a:r>
              <a:endParaRPr lang="en-US" sz="1400" dirty="0"/>
            </a:p>
          </p:txBody>
        </p:sp>
        <p:sp>
          <p:nvSpPr>
            <p:cNvPr id="30" name="TextBox 29"/>
            <p:cNvSpPr txBox="1"/>
            <p:nvPr/>
          </p:nvSpPr>
          <p:spPr>
            <a:xfrm>
              <a:off x="3200400" y="3810000"/>
              <a:ext cx="1806905" cy="307777"/>
            </a:xfrm>
            <a:prstGeom prst="rect">
              <a:avLst/>
            </a:prstGeom>
            <a:noFill/>
          </p:spPr>
          <p:txBody>
            <a:bodyPr wrap="none" rtlCol="0">
              <a:spAutoFit/>
            </a:bodyPr>
            <a:lstStyle/>
            <a:p>
              <a:r>
                <a:rPr lang="en-US" sz="1400" dirty="0" smtClean="0"/>
                <a:t>Inductive Reasoning</a:t>
              </a:r>
              <a:endParaRPr lang="en-US" sz="1400" dirty="0"/>
            </a:p>
          </p:txBody>
        </p:sp>
      </p:grpSp>
      <p:graphicFrame>
        <p:nvGraphicFramePr>
          <p:cNvPr id="35" name="Table 34"/>
          <p:cNvGraphicFramePr>
            <a:graphicFrameLocks noGrp="1"/>
          </p:cNvGraphicFramePr>
          <p:nvPr>
            <p:extLst>
              <p:ext uri="{D42A27DB-BD31-4B8C-83A1-F6EECF244321}">
                <p14:modId xmlns:p14="http://schemas.microsoft.com/office/powerpoint/2010/main" val="876207663"/>
              </p:ext>
            </p:extLst>
          </p:nvPr>
        </p:nvGraphicFramePr>
        <p:xfrm>
          <a:off x="2800902" y="4648200"/>
          <a:ext cx="2605899" cy="1112520"/>
        </p:xfrm>
        <a:graphic>
          <a:graphicData uri="http://schemas.openxmlformats.org/drawingml/2006/table">
            <a:tbl>
              <a:tblPr firstRow="1" bandRow="1">
                <a:tableStyleId>{8A107856-5554-42FB-B03E-39F5DBC370BA}</a:tableStyleId>
              </a:tblPr>
              <a:tblGrid>
                <a:gridCol w="2605899"/>
              </a:tblGrid>
              <a:tr h="370840">
                <a:tc>
                  <a:txBody>
                    <a:bodyPr/>
                    <a:lstStyle/>
                    <a:p>
                      <a:pPr marL="285750" indent="-285750">
                        <a:buFont typeface="Arial" panose="020B0604020202020204" pitchFamily="34" charset="0"/>
                        <a:buChar char="•"/>
                      </a:pPr>
                      <a:r>
                        <a:rPr lang="en-US" b="0" dirty="0" smtClean="0"/>
                        <a:t>All people are mortal</a:t>
                      </a:r>
                      <a:endParaRPr lang="en-US" b="0" dirty="0"/>
                    </a:p>
                  </a:txBody>
                  <a:tcPr/>
                </a:tc>
              </a:tr>
              <a:tr h="370840">
                <a:tc>
                  <a:txBody>
                    <a:bodyPr/>
                    <a:lstStyle/>
                    <a:p>
                      <a:pPr marL="285750" indent="-285750">
                        <a:buFont typeface="Arial" panose="020B0604020202020204" pitchFamily="34" charset="0"/>
                        <a:buChar char="•"/>
                      </a:pPr>
                      <a:r>
                        <a:rPr lang="en-US" dirty="0" smtClean="0"/>
                        <a:t>Joan is a person</a:t>
                      </a:r>
                      <a:endParaRPr lang="en-US" dirty="0"/>
                    </a:p>
                  </a:txBody>
                  <a:tcPr/>
                </a:tc>
              </a:tr>
              <a:tr h="370840">
                <a:tc>
                  <a:txBody>
                    <a:bodyPr/>
                    <a:lstStyle/>
                    <a:p>
                      <a:pPr marL="285750" indent="-285750">
                        <a:buFont typeface="Arial" panose="020B0604020202020204" pitchFamily="34" charset="0"/>
                        <a:buChar char="•"/>
                      </a:pPr>
                      <a:r>
                        <a:rPr lang="en-US" dirty="0" smtClean="0"/>
                        <a:t>Thus Joan is mortal</a:t>
                      </a:r>
                      <a:endParaRPr lang="en-US" dirty="0"/>
                    </a:p>
                  </a:txBody>
                  <a:tcPr/>
                </a:tc>
              </a:tr>
            </a:tbl>
          </a:graphicData>
        </a:graphic>
      </p:graphicFrame>
    </p:spTree>
    <p:extLst>
      <p:ext uri="{BB962C8B-B14F-4D97-AF65-F5344CB8AC3E}">
        <p14:creationId xmlns:p14="http://schemas.microsoft.com/office/powerpoint/2010/main" val="421619467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G: What color is the dress?</a:t>
            </a:r>
            <a:endParaRPr lang="en-US" dirty="0"/>
          </a:p>
        </p:txBody>
      </p:sp>
      <p:sp>
        <p:nvSpPr>
          <p:cNvPr id="3" name="Content Placeholder 2"/>
          <p:cNvSpPr>
            <a:spLocks noGrp="1"/>
          </p:cNvSpPr>
          <p:nvPr>
            <p:ph idx="1"/>
          </p:nvPr>
        </p:nvSpPr>
        <p:spPr/>
        <p:txBody>
          <a:bodyPr/>
          <a:lstStyle/>
          <a:p>
            <a:r>
              <a:rPr lang="en-US" dirty="0" smtClean="0"/>
              <a:t>This past February an image of a dress became a viral sensation, with a significant debate erupting over whether the dress is gold and white, or blue and black:</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As an article in </a:t>
            </a:r>
            <a:r>
              <a:rPr lang="en-US" i="1" dirty="0" smtClean="0"/>
              <a:t>Wired</a:t>
            </a:r>
            <a:r>
              <a:rPr lang="en-US" dirty="0" smtClean="0"/>
              <a:t> put it, “usually [our visual system] works just fine.  This image, though, hits some kind of perceptual boundary.  That might be because of how people are wired.”</a:t>
            </a:r>
            <a:endParaRPr lang="en-US" dirty="0"/>
          </a:p>
        </p:txBody>
      </p:sp>
      <p:sp>
        <p:nvSpPr>
          <p:cNvPr id="4" name="Text Placeholder 3"/>
          <p:cNvSpPr>
            <a:spLocks noGrp="1"/>
          </p:cNvSpPr>
          <p:nvPr>
            <p:ph type="body" sz="quarter" idx="10"/>
          </p:nvPr>
        </p:nvSpPr>
        <p:spPr/>
        <p:txBody>
          <a:bodyPr/>
          <a:lstStyle/>
          <a:p>
            <a:r>
              <a:rPr lang="en-US" dirty="0" smtClean="0"/>
              <a:t>Different people can perceive the same thing differently</a:t>
            </a:r>
            <a:endParaRPr lang="en-US" dirty="0"/>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63" t="503" r="9295" b="-503"/>
          <a:stretch/>
        </p:blipFill>
        <p:spPr bwMode="auto">
          <a:xfrm>
            <a:off x="3581400" y="1847850"/>
            <a:ext cx="4548433"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The original image is in the middle. At left, white-balanced as if the dress is white-gold. At right, white-balanced to blue-black."/>
          <p:cNvPicPr>
            <a:picLocks noChangeAspect="1" noChangeArrowheads="1"/>
          </p:cNvPicPr>
          <p:nvPr/>
        </p:nvPicPr>
        <p:blipFill rotWithShape="1">
          <a:blip r:embed="rId4">
            <a:extLst>
              <a:ext uri="{28A0092B-C50C-407E-A947-70E740481C1C}">
                <a14:useLocalDpi xmlns:a14="http://schemas.microsoft.com/office/drawing/2010/main" val="0"/>
              </a:ext>
            </a:extLst>
          </a:blip>
          <a:srcRect l="34152" r="34732"/>
          <a:stretch/>
        </p:blipFill>
        <p:spPr bwMode="auto">
          <a:xfrm>
            <a:off x="533400" y="1752600"/>
            <a:ext cx="2362200" cy="3841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99114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H: Two Hundred Coin Flips</a:t>
            </a:r>
            <a:endParaRPr lang="en-US" dirty="0"/>
          </a:p>
        </p:txBody>
      </p:sp>
      <p:sp>
        <p:nvSpPr>
          <p:cNvPr id="3" name="Content Placeholder 2"/>
          <p:cNvSpPr>
            <a:spLocks noGrp="1"/>
          </p:cNvSpPr>
          <p:nvPr>
            <p:ph idx="1"/>
          </p:nvPr>
        </p:nvSpPr>
        <p:spPr>
          <a:xfrm>
            <a:off x="152399" y="1200150"/>
            <a:ext cx="8458201" cy="4816550"/>
          </a:xfrm>
        </p:spPr>
        <p:txBody>
          <a:bodyPr/>
          <a:lstStyle/>
          <a:p>
            <a:r>
              <a:rPr lang="en-US" dirty="0" smtClean="0"/>
              <a:t>Below are 200 flips of a coin, with 108 T and 92 H, and 93 alternations.  There are five instances of runs of six or more heads or tails, including two runs of seven.</a:t>
            </a:r>
          </a:p>
          <a:p>
            <a:pPr marL="0" indent="0">
              <a:buNone/>
            </a:pPr>
            <a:endParaRPr lang="en-US" dirty="0"/>
          </a:p>
          <a:p>
            <a:pPr marL="0" indent="0">
              <a:buNone/>
            </a:pPr>
            <a:endParaRPr lang="en-US" dirty="0">
              <a:latin typeface="Courier New" panose="02070309020205020404" pitchFamily="49" charset="0"/>
              <a:cs typeface="Courier New" panose="02070309020205020404" pitchFamily="49" charset="0"/>
            </a:endParaRP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Another 200 flips </a:t>
            </a:r>
            <a:r>
              <a:rPr lang="en-US" dirty="0"/>
              <a:t>of a </a:t>
            </a:r>
            <a:r>
              <a:rPr lang="en-US" dirty="0" smtClean="0"/>
              <a:t>coin, coincidentally with 108 T and 92 H</a:t>
            </a:r>
            <a:r>
              <a:rPr lang="en-US" smtClean="0"/>
              <a:t>, but with 98 </a:t>
            </a:r>
            <a:r>
              <a:rPr lang="en-US" dirty="0" smtClean="0"/>
              <a:t>alternations.  There are three instances of runs of six or more, including a run of eight straight tails.</a:t>
            </a:r>
            <a:endParaRPr lang="en-US" dirty="0"/>
          </a:p>
          <a:p>
            <a:pPr marL="0" indent="0">
              <a:buNone/>
            </a:pPr>
            <a:endParaRPr lang="en-US" dirty="0" smtClean="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0"/>
          </p:nvPr>
        </p:nvSpPr>
        <p:spPr/>
        <p:txBody>
          <a:bodyPr/>
          <a:lstStyle/>
          <a:p>
            <a:r>
              <a:rPr lang="en-US" dirty="0" smtClean="0"/>
              <a:t>Randomness can be “streaky”</a:t>
            </a:r>
            <a:endParaRPr lang="en-US" dirty="0"/>
          </a:p>
        </p:txBody>
      </p:sp>
      <p:sp>
        <p:nvSpPr>
          <p:cNvPr id="5" name="Text Placeholder 4"/>
          <p:cNvSpPr>
            <a:spLocks noGrp="1"/>
          </p:cNvSpPr>
          <p:nvPr>
            <p:ph type="body" sz="quarter" idx="11"/>
          </p:nvPr>
        </p:nvSpPr>
        <p:spPr/>
        <p:txBody>
          <a:bodyPr/>
          <a:lstStyle/>
          <a:p>
            <a:endParaRPr lang="en-US"/>
          </a:p>
        </p:txBody>
      </p:sp>
      <p:sp>
        <p:nvSpPr>
          <p:cNvPr id="7" name="TextBox 6"/>
          <p:cNvSpPr txBox="1"/>
          <p:nvPr/>
        </p:nvSpPr>
        <p:spPr>
          <a:xfrm>
            <a:off x="1447800" y="4189274"/>
            <a:ext cx="5715000" cy="1754326"/>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HHTHHTTHHTHTTHHHTHTHHTTTHHHTHHTTTHTHHHHHTTTTTHTHTHTTHHTTHHHHHTHTTTHHHHTHTHTTHHTTHHH</a:t>
            </a:r>
            <a:r>
              <a:rPr lang="en-US" b="1" dirty="0">
                <a:solidFill>
                  <a:srgbClr val="FF0000"/>
                </a:solidFill>
                <a:latin typeface="Courier New" panose="02070309020205020404" pitchFamily="49" charset="0"/>
                <a:cs typeface="Courier New" panose="02070309020205020404" pitchFamily="49" charset="0"/>
              </a:rPr>
              <a:t>TTTTTTTT</a:t>
            </a:r>
            <a:r>
              <a:rPr lang="en-US" b="1" dirty="0">
                <a:latin typeface="Courier New" panose="02070309020205020404" pitchFamily="49" charset="0"/>
                <a:cs typeface="Courier New" panose="02070309020205020404" pitchFamily="49" charset="0"/>
              </a:rPr>
              <a:t>HHTTHHTTHTTHTHHHTTTHTTHHHHTHTTHTTHTHTTHTTHHHHHTTTHHTHHTHTTTHTTHTTHTTTT</a:t>
            </a:r>
            <a:r>
              <a:rPr lang="en-US" b="1" dirty="0">
                <a:solidFill>
                  <a:srgbClr val="FF0000"/>
                </a:solidFill>
                <a:latin typeface="Courier New" panose="02070309020205020404" pitchFamily="49" charset="0"/>
                <a:cs typeface="Courier New" panose="02070309020205020404" pitchFamily="49" charset="0"/>
              </a:rPr>
              <a:t>HHHHHH</a:t>
            </a:r>
            <a:r>
              <a:rPr lang="en-US" b="1" dirty="0">
                <a:latin typeface="Courier New" panose="02070309020205020404" pitchFamily="49" charset="0"/>
                <a:cs typeface="Courier New" panose="02070309020205020404" pitchFamily="49" charset="0"/>
              </a:rPr>
              <a:t>TTHTTTHTTH</a:t>
            </a:r>
            <a:r>
              <a:rPr lang="en-US" b="1" dirty="0">
                <a:solidFill>
                  <a:srgbClr val="FF0000"/>
                </a:solidFill>
                <a:latin typeface="Courier New" panose="02070309020205020404" pitchFamily="49" charset="0"/>
                <a:cs typeface="Courier New" panose="02070309020205020404" pitchFamily="49" charset="0"/>
              </a:rPr>
              <a:t>TTTTTTT</a:t>
            </a:r>
            <a:r>
              <a:rPr lang="en-US" b="1" dirty="0">
                <a:latin typeface="Courier New" panose="02070309020205020404" pitchFamily="49" charset="0"/>
                <a:cs typeface="Courier New" panose="02070309020205020404" pitchFamily="49" charset="0"/>
              </a:rPr>
              <a:t>HTHTTTHTTTTHTTTH</a:t>
            </a:r>
          </a:p>
          <a:p>
            <a:endParaRPr lang="en-US" dirty="0"/>
          </a:p>
        </p:txBody>
      </p:sp>
      <p:sp>
        <p:nvSpPr>
          <p:cNvPr id="8" name="TextBox 7"/>
          <p:cNvSpPr txBox="1"/>
          <p:nvPr/>
        </p:nvSpPr>
        <p:spPr>
          <a:xfrm>
            <a:off x="1447800" y="1903274"/>
            <a:ext cx="5715000" cy="1754326"/>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TTHHTHTHHTTTHHHTHH</a:t>
            </a:r>
            <a:r>
              <a:rPr lang="en-US" b="1" dirty="0">
                <a:solidFill>
                  <a:srgbClr val="FF0000"/>
                </a:solidFill>
                <a:latin typeface="Courier New" panose="02070309020205020404" pitchFamily="49" charset="0"/>
                <a:cs typeface="Courier New" panose="02070309020205020404" pitchFamily="49" charset="0"/>
              </a:rPr>
              <a:t>TTTTTTT</a:t>
            </a:r>
            <a:r>
              <a:rPr lang="en-US" b="1" dirty="0">
                <a:latin typeface="Courier New" panose="02070309020205020404" pitchFamily="49" charset="0"/>
                <a:cs typeface="Courier New" panose="02070309020205020404" pitchFamily="49" charset="0"/>
              </a:rPr>
              <a:t>HTHHHTHHTTHHTTHHTHTHH</a:t>
            </a:r>
            <a:r>
              <a:rPr lang="en-US" b="1" dirty="0">
                <a:solidFill>
                  <a:srgbClr val="FF0000"/>
                </a:solidFill>
                <a:latin typeface="Courier New" panose="02070309020205020404" pitchFamily="49" charset="0"/>
                <a:cs typeface="Courier New" panose="02070309020205020404" pitchFamily="49" charset="0"/>
              </a:rPr>
              <a:t>TTTTTTT</a:t>
            </a:r>
            <a:r>
              <a:rPr lang="en-US" b="1" dirty="0">
                <a:latin typeface="Courier New" panose="02070309020205020404" pitchFamily="49" charset="0"/>
                <a:cs typeface="Courier New" panose="02070309020205020404" pitchFamily="49" charset="0"/>
              </a:rPr>
              <a:t>HTTHHTTHTTTHTTHHHHTHTHTTTHTTHTHHHHHTTTTTHTTHHHHHTTTHTTHTHTTHHHTH</a:t>
            </a:r>
            <a:r>
              <a:rPr lang="en-US" b="1" dirty="0">
                <a:solidFill>
                  <a:srgbClr val="FF0000"/>
                </a:solidFill>
                <a:latin typeface="Courier New" panose="02070309020205020404" pitchFamily="49" charset="0"/>
                <a:cs typeface="Courier New" panose="02070309020205020404" pitchFamily="49" charset="0"/>
              </a:rPr>
              <a:t>TTTTTT</a:t>
            </a:r>
            <a:r>
              <a:rPr lang="en-US" b="1" dirty="0">
                <a:latin typeface="Courier New" panose="02070309020205020404" pitchFamily="49" charset="0"/>
                <a:cs typeface="Courier New" panose="02070309020205020404" pitchFamily="49" charset="0"/>
              </a:rPr>
              <a:t>HHHTHTTTTHTTTTHHTHTTHHTTTHTTTTHHHTHTTTHHTHHHHHT</a:t>
            </a:r>
            <a:r>
              <a:rPr lang="en-US" b="1" dirty="0">
                <a:solidFill>
                  <a:srgbClr val="FF0000"/>
                </a:solidFill>
                <a:latin typeface="Courier New" panose="02070309020205020404" pitchFamily="49" charset="0"/>
                <a:cs typeface="Courier New" panose="02070309020205020404" pitchFamily="49" charset="0"/>
              </a:rPr>
              <a:t>HHHHHH</a:t>
            </a:r>
            <a:r>
              <a:rPr lang="en-US" b="1" dirty="0">
                <a:latin typeface="Courier New" panose="02070309020205020404" pitchFamily="49" charset="0"/>
                <a:cs typeface="Courier New" panose="02070309020205020404" pitchFamily="49" charset="0"/>
              </a:rPr>
              <a:t>TTHTHHHTHTTTHHTHH</a:t>
            </a:r>
            <a:r>
              <a:rPr lang="en-US" b="1" dirty="0">
                <a:solidFill>
                  <a:srgbClr val="FF0000"/>
                </a:solidFill>
                <a:latin typeface="Courier New" panose="02070309020205020404" pitchFamily="49" charset="0"/>
                <a:cs typeface="Courier New" panose="02070309020205020404" pitchFamily="49" charset="0"/>
              </a:rPr>
              <a:t>TTTTTT</a:t>
            </a:r>
            <a:r>
              <a:rPr lang="en-US" b="1" dirty="0">
                <a:latin typeface="Courier New" panose="02070309020205020404" pitchFamily="49" charset="0"/>
                <a:cs typeface="Courier New" panose="02070309020205020404" pitchFamily="49" charset="0"/>
              </a:rPr>
              <a:t>H</a:t>
            </a:r>
          </a:p>
          <a:p>
            <a:endParaRPr lang="en-US" dirty="0"/>
          </a:p>
        </p:txBody>
      </p:sp>
    </p:spTree>
    <p:extLst>
      <p:ext uri="{BB962C8B-B14F-4D97-AF65-F5344CB8AC3E}">
        <p14:creationId xmlns:p14="http://schemas.microsoft.com/office/powerpoint/2010/main" val="175685631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I: One Hundred Eight Tails</a:t>
            </a:r>
            <a:endParaRPr lang="en-US" dirty="0"/>
          </a:p>
        </p:txBody>
      </p:sp>
      <p:sp>
        <p:nvSpPr>
          <p:cNvPr id="3" name="Content Placeholder 2"/>
          <p:cNvSpPr>
            <a:spLocks noGrp="1"/>
          </p:cNvSpPr>
          <p:nvPr>
            <p:ph idx="1"/>
          </p:nvPr>
        </p:nvSpPr>
        <p:spPr>
          <a:xfrm>
            <a:off x="152399" y="1200150"/>
            <a:ext cx="8610601" cy="4816550"/>
          </a:xfrm>
        </p:spPr>
        <p:txBody>
          <a:bodyPr/>
          <a:lstStyle/>
          <a:p>
            <a:r>
              <a:rPr lang="en-US" dirty="0" smtClean="0"/>
              <a:t>Having 108 T seemed extreme, as  the probability of getting 108 T in 200 flips is slightly less than 3%.</a:t>
            </a:r>
          </a:p>
          <a:p>
            <a:endParaRPr lang="en-US" dirty="0"/>
          </a:p>
          <a:p>
            <a:r>
              <a:rPr lang="en-US" dirty="0" smtClean="0"/>
              <a:t>In reality it’s just slightly more than one standard deviation from an expected value of 100 T, and further the probability of getting 100 T is only 5.6%.  Below is the probability density for number of T in 200 flips.  The mean is 100, and the standard deviation is 7.07.  The value for 108 T is highlighted in red.</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As Daniel </a:t>
            </a:r>
            <a:r>
              <a:rPr lang="en-US" dirty="0" err="1" smtClean="0"/>
              <a:t>Kahneman</a:t>
            </a:r>
            <a:r>
              <a:rPr lang="en-US" dirty="0" smtClean="0"/>
              <a:t> wrote in </a:t>
            </a:r>
            <a:r>
              <a:rPr lang="en-US" i="1" dirty="0" smtClean="0"/>
              <a:t>Thinking, Fast and Slow</a:t>
            </a:r>
            <a:r>
              <a:rPr lang="en-US" dirty="0" smtClean="0"/>
              <a:t>, “The deeper truth [with randomness] is that there is nothing to explain.”</a:t>
            </a:r>
          </a:p>
          <a:p>
            <a:endParaRPr lang="en-US" dirty="0"/>
          </a:p>
          <a:p>
            <a:endParaRPr lang="en-US" dirty="0" smtClean="0"/>
          </a:p>
          <a:p>
            <a:endParaRPr lang="en-US" dirty="0" smtClean="0"/>
          </a:p>
          <a:p>
            <a:endParaRPr lang="en-US" dirty="0"/>
          </a:p>
          <a:p>
            <a:pPr marL="0" indent="0">
              <a:buNone/>
            </a:pPr>
            <a:endParaRPr lang="en-US" dirty="0">
              <a:latin typeface="Courier New" panose="02070309020205020404" pitchFamily="49" charset="0"/>
              <a:cs typeface="Courier New" panose="02070309020205020404" pitchFamily="49" charset="0"/>
            </a:endParaRP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smtClean="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0"/>
          </p:nvPr>
        </p:nvSpPr>
        <p:spPr/>
        <p:txBody>
          <a:bodyPr/>
          <a:lstStyle/>
          <a:p>
            <a:r>
              <a:rPr lang="en-US" dirty="0" smtClean="0"/>
              <a:t>Was 108 tails all that unusual?</a:t>
            </a:r>
            <a:endParaRPr lang="en-US" dirty="0"/>
          </a:p>
        </p:txBody>
      </p:sp>
      <p:sp>
        <p:nvSpPr>
          <p:cNvPr id="5" name="Text Placeholder 4"/>
          <p:cNvSpPr>
            <a:spLocks noGrp="1"/>
          </p:cNvSpPr>
          <p:nvPr>
            <p:ph type="body" sz="quarter" idx="11"/>
          </p:nvPr>
        </p:nvSpPr>
        <p:spPr/>
        <p:txBody>
          <a:bodyPr/>
          <a:lstStyle/>
          <a:p>
            <a:endParaRPr lang="en-US"/>
          </a:p>
        </p:txBody>
      </p:sp>
      <p:graphicFrame>
        <p:nvGraphicFramePr>
          <p:cNvPr id="9" name="Chart 8"/>
          <p:cNvGraphicFramePr>
            <a:graphicFrameLocks/>
          </p:cNvGraphicFramePr>
          <p:nvPr>
            <p:extLst>
              <p:ext uri="{D42A27DB-BD31-4B8C-83A1-F6EECF244321}">
                <p14:modId xmlns:p14="http://schemas.microsoft.com/office/powerpoint/2010/main" val="4095730185"/>
              </p:ext>
            </p:extLst>
          </p:nvPr>
        </p:nvGraphicFramePr>
        <p:xfrm>
          <a:off x="1371600" y="2362200"/>
          <a:ext cx="6172200" cy="35814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hlinkClick r:id="rId4" action="ppaction://hlinksldjump"/>
          </p:cNvPr>
          <p:cNvSpPr txBox="1"/>
          <p:nvPr/>
        </p:nvSpPr>
        <p:spPr>
          <a:xfrm>
            <a:off x="7726680" y="6400800"/>
            <a:ext cx="580608" cy="215444"/>
          </a:xfrm>
          <a:prstGeom prst="rect">
            <a:avLst/>
          </a:prstGeom>
          <a:noFill/>
        </p:spPr>
        <p:txBody>
          <a:bodyPr wrap="none" rtlCol="0">
            <a:spAutoFit/>
          </a:bodyPr>
          <a:lstStyle/>
          <a:p>
            <a:r>
              <a:rPr lang="en-US" sz="800" dirty="0" smtClean="0">
                <a:hlinkClick r:id="rId4" action="ppaction://hlinksldjump"/>
              </a:rPr>
              <a:t>Go Back</a:t>
            </a:r>
            <a:endParaRPr lang="en-US" sz="800" dirty="0"/>
          </a:p>
        </p:txBody>
      </p:sp>
    </p:spTree>
    <p:extLst>
      <p:ext uri="{BB962C8B-B14F-4D97-AF65-F5344CB8AC3E}">
        <p14:creationId xmlns:p14="http://schemas.microsoft.com/office/powerpoint/2010/main" val="30703873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J: Checklists</a:t>
            </a:r>
            <a:endParaRPr lang="en-US" dirty="0"/>
          </a:p>
        </p:txBody>
      </p:sp>
      <p:sp>
        <p:nvSpPr>
          <p:cNvPr id="3" name="Content Placeholder 2"/>
          <p:cNvSpPr>
            <a:spLocks noGrp="1"/>
          </p:cNvSpPr>
          <p:nvPr>
            <p:ph idx="1"/>
          </p:nvPr>
        </p:nvSpPr>
        <p:spPr>
          <a:xfrm>
            <a:off x="152400" y="609600"/>
            <a:ext cx="8229600" cy="5638800"/>
          </a:xfrm>
        </p:spPr>
        <p:txBody>
          <a:bodyPr/>
          <a:lstStyle/>
          <a:p>
            <a:r>
              <a:rPr lang="en-US" dirty="0" err="1" smtClean="0"/>
              <a:t>Atul</a:t>
            </a:r>
            <a:r>
              <a:rPr lang="en-US" dirty="0" smtClean="0"/>
              <a:t> </a:t>
            </a:r>
            <a:r>
              <a:rPr lang="en-US" dirty="0" err="1" smtClean="0"/>
              <a:t>Gawande</a:t>
            </a:r>
            <a:r>
              <a:rPr lang="en-US" dirty="0" smtClean="0"/>
              <a:t> ultimately developed the 19 step checklist below, and tested it across eight hospitals with completely different demographics (capabilities, wealth, location):</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Results were stunning and statistically significant: major complications fell by 36%, and deaths fell by 47% after the introduction of the checklist.  A full 93% of surgical staff said they would want a checklist used if they were having surgery.</a:t>
            </a:r>
            <a:endParaRPr lang="en-US" dirty="0"/>
          </a:p>
        </p:txBody>
      </p:sp>
      <p:sp>
        <p:nvSpPr>
          <p:cNvPr id="5" name="Text Placeholder 4"/>
          <p:cNvSpPr>
            <a:spLocks noGrp="1"/>
          </p:cNvSpPr>
          <p:nvPr>
            <p:ph type="body" sz="quarter" idx="11"/>
          </p:nvPr>
        </p:nvSpPr>
        <p:spPr/>
        <p:txBody>
          <a:bodyPr/>
          <a:lstStyle/>
          <a:p>
            <a:endParaRPr lang="en-US"/>
          </a:p>
        </p:txBody>
      </p:sp>
      <p:pic>
        <p:nvPicPr>
          <p:cNvPr id="1026" name="Picture 2" descr="https://atpbio.files.wordpress.com/2013/04/surgical-safety-checklist-who.jpg"/>
          <p:cNvPicPr>
            <a:picLocks noChangeAspect="1" noChangeArrowheads="1"/>
          </p:cNvPicPr>
          <p:nvPr/>
        </p:nvPicPr>
        <p:blipFill rotWithShape="1">
          <a:blip r:embed="rId3">
            <a:extLst>
              <a:ext uri="{28A0092B-C50C-407E-A947-70E740481C1C}">
                <a14:useLocalDpi xmlns:a14="http://schemas.microsoft.com/office/drawing/2010/main" val="0"/>
              </a:ext>
            </a:extLst>
          </a:blip>
          <a:srcRect r="1048" b="45787"/>
          <a:stretch/>
        </p:blipFill>
        <p:spPr bwMode="auto">
          <a:xfrm>
            <a:off x="152400" y="1219200"/>
            <a:ext cx="8610600" cy="3334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52900" y="4609592"/>
            <a:ext cx="304800" cy="738664"/>
          </a:xfrm>
          <a:prstGeom prst="rect">
            <a:avLst/>
          </a:prstGeom>
          <a:noFill/>
        </p:spPr>
        <p:txBody>
          <a:bodyPr wrap="square" rtlCol="0">
            <a:spAutoFit/>
          </a:bodyPr>
          <a:lstStyle/>
          <a:p>
            <a:pPr algn="ctr"/>
            <a:r>
              <a:rPr lang="en-US" sz="1400" b="1" dirty="0" smtClean="0"/>
              <a:t>.</a:t>
            </a:r>
          </a:p>
          <a:p>
            <a:pPr algn="ctr"/>
            <a:r>
              <a:rPr lang="en-US" sz="1400" b="1" dirty="0" smtClean="0"/>
              <a:t>.</a:t>
            </a:r>
          </a:p>
          <a:p>
            <a:pPr algn="ctr"/>
            <a:r>
              <a:rPr lang="en-US" sz="1400" b="1" dirty="0"/>
              <a:t>.</a:t>
            </a:r>
          </a:p>
        </p:txBody>
      </p:sp>
    </p:spTree>
    <p:extLst>
      <p:ext uri="{BB962C8B-B14F-4D97-AF65-F5344CB8AC3E}">
        <p14:creationId xmlns:p14="http://schemas.microsoft.com/office/powerpoint/2010/main" val="20455547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1, System 2, And Inductive / Deductive Reasoning</a:t>
            </a:r>
            <a:endParaRPr lang="en-US" dirty="0"/>
          </a:p>
        </p:txBody>
      </p:sp>
      <p:sp>
        <p:nvSpPr>
          <p:cNvPr id="3" name="Content Placeholder 2"/>
          <p:cNvSpPr>
            <a:spLocks noGrp="1"/>
          </p:cNvSpPr>
          <p:nvPr>
            <p:ph idx="1"/>
          </p:nvPr>
        </p:nvSpPr>
        <p:spPr/>
        <p:txBody>
          <a:bodyPr/>
          <a:lstStyle/>
          <a:p>
            <a:r>
              <a:rPr lang="en-US" dirty="0" smtClean="0"/>
              <a:t>System 1 is automatic, and it feeds information to System 2.</a:t>
            </a:r>
            <a:endParaRPr lang="en-US" dirty="0"/>
          </a:p>
        </p:txBody>
      </p:sp>
      <p:sp>
        <p:nvSpPr>
          <p:cNvPr id="4" name="Text Placeholder 3"/>
          <p:cNvSpPr>
            <a:spLocks noGrp="1"/>
          </p:cNvSpPr>
          <p:nvPr>
            <p:ph type="body" sz="quarter" idx="10"/>
          </p:nvPr>
        </p:nvSpPr>
        <p:spPr/>
        <p:txBody>
          <a:bodyPr/>
          <a:lstStyle/>
          <a:p>
            <a:r>
              <a:rPr lang="en-US" dirty="0" smtClean="0"/>
              <a:t>Both systems use inductive reasoning, but only System 2 uses deductive reasoning</a:t>
            </a:r>
            <a:endParaRPr lang="en-US" dirty="0"/>
          </a:p>
        </p:txBody>
      </p:sp>
      <p:sp>
        <p:nvSpPr>
          <p:cNvPr id="5" name="Text Placeholder 4"/>
          <p:cNvSpPr>
            <a:spLocks noGrp="1"/>
          </p:cNvSpPr>
          <p:nvPr>
            <p:ph type="body" sz="quarter" idx="11"/>
          </p:nvPr>
        </p:nvSpPr>
        <p:spPr/>
        <p:txBody>
          <a:bodyPr/>
          <a:lstStyle/>
          <a:p>
            <a:endParaRPr lang="en-US"/>
          </a:p>
        </p:txBody>
      </p:sp>
      <p:sp>
        <p:nvSpPr>
          <p:cNvPr id="6" name="Rectangle 5"/>
          <p:cNvSpPr/>
          <p:nvPr/>
        </p:nvSpPr>
        <p:spPr>
          <a:xfrm>
            <a:off x="762000" y="1981200"/>
            <a:ext cx="3352800" cy="3276600"/>
          </a:xfrm>
          <a:prstGeom prst="rect">
            <a:avLst/>
          </a:prstGeom>
          <a:gradFill>
            <a:gsLst>
              <a:gs pos="0">
                <a:schemeClr val="accent5"/>
              </a:gs>
              <a:gs pos="100000">
                <a:schemeClr val="accent5">
                  <a:lumMod val="20000"/>
                  <a:lumOff val="80000"/>
                </a:schemeClr>
              </a:gs>
            </a:gsLst>
          </a:gra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343400" y="1981200"/>
            <a:ext cx="3352800" cy="3276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865166" y="2124891"/>
            <a:ext cx="1146468" cy="369332"/>
          </a:xfrm>
          <a:prstGeom prst="rect">
            <a:avLst/>
          </a:prstGeom>
          <a:noFill/>
        </p:spPr>
        <p:txBody>
          <a:bodyPr wrap="none" rtlCol="0">
            <a:spAutoFit/>
          </a:bodyPr>
          <a:lstStyle/>
          <a:p>
            <a:r>
              <a:rPr lang="en-US" dirty="0" smtClean="0"/>
              <a:t>System 1</a:t>
            </a:r>
            <a:endParaRPr lang="en-US" dirty="0"/>
          </a:p>
        </p:txBody>
      </p:sp>
      <p:sp>
        <p:nvSpPr>
          <p:cNvPr id="11" name="TextBox 10"/>
          <p:cNvSpPr txBox="1"/>
          <p:nvPr/>
        </p:nvSpPr>
        <p:spPr>
          <a:xfrm>
            <a:off x="5446566" y="2124891"/>
            <a:ext cx="1146468" cy="369332"/>
          </a:xfrm>
          <a:prstGeom prst="rect">
            <a:avLst/>
          </a:prstGeom>
          <a:noFill/>
        </p:spPr>
        <p:txBody>
          <a:bodyPr wrap="none" rtlCol="0">
            <a:spAutoFit/>
          </a:bodyPr>
          <a:lstStyle/>
          <a:p>
            <a:r>
              <a:rPr lang="en-US" dirty="0" smtClean="0"/>
              <a:t>System 2</a:t>
            </a:r>
            <a:endParaRPr lang="en-US" dirty="0"/>
          </a:p>
        </p:txBody>
      </p:sp>
      <p:sp>
        <p:nvSpPr>
          <p:cNvPr id="12" name="Oval 11"/>
          <p:cNvSpPr/>
          <p:nvPr/>
        </p:nvSpPr>
        <p:spPr>
          <a:xfrm>
            <a:off x="1066800" y="2570423"/>
            <a:ext cx="4379766" cy="2534977"/>
          </a:xfrm>
          <a:prstGeom prst="ellipse">
            <a:avLst/>
          </a:prstGeom>
          <a:gradFill>
            <a:gsLst>
              <a:gs pos="0">
                <a:srgbClr val="C00000"/>
              </a:gs>
              <a:gs pos="100000">
                <a:schemeClr val="accent5">
                  <a:lumMod val="20000"/>
                  <a:lumOff val="80000"/>
                </a:schemeClr>
              </a:gs>
            </a:gsLst>
          </a:gra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Inductive Reasoning</a:t>
            </a:r>
            <a:endParaRPr lang="en-US" dirty="0"/>
          </a:p>
        </p:txBody>
      </p:sp>
      <p:sp>
        <p:nvSpPr>
          <p:cNvPr id="13" name="Oval 12"/>
          <p:cNvSpPr/>
          <p:nvPr/>
        </p:nvSpPr>
        <p:spPr>
          <a:xfrm>
            <a:off x="5446566" y="2743200"/>
            <a:ext cx="2173434" cy="2133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Deductive Reasoning</a:t>
            </a:r>
            <a:endParaRPr lang="en-US" dirty="0"/>
          </a:p>
        </p:txBody>
      </p:sp>
    </p:spTree>
    <p:extLst>
      <p:ext uri="{BB962C8B-B14F-4D97-AF65-F5344CB8AC3E}">
        <p14:creationId xmlns:p14="http://schemas.microsoft.com/office/powerpoint/2010/main" val="40745939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K: System 1 – Availability Heuristic Biases</a:t>
            </a:r>
            <a:endParaRPr lang="en-US" dirty="0"/>
          </a:p>
        </p:txBody>
      </p:sp>
      <p:sp>
        <p:nvSpPr>
          <p:cNvPr id="3" name="Content Placeholder 2"/>
          <p:cNvSpPr>
            <a:spLocks noGrp="1"/>
          </p:cNvSpPr>
          <p:nvPr>
            <p:ph idx="1"/>
          </p:nvPr>
        </p:nvSpPr>
        <p:spPr/>
        <p:txBody>
          <a:bodyPr/>
          <a:lstStyle/>
          <a:p>
            <a:r>
              <a:rPr lang="en-US" u="sng" dirty="0" smtClean="0"/>
              <a:t>Vividness</a:t>
            </a:r>
            <a:r>
              <a:rPr lang="en-US" dirty="0" smtClean="0"/>
              <a:t>:  The more vivid something is, the more easy it is to recall, and the higher people assess its frequency.</a:t>
            </a:r>
          </a:p>
          <a:p>
            <a:endParaRPr lang="en-US" dirty="0" smtClean="0"/>
          </a:p>
          <a:p>
            <a:pPr lvl="1"/>
            <a:r>
              <a:rPr lang="en-US" dirty="0" smtClean="0"/>
              <a:t>In 1980 psychologists Robert Reyes, Bill Thompson, and Gordon Bower illustrated its impact in a study with mock juries:</a:t>
            </a:r>
          </a:p>
          <a:p>
            <a:pPr lvl="2"/>
            <a:r>
              <a:rPr lang="en-US" dirty="0" smtClean="0"/>
              <a:t>Mock juries had to estimate the guilt or innocence of an alleged drunk driver over two separate time periods.   The juries were given 18 different statements.</a:t>
            </a:r>
          </a:p>
          <a:p>
            <a:pPr lvl="2"/>
            <a:r>
              <a:rPr lang="en-US" dirty="0" smtClean="0"/>
              <a:t>50% of mock juries were given pallid statements, and 50% were given vivid statements.  An example:</a:t>
            </a:r>
          </a:p>
          <a:p>
            <a:pPr marL="1371600" lvl="3" indent="0">
              <a:buNone/>
            </a:pPr>
            <a:endParaRPr lang="en-US" sz="800" dirty="0" smtClean="0">
              <a:solidFill>
                <a:schemeClr val="accent4"/>
              </a:solidFill>
            </a:endParaRPr>
          </a:p>
          <a:p>
            <a:pPr marL="1371600" lvl="3" indent="0">
              <a:buNone/>
            </a:pPr>
            <a:r>
              <a:rPr lang="en-US" sz="1400" dirty="0" smtClean="0">
                <a:latin typeface="Calibri" panose="020F0502020204030204" pitchFamily="34" charset="0"/>
              </a:rPr>
              <a:t>Pallid Statement: </a:t>
            </a:r>
            <a:r>
              <a:rPr lang="en-US" sz="1400" i="1" dirty="0" smtClean="0">
                <a:latin typeface="Calibri" panose="020F0502020204030204" pitchFamily="34" charset="0"/>
              </a:rPr>
              <a:t>On his way out the door, Sanders [the defendant] staggered against a serving table, knocking a bowl to the floor.</a:t>
            </a:r>
          </a:p>
          <a:p>
            <a:pPr marL="1371600" lvl="3" indent="0">
              <a:buNone/>
            </a:pPr>
            <a:endParaRPr lang="en-US" dirty="0" smtClean="0">
              <a:solidFill>
                <a:srgbClr val="00B050"/>
              </a:solidFill>
              <a:latin typeface="Calibri" panose="020F0502020204030204" pitchFamily="34" charset="0"/>
            </a:endParaRPr>
          </a:p>
          <a:p>
            <a:pPr marL="1371600" lvl="3" indent="0">
              <a:buNone/>
            </a:pPr>
            <a:r>
              <a:rPr lang="en-US" sz="1400" dirty="0" smtClean="0">
                <a:latin typeface="Calibri" panose="020F0502020204030204" pitchFamily="34" charset="0"/>
              </a:rPr>
              <a:t>Vivid Statement: </a:t>
            </a:r>
            <a:r>
              <a:rPr lang="en-US" sz="1400" i="1" dirty="0" smtClean="0">
                <a:latin typeface="Calibri" panose="020F0502020204030204" pitchFamily="34" charset="0"/>
              </a:rPr>
              <a:t>On his way out the door, Sanders staggered against a serving table, knocking a bowl of guacamole dip to the floor and splattering guacamole on the white shag carpet</a:t>
            </a:r>
            <a:r>
              <a:rPr lang="en-US" sz="1400" dirty="0" smtClean="0">
                <a:latin typeface="Calibri" panose="020F0502020204030204" pitchFamily="34" charset="0"/>
              </a:rPr>
              <a:t>.</a:t>
            </a:r>
          </a:p>
          <a:p>
            <a:pPr lvl="2"/>
            <a:endParaRPr lang="en-US" sz="800" dirty="0" smtClean="0"/>
          </a:p>
          <a:p>
            <a:pPr lvl="2"/>
            <a:r>
              <a:rPr lang="en-US" dirty="0" smtClean="0"/>
              <a:t>Subjects assessed guilt or innocence.  Those with vivid evidence estimated guilt to be 48.8%, those with pallid evidence 43.4%.</a:t>
            </a:r>
          </a:p>
          <a:p>
            <a:pPr marL="0" indent="0">
              <a:buNone/>
            </a:pPr>
            <a:endParaRPr lang="en-US" dirty="0" smtClean="0"/>
          </a:p>
          <a:p>
            <a:endParaRPr lang="en-US" dirty="0"/>
          </a:p>
          <a:p>
            <a:endParaRPr lang="en-US" dirty="0" smtClean="0"/>
          </a:p>
          <a:p>
            <a:endParaRPr lang="en-US" dirty="0"/>
          </a:p>
        </p:txBody>
      </p:sp>
      <p:sp>
        <p:nvSpPr>
          <p:cNvPr id="4" name="Text Placeholder 3"/>
          <p:cNvSpPr>
            <a:spLocks noGrp="1"/>
          </p:cNvSpPr>
          <p:nvPr>
            <p:ph type="body" sz="quarter" idx="10"/>
          </p:nvPr>
        </p:nvSpPr>
        <p:spPr/>
        <p:txBody>
          <a:bodyPr/>
          <a:lstStyle/>
          <a:p>
            <a:endParaRPr lang="en-US" dirty="0" smtClean="0">
              <a:sym typeface="Wingdings"/>
            </a:endParaRPr>
          </a:p>
          <a:p>
            <a:r>
              <a:rPr lang="en-US" i="1" dirty="0" smtClean="0"/>
              <a:t>Vividness</a:t>
            </a:r>
            <a:r>
              <a:rPr lang="en-US" dirty="0" smtClean="0"/>
              <a:t> means strong, distinct or clearly perceptible</a:t>
            </a:r>
            <a:endParaRPr lang="en-US" dirty="0"/>
          </a:p>
          <a:p>
            <a:endParaRPr lang="en-US" dirty="0"/>
          </a:p>
        </p:txBody>
      </p:sp>
      <p:sp>
        <p:nvSpPr>
          <p:cNvPr id="5" name="Text Placeholder 4"/>
          <p:cNvSpPr>
            <a:spLocks noGrp="1"/>
          </p:cNvSpPr>
          <p:nvPr>
            <p:ph type="body" sz="quarter" idx="11"/>
          </p:nvPr>
        </p:nvSpPr>
        <p:spPr/>
        <p:txBody>
          <a:bodyPr/>
          <a:lstStyle/>
          <a:p>
            <a:endParaRPr lang="en-US" dirty="0"/>
          </a:p>
        </p:txBody>
      </p:sp>
      <p:pic>
        <p:nvPicPr>
          <p:cNvPr id="3074" name="Picture 2" descr="Image result for guacamole spi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315945"/>
            <a:ext cx="1157288" cy="82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59403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t>
            </a:r>
            <a:r>
              <a:rPr lang="en-US" dirty="0" smtClean="0"/>
              <a:t>K: </a:t>
            </a:r>
            <a:r>
              <a:rPr lang="en-US" dirty="0"/>
              <a:t>System 1 – Availability Heuristic Biases</a:t>
            </a:r>
          </a:p>
        </p:txBody>
      </p:sp>
      <p:sp>
        <p:nvSpPr>
          <p:cNvPr id="3" name="Content Placeholder 2"/>
          <p:cNvSpPr>
            <a:spLocks noGrp="1"/>
          </p:cNvSpPr>
          <p:nvPr>
            <p:ph idx="1"/>
          </p:nvPr>
        </p:nvSpPr>
        <p:spPr/>
        <p:txBody>
          <a:bodyPr/>
          <a:lstStyle/>
          <a:p>
            <a:r>
              <a:rPr lang="en-US" u="sng" dirty="0" smtClean="0"/>
              <a:t>Vividness</a:t>
            </a:r>
            <a:r>
              <a:rPr lang="en-US" dirty="0" smtClean="0"/>
              <a:t>:  The more vivid something is, the more easy it is to recall, and the higher people assess its frequency.</a:t>
            </a:r>
          </a:p>
          <a:p>
            <a:endParaRPr lang="en-US" dirty="0" smtClean="0"/>
          </a:p>
          <a:p>
            <a:pPr lvl="1"/>
            <a:r>
              <a:rPr lang="en-US" dirty="0" smtClean="0"/>
              <a:t>In 1980 psychologists Robert Reyes, Bill Thompson, and Gordon Bower illustrated its impact in a study with mock juries:</a:t>
            </a:r>
          </a:p>
          <a:p>
            <a:pPr lvl="2"/>
            <a:r>
              <a:rPr lang="en-US" dirty="0" smtClean="0"/>
              <a:t>Mock juries had to estimate the guilt or innocence of an alleged drunk driver over two separate time periods.   The juries were given 18 different statements.</a:t>
            </a:r>
          </a:p>
          <a:p>
            <a:pPr lvl="2"/>
            <a:r>
              <a:rPr lang="en-US" dirty="0" smtClean="0"/>
              <a:t>50% of mock juries were given pallid statements, and 50% were given vivid statements.  An example:</a:t>
            </a:r>
          </a:p>
          <a:p>
            <a:pPr marL="1371600" lvl="3" indent="0">
              <a:buNone/>
            </a:pPr>
            <a:endParaRPr lang="en-US" sz="800" dirty="0" smtClean="0">
              <a:solidFill>
                <a:schemeClr val="accent4"/>
              </a:solidFill>
            </a:endParaRPr>
          </a:p>
          <a:p>
            <a:pPr marL="1371600" lvl="3" indent="0">
              <a:buNone/>
            </a:pPr>
            <a:r>
              <a:rPr lang="en-US" sz="1400" dirty="0" smtClean="0">
                <a:latin typeface="Calibri" panose="020F0502020204030204" pitchFamily="34" charset="0"/>
              </a:rPr>
              <a:t>Pallid Statement: </a:t>
            </a:r>
            <a:r>
              <a:rPr lang="en-US" sz="1400" i="1" dirty="0" smtClean="0">
                <a:latin typeface="Calibri" panose="020F0502020204030204" pitchFamily="34" charset="0"/>
              </a:rPr>
              <a:t>On his way out the door, Sanders [the defendant] staggered against a serving table, knocking a bowl to the floor.</a:t>
            </a:r>
          </a:p>
          <a:p>
            <a:pPr marL="1371600" lvl="3" indent="0">
              <a:buNone/>
            </a:pPr>
            <a:endParaRPr lang="en-US" dirty="0" smtClean="0">
              <a:solidFill>
                <a:srgbClr val="00B050"/>
              </a:solidFill>
              <a:latin typeface="Calibri" panose="020F0502020204030204" pitchFamily="34" charset="0"/>
            </a:endParaRPr>
          </a:p>
          <a:p>
            <a:pPr marL="1371600" lvl="3" indent="0">
              <a:buNone/>
            </a:pPr>
            <a:r>
              <a:rPr lang="en-US" sz="1400" dirty="0" smtClean="0">
                <a:latin typeface="Calibri" panose="020F0502020204030204" pitchFamily="34" charset="0"/>
              </a:rPr>
              <a:t>Vivid Statement: </a:t>
            </a:r>
            <a:r>
              <a:rPr lang="en-US" sz="1400" i="1" dirty="0" smtClean="0">
                <a:latin typeface="Calibri" panose="020F0502020204030204" pitchFamily="34" charset="0"/>
              </a:rPr>
              <a:t>On his way out the door, Sanders staggered against a serving table, knocking a bowl of guacamole dip to the floor and splattering guacamole on the white shag carpet</a:t>
            </a:r>
            <a:r>
              <a:rPr lang="en-US" sz="1400" dirty="0" smtClean="0">
                <a:latin typeface="Calibri" panose="020F0502020204030204" pitchFamily="34" charset="0"/>
              </a:rPr>
              <a:t>.</a:t>
            </a:r>
          </a:p>
          <a:p>
            <a:pPr lvl="2"/>
            <a:endParaRPr lang="en-US" sz="800" dirty="0" smtClean="0"/>
          </a:p>
          <a:p>
            <a:pPr lvl="2"/>
            <a:r>
              <a:rPr lang="en-US" dirty="0" smtClean="0"/>
              <a:t>Subjects assessed guilt or innocence.  Those with vivid evidence estimated guilt to be 48.8%, those with pallid evidence 43.4%.</a:t>
            </a:r>
          </a:p>
          <a:p>
            <a:pPr lvl="2"/>
            <a:r>
              <a:rPr lang="en-US" dirty="0" smtClean="0"/>
              <a:t>Subjects asked to return 48 hours later, and recall  and write down the 18 statements, and then reassess guilt or innocence.</a:t>
            </a:r>
          </a:p>
          <a:p>
            <a:pPr lvl="3"/>
            <a:r>
              <a:rPr lang="en-US" dirty="0" smtClean="0">
                <a:solidFill>
                  <a:srgbClr val="FF0000"/>
                </a:solidFill>
              </a:rPr>
              <a:t>Mock juries with vivid evidence judged defendant to be substantially more guilty in the second session than those with pallid evidence,</a:t>
            </a:r>
            <a:r>
              <a:rPr lang="en-US" b="1" dirty="0" smtClean="0">
                <a:solidFill>
                  <a:srgbClr val="FF0000"/>
                </a:solidFill>
              </a:rPr>
              <a:t> 52.4% v. 39.5%.</a:t>
            </a:r>
            <a:endParaRPr lang="en-US" b="1" dirty="0">
              <a:solidFill>
                <a:srgbClr val="FF0000"/>
              </a:solidFill>
            </a:endParaRPr>
          </a:p>
          <a:p>
            <a:pPr marL="393700" lvl="1" indent="0">
              <a:buNone/>
            </a:pPr>
            <a:endParaRPr lang="en-US" dirty="0" smtClean="0"/>
          </a:p>
          <a:p>
            <a:pPr lvl="1"/>
            <a:r>
              <a:rPr lang="en-US" u="sng" dirty="0" smtClean="0"/>
              <a:t>If this case had been real, guacamole on a white shag carpet would have had legal significance</a:t>
            </a:r>
            <a:r>
              <a:rPr lang="en-US" dirty="0" smtClean="0"/>
              <a:t>!</a:t>
            </a:r>
            <a:r>
              <a:rPr lang="en-US" dirty="0"/>
              <a:t/>
            </a:r>
            <a:br>
              <a:rPr lang="en-US" dirty="0"/>
            </a:br>
            <a:endParaRPr lang="en-US" dirty="0"/>
          </a:p>
          <a:p>
            <a:endParaRPr lang="en-US" dirty="0" smtClean="0"/>
          </a:p>
          <a:p>
            <a:endParaRPr lang="en-US" dirty="0"/>
          </a:p>
          <a:p>
            <a:endParaRPr lang="en-US" dirty="0" smtClean="0"/>
          </a:p>
          <a:p>
            <a:endParaRPr lang="en-US" dirty="0"/>
          </a:p>
        </p:txBody>
      </p:sp>
      <p:sp>
        <p:nvSpPr>
          <p:cNvPr id="4" name="Text Placeholder 3"/>
          <p:cNvSpPr>
            <a:spLocks noGrp="1"/>
          </p:cNvSpPr>
          <p:nvPr>
            <p:ph type="body" sz="quarter" idx="10"/>
          </p:nvPr>
        </p:nvSpPr>
        <p:spPr/>
        <p:txBody>
          <a:bodyPr/>
          <a:lstStyle/>
          <a:p>
            <a:endParaRPr lang="en-US" dirty="0" smtClean="0">
              <a:sym typeface="Wingdings"/>
            </a:endParaRPr>
          </a:p>
          <a:p>
            <a:r>
              <a:rPr lang="en-US" dirty="0" smtClean="0">
                <a:sym typeface="Wingdings"/>
              </a:rPr>
              <a:t> </a:t>
            </a:r>
            <a:r>
              <a:rPr lang="en-US" dirty="0">
                <a:sym typeface="Wingdings"/>
              </a:rPr>
              <a:t>A</a:t>
            </a:r>
            <a:r>
              <a:rPr lang="en-US" dirty="0"/>
              <a:t>re you being </a:t>
            </a:r>
            <a:r>
              <a:rPr lang="en-US" dirty="0" smtClean="0"/>
              <a:t>affected by how vivid the information is?</a:t>
            </a:r>
            <a:endParaRPr lang="en-US" dirty="0"/>
          </a:p>
          <a:p>
            <a:endParaRPr lang="en-US" dirty="0"/>
          </a:p>
        </p:txBody>
      </p:sp>
      <p:sp>
        <p:nvSpPr>
          <p:cNvPr id="5" name="Text Placeholder 4"/>
          <p:cNvSpPr>
            <a:spLocks noGrp="1"/>
          </p:cNvSpPr>
          <p:nvPr>
            <p:ph type="body" sz="quarter" idx="11"/>
          </p:nvPr>
        </p:nvSpPr>
        <p:spPr/>
        <p:txBody>
          <a:bodyPr/>
          <a:lstStyle/>
          <a:p>
            <a:endParaRPr lang="en-US" dirty="0"/>
          </a:p>
        </p:txBody>
      </p:sp>
      <p:pic>
        <p:nvPicPr>
          <p:cNvPr id="3074" name="Picture 2" descr="Image result for guacamole spi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315945"/>
            <a:ext cx="1157288" cy="82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60167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L: System 1 – Representativeness Heuristic Biases</a:t>
            </a:r>
            <a:endParaRPr lang="en-US" dirty="0"/>
          </a:p>
        </p:txBody>
      </p:sp>
      <p:sp>
        <p:nvSpPr>
          <p:cNvPr id="3" name="Content Placeholder 2"/>
          <p:cNvSpPr>
            <a:spLocks noGrp="1"/>
          </p:cNvSpPr>
          <p:nvPr>
            <p:ph idx="1"/>
          </p:nvPr>
        </p:nvSpPr>
        <p:spPr/>
        <p:txBody>
          <a:bodyPr/>
          <a:lstStyle/>
          <a:p>
            <a:r>
              <a:rPr lang="en-US" u="sng" dirty="0" smtClean="0"/>
              <a:t>Conjunctive Fallacy</a:t>
            </a:r>
            <a:r>
              <a:rPr lang="en-US" dirty="0" smtClean="0"/>
              <a:t>:  The more detailed the scenario, the less likely it is to be true.</a:t>
            </a:r>
          </a:p>
          <a:p>
            <a:pPr marL="0" indent="0">
              <a:buNone/>
            </a:pPr>
            <a:r>
              <a:rPr lang="en-US" dirty="0" smtClean="0"/>
              <a:t> </a:t>
            </a:r>
          </a:p>
          <a:p>
            <a:pPr lvl="1"/>
            <a:r>
              <a:rPr lang="en-US" dirty="0" smtClean="0"/>
              <a:t>In 1974, psychologists Daniel </a:t>
            </a:r>
            <a:r>
              <a:rPr lang="en-US" dirty="0" err="1" smtClean="0"/>
              <a:t>Kahneman</a:t>
            </a:r>
            <a:r>
              <a:rPr lang="en-US" dirty="0" smtClean="0"/>
              <a:t> and Amos </a:t>
            </a:r>
            <a:r>
              <a:rPr lang="en-US" dirty="0" err="1" smtClean="0"/>
              <a:t>Tversky</a:t>
            </a:r>
            <a:r>
              <a:rPr lang="en-US" dirty="0" smtClean="0"/>
              <a:t> asked both undergraduate and graduate students the following question as part of a study:</a:t>
            </a:r>
          </a:p>
          <a:p>
            <a:pPr marL="393700" lvl="1" indent="0">
              <a:buNone/>
            </a:pPr>
            <a:endParaRPr lang="en-US" sz="800" dirty="0" smtClean="0"/>
          </a:p>
          <a:p>
            <a:pPr marL="914400" lvl="2" indent="0">
              <a:buNone/>
            </a:pPr>
            <a:r>
              <a:rPr lang="en-US" dirty="0" smtClean="0">
                <a:latin typeface="Calibri" panose="020F0502020204030204" pitchFamily="34" charset="0"/>
                <a:cs typeface="Times New Roman" panose="02020603050405020304" pitchFamily="18" charset="0"/>
              </a:rPr>
              <a:t>Linda is 31 years old, single, outspoken, and very bright.  She majored in philosophy.  As a student, she was she was deeply concerned with issues of discrimination and social justice, and also participated in anti-nuclear demonstrations.  </a:t>
            </a:r>
          </a:p>
          <a:p>
            <a:pPr marL="914400" lvl="2" indent="0">
              <a:buNone/>
            </a:pPr>
            <a:endParaRPr lang="en-US" sz="800" dirty="0">
              <a:latin typeface="Calibri" panose="020F0502020204030204" pitchFamily="34" charset="0"/>
              <a:cs typeface="Times New Roman" panose="02020603050405020304" pitchFamily="18" charset="0"/>
            </a:endParaRPr>
          </a:p>
          <a:p>
            <a:pPr marL="914400" lvl="2" indent="0">
              <a:buNone/>
            </a:pPr>
            <a:r>
              <a:rPr lang="en-US" dirty="0" smtClean="0">
                <a:latin typeface="Calibri" panose="020F0502020204030204" pitchFamily="34" charset="0"/>
                <a:cs typeface="Times New Roman" panose="02020603050405020304" pitchFamily="18" charset="0"/>
              </a:rPr>
              <a:t>Please rank the following statements by their probability:</a:t>
            </a:r>
          </a:p>
          <a:p>
            <a:pPr lvl="3">
              <a:buFont typeface="+mj-lt"/>
              <a:buAutoNum type="alphaUcPeriod"/>
            </a:pPr>
            <a:r>
              <a:rPr lang="en-US" dirty="0" smtClean="0">
                <a:latin typeface="Calibri" panose="020F0502020204030204" pitchFamily="34" charset="0"/>
                <a:cs typeface="Times New Roman" panose="02020603050405020304" pitchFamily="18" charset="0"/>
              </a:rPr>
              <a:t>Linda is a bank teller</a:t>
            </a:r>
          </a:p>
          <a:p>
            <a:pPr lvl="3">
              <a:buFont typeface="+mj-lt"/>
              <a:buAutoNum type="alphaUcPeriod"/>
            </a:pPr>
            <a:r>
              <a:rPr lang="en-US" dirty="0" smtClean="0">
                <a:latin typeface="Calibri" panose="020F0502020204030204" pitchFamily="34" charset="0"/>
                <a:cs typeface="Times New Roman" panose="02020603050405020304" pitchFamily="18" charset="0"/>
              </a:rPr>
              <a:t>Linda is a bank teller and is active in the feminist movement</a:t>
            </a:r>
          </a:p>
          <a:p>
            <a:pPr lvl="1"/>
            <a:endParaRPr lang="en-US" sz="900" dirty="0" smtClean="0"/>
          </a:p>
        </p:txBody>
      </p:sp>
      <p:sp>
        <p:nvSpPr>
          <p:cNvPr id="4" name="Text Placeholder 3"/>
          <p:cNvSpPr>
            <a:spLocks noGrp="1"/>
          </p:cNvSpPr>
          <p:nvPr>
            <p:ph type="body" sz="quarter" idx="10"/>
          </p:nvPr>
        </p:nvSpPr>
        <p:spPr/>
        <p:txBody>
          <a:bodyPr/>
          <a:lstStyle/>
          <a:p>
            <a:r>
              <a:rPr lang="en-US" i="1" dirty="0" smtClean="0"/>
              <a:t>Conjunctive</a:t>
            </a:r>
            <a:r>
              <a:rPr lang="en-US" dirty="0" smtClean="0"/>
              <a:t> means serving to connect or join</a:t>
            </a:r>
            <a:endParaRPr lang="en-US" dirty="0"/>
          </a:p>
        </p:txBody>
      </p:sp>
      <p:sp>
        <p:nvSpPr>
          <p:cNvPr id="5" name="Text Placeholder 4"/>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2729685"/>
            <a:ext cx="1295400" cy="108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38882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t>
            </a:r>
            <a:r>
              <a:rPr lang="en-US" dirty="0" smtClean="0"/>
              <a:t>L: </a:t>
            </a:r>
            <a:r>
              <a:rPr lang="en-US" dirty="0"/>
              <a:t>System 1 – Representativeness Heuristic Biases</a:t>
            </a:r>
          </a:p>
        </p:txBody>
      </p:sp>
      <p:sp>
        <p:nvSpPr>
          <p:cNvPr id="3" name="Content Placeholder 2"/>
          <p:cNvSpPr>
            <a:spLocks noGrp="1"/>
          </p:cNvSpPr>
          <p:nvPr>
            <p:ph idx="1"/>
          </p:nvPr>
        </p:nvSpPr>
        <p:spPr/>
        <p:txBody>
          <a:bodyPr/>
          <a:lstStyle/>
          <a:p>
            <a:r>
              <a:rPr lang="en-US" u="sng" dirty="0" smtClean="0"/>
              <a:t>Conjunctive Fallacy</a:t>
            </a:r>
            <a:r>
              <a:rPr lang="en-US" dirty="0" smtClean="0"/>
              <a:t>:  The more detailed the scenario, the less likely it is to be true.</a:t>
            </a:r>
          </a:p>
          <a:p>
            <a:pPr marL="0" indent="0">
              <a:buNone/>
            </a:pPr>
            <a:r>
              <a:rPr lang="en-US" dirty="0" smtClean="0"/>
              <a:t> </a:t>
            </a:r>
          </a:p>
          <a:p>
            <a:pPr lvl="1"/>
            <a:r>
              <a:rPr lang="en-US" dirty="0" smtClean="0"/>
              <a:t>In 1974, psychologists Daniel </a:t>
            </a:r>
            <a:r>
              <a:rPr lang="en-US" dirty="0" err="1" smtClean="0"/>
              <a:t>Kahneman</a:t>
            </a:r>
            <a:r>
              <a:rPr lang="en-US" dirty="0" smtClean="0"/>
              <a:t> and Amos </a:t>
            </a:r>
            <a:r>
              <a:rPr lang="en-US" dirty="0" err="1" smtClean="0"/>
              <a:t>Tversky</a:t>
            </a:r>
            <a:r>
              <a:rPr lang="en-US" dirty="0" smtClean="0"/>
              <a:t> asked both undergraduate and graduate students the following question as part of a study:</a:t>
            </a:r>
          </a:p>
          <a:p>
            <a:pPr marL="393700" lvl="1" indent="0">
              <a:buNone/>
            </a:pPr>
            <a:endParaRPr lang="en-US" sz="800" dirty="0" smtClean="0"/>
          </a:p>
          <a:p>
            <a:pPr marL="914400" lvl="2" indent="0">
              <a:buNone/>
            </a:pPr>
            <a:r>
              <a:rPr lang="en-US" dirty="0" smtClean="0">
                <a:latin typeface="Calibri" panose="020F0502020204030204" pitchFamily="34" charset="0"/>
                <a:cs typeface="Times New Roman" panose="02020603050405020304" pitchFamily="18" charset="0"/>
              </a:rPr>
              <a:t>Linda is 31 years old, single, outspoken, and very bright.  She majored in philosophy.  As a student, she was she was deeply concerned with issues of discrimination and social justice, and also participated in anti-nuclear demonstrations.  </a:t>
            </a:r>
          </a:p>
          <a:p>
            <a:pPr marL="914400" lvl="2" indent="0">
              <a:buNone/>
            </a:pPr>
            <a:endParaRPr lang="en-US" sz="800" dirty="0">
              <a:latin typeface="Calibri" panose="020F0502020204030204" pitchFamily="34" charset="0"/>
              <a:cs typeface="Times New Roman" panose="02020603050405020304" pitchFamily="18" charset="0"/>
            </a:endParaRPr>
          </a:p>
          <a:p>
            <a:pPr marL="914400" lvl="2" indent="0">
              <a:buNone/>
            </a:pPr>
            <a:r>
              <a:rPr lang="en-US" dirty="0" smtClean="0">
                <a:latin typeface="Calibri" panose="020F0502020204030204" pitchFamily="34" charset="0"/>
                <a:cs typeface="Times New Roman" panose="02020603050405020304" pitchFamily="18" charset="0"/>
              </a:rPr>
              <a:t>Please rank the following statements by their probability:</a:t>
            </a:r>
          </a:p>
          <a:p>
            <a:pPr lvl="3">
              <a:buFont typeface="+mj-lt"/>
              <a:buAutoNum type="alphaUcPeriod"/>
            </a:pPr>
            <a:r>
              <a:rPr lang="en-US" dirty="0" smtClean="0">
                <a:latin typeface="Calibri" panose="020F0502020204030204" pitchFamily="34" charset="0"/>
                <a:cs typeface="Times New Roman" panose="02020603050405020304" pitchFamily="18" charset="0"/>
              </a:rPr>
              <a:t>Linda is a bank teller</a:t>
            </a:r>
          </a:p>
          <a:p>
            <a:pPr lvl="3">
              <a:buFont typeface="+mj-lt"/>
              <a:buAutoNum type="alphaUcPeriod"/>
            </a:pPr>
            <a:r>
              <a:rPr lang="en-US" dirty="0" smtClean="0">
                <a:latin typeface="Calibri" panose="020F0502020204030204" pitchFamily="34" charset="0"/>
                <a:cs typeface="Times New Roman" panose="02020603050405020304" pitchFamily="18" charset="0"/>
              </a:rPr>
              <a:t>Linda is a bank teller and is active in the feminist movement</a:t>
            </a:r>
          </a:p>
          <a:p>
            <a:pPr lvl="1"/>
            <a:endParaRPr lang="en-US" sz="900" dirty="0" smtClean="0"/>
          </a:p>
          <a:p>
            <a:pPr lvl="1"/>
            <a:endParaRPr lang="en-US" sz="800" dirty="0" smtClean="0"/>
          </a:p>
          <a:p>
            <a:pPr lvl="1"/>
            <a:r>
              <a:rPr lang="en-US" dirty="0" smtClean="0">
                <a:solidFill>
                  <a:srgbClr val="FF0000"/>
                </a:solidFill>
              </a:rPr>
              <a:t>Answer  B was selected first by 75 out of 86 respondents, even though it is the mathematically less probable answer as shown in the Venn diagram below:</a:t>
            </a:r>
          </a:p>
          <a:p>
            <a:pPr lvl="1"/>
            <a:endParaRPr lang="en-US" dirty="0" smtClean="0"/>
          </a:p>
          <a:p>
            <a:pPr marL="393700" lvl="1" indent="0">
              <a:buNone/>
            </a:pPr>
            <a:endParaRPr lang="en-US" dirty="0"/>
          </a:p>
        </p:txBody>
      </p:sp>
      <p:sp>
        <p:nvSpPr>
          <p:cNvPr id="4" name="Text Placeholder 3"/>
          <p:cNvSpPr>
            <a:spLocks noGrp="1"/>
          </p:cNvSpPr>
          <p:nvPr>
            <p:ph type="body" sz="quarter" idx="10"/>
          </p:nvPr>
        </p:nvSpPr>
        <p:spPr/>
        <p:txBody>
          <a:bodyPr/>
          <a:lstStyle/>
          <a:p>
            <a:r>
              <a:rPr lang="en-US" dirty="0">
                <a:sym typeface="Wingdings"/>
              </a:rPr>
              <a:t> A</a:t>
            </a:r>
            <a:r>
              <a:rPr lang="en-US" dirty="0"/>
              <a:t>re </a:t>
            </a:r>
            <a:r>
              <a:rPr lang="en-US" dirty="0" smtClean="0"/>
              <a:t>your future scenarios too detailed?</a:t>
            </a:r>
            <a:endParaRPr lang="en-US" dirty="0"/>
          </a:p>
        </p:txBody>
      </p:sp>
      <p:sp>
        <p:nvSpPr>
          <p:cNvPr id="5" name="Text Placeholder 4"/>
          <p:cNvSpPr>
            <a:spLocks noGrp="1"/>
          </p:cNvSpPr>
          <p:nvPr>
            <p:ph type="body" sz="quarter" idx="11"/>
          </p:nvPr>
        </p:nvSpPr>
        <p:spPr/>
        <p:txBody>
          <a:bodyPr/>
          <a:lstStyle/>
          <a:p>
            <a:endParaRPr lang="en-US"/>
          </a:p>
        </p:txBody>
      </p:sp>
      <p:grpSp>
        <p:nvGrpSpPr>
          <p:cNvPr id="10" name="Group 9"/>
          <p:cNvGrpSpPr/>
          <p:nvPr/>
        </p:nvGrpSpPr>
        <p:grpSpPr>
          <a:xfrm>
            <a:off x="2743200" y="4495800"/>
            <a:ext cx="3886200" cy="1752600"/>
            <a:chOff x="2362200" y="4267200"/>
            <a:chExt cx="3886200" cy="1752600"/>
          </a:xfrm>
        </p:grpSpPr>
        <p:sp>
          <p:nvSpPr>
            <p:cNvPr id="6" name="Oval 5"/>
            <p:cNvSpPr/>
            <p:nvPr/>
          </p:nvSpPr>
          <p:spPr>
            <a:xfrm>
              <a:off x="2362200" y="4267200"/>
              <a:ext cx="2209800" cy="1752600"/>
            </a:xfrm>
            <a:prstGeom prst="ellipse">
              <a:avLst/>
            </a:prstGeom>
            <a:solidFill>
              <a:schemeClr val="accent6">
                <a:lumMod val="20000"/>
                <a:lumOff val="80000"/>
              </a:schemeClr>
            </a:solidFill>
            <a:ln>
              <a:solidFill>
                <a:schemeClr val="accent6">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p:nvPr/>
          </p:nvSpPr>
          <p:spPr>
            <a:xfrm>
              <a:off x="3733800" y="4267200"/>
              <a:ext cx="2209800" cy="1752600"/>
            </a:xfrm>
            <a:prstGeom prst="ellipse">
              <a:avLst/>
            </a:prstGeom>
            <a:solidFill>
              <a:schemeClr val="accent4">
                <a:lumMod val="20000"/>
                <a:lumOff val="80000"/>
                <a:alpha val="36000"/>
              </a:schemeClr>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438400" y="4974223"/>
              <a:ext cx="1524000" cy="338554"/>
            </a:xfrm>
            <a:prstGeom prst="rect">
              <a:avLst/>
            </a:prstGeom>
            <a:noFill/>
          </p:spPr>
          <p:txBody>
            <a:bodyPr wrap="square" rtlCol="0">
              <a:spAutoFit/>
            </a:bodyPr>
            <a:lstStyle/>
            <a:p>
              <a:r>
                <a:rPr lang="en-US" sz="1600" dirty="0" smtClean="0"/>
                <a:t>Bank Tellers</a:t>
              </a:r>
              <a:endParaRPr lang="en-US" sz="1600" dirty="0"/>
            </a:p>
          </p:txBody>
        </p:sp>
        <p:sp>
          <p:nvSpPr>
            <p:cNvPr id="9" name="TextBox 8"/>
            <p:cNvSpPr txBox="1"/>
            <p:nvPr/>
          </p:nvSpPr>
          <p:spPr>
            <a:xfrm>
              <a:off x="4724400" y="4728001"/>
              <a:ext cx="1524000" cy="830997"/>
            </a:xfrm>
            <a:prstGeom prst="rect">
              <a:avLst/>
            </a:prstGeom>
            <a:noFill/>
          </p:spPr>
          <p:txBody>
            <a:bodyPr wrap="square" rtlCol="0">
              <a:spAutoFit/>
            </a:bodyPr>
            <a:lstStyle/>
            <a:p>
              <a:r>
                <a:rPr lang="en-US" sz="1600" dirty="0" smtClean="0"/>
                <a:t>Active in Feminist Movement</a:t>
              </a:r>
              <a:endParaRPr lang="en-US" sz="1600" dirty="0"/>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2729685"/>
            <a:ext cx="1295400" cy="108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644602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M: System 1 – Representativeness </a:t>
            </a:r>
            <a:r>
              <a:rPr lang="en-US" dirty="0"/>
              <a:t>Heuristic Biases</a:t>
            </a:r>
          </a:p>
        </p:txBody>
      </p:sp>
      <p:sp>
        <p:nvSpPr>
          <p:cNvPr id="3" name="Content Placeholder 2"/>
          <p:cNvSpPr>
            <a:spLocks noGrp="1"/>
          </p:cNvSpPr>
          <p:nvPr>
            <p:ph idx="1"/>
          </p:nvPr>
        </p:nvSpPr>
        <p:spPr/>
        <p:txBody>
          <a:bodyPr/>
          <a:lstStyle/>
          <a:p>
            <a:r>
              <a:rPr lang="en-US" u="sng" dirty="0" smtClean="0"/>
              <a:t>Law of Small Numbers</a:t>
            </a:r>
            <a:r>
              <a:rPr lang="en-US" dirty="0" smtClean="0"/>
              <a:t>:  People incorrectly intuit that data distributions maintain their characteristics irrespective of sample size.</a:t>
            </a:r>
          </a:p>
          <a:p>
            <a:endParaRPr lang="en-US" sz="800" dirty="0"/>
          </a:p>
          <a:p>
            <a:pPr lvl="1"/>
            <a:r>
              <a:rPr lang="en-US" dirty="0" err="1" smtClean="0"/>
              <a:t>Kahneman</a:t>
            </a:r>
            <a:r>
              <a:rPr lang="en-US" dirty="0" smtClean="0"/>
              <a:t> and </a:t>
            </a:r>
            <a:r>
              <a:rPr lang="en-US" dirty="0" err="1" smtClean="0"/>
              <a:t>Tversky</a:t>
            </a:r>
            <a:r>
              <a:rPr lang="en-US" dirty="0" smtClean="0"/>
              <a:t> posed the following problem to 95 students:</a:t>
            </a:r>
            <a:endParaRPr lang="en-US" dirty="0"/>
          </a:p>
          <a:p>
            <a:pPr marL="914400" lvl="2" indent="0">
              <a:buNone/>
            </a:pPr>
            <a:endParaRPr lang="en-US" sz="800" dirty="0" smtClean="0">
              <a:latin typeface="Calibri" panose="020F0502020204030204" pitchFamily="34" charset="0"/>
              <a:cs typeface="Times New Roman" panose="02020603050405020304" pitchFamily="18" charset="0"/>
            </a:endParaRPr>
          </a:p>
          <a:p>
            <a:pPr marL="914400" lvl="2" indent="0">
              <a:buNone/>
            </a:pPr>
            <a:r>
              <a:rPr lang="en-US" dirty="0" smtClean="0">
                <a:latin typeface="Calibri" panose="020F0502020204030204" pitchFamily="34" charset="0"/>
                <a:cs typeface="Times New Roman" panose="02020603050405020304" pitchFamily="18" charset="0"/>
              </a:rPr>
              <a:t>A certain town is served by two hospitals.  In the larger hospital, about 45 babies are born each day, and in the smaller hospital about 15 babies are born each day.  As you know, about 50 percent of all babies are boys.  However, the exact percentage varies from day to day.  Sometimes it may be higher than 50 percent, sometimes lower.</a:t>
            </a:r>
          </a:p>
          <a:p>
            <a:pPr marL="914400" lvl="2" indent="0">
              <a:buNone/>
            </a:pPr>
            <a:endParaRPr lang="en-US" sz="800" dirty="0" smtClean="0">
              <a:latin typeface="Calibri" panose="020F0502020204030204" pitchFamily="34" charset="0"/>
              <a:cs typeface="Times New Roman" panose="02020603050405020304" pitchFamily="18" charset="0"/>
            </a:endParaRPr>
          </a:p>
          <a:p>
            <a:pPr marL="914400" lvl="2" indent="0">
              <a:buNone/>
            </a:pPr>
            <a:r>
              <a:rPr lang="en-US" dirty="0" smtClean="0">
                <a:latin typeface="Calibri" panose="020F0502020204030204" pitchFamily="34" charset="0"/>
                <a:cs typeface="Times New Roman" panose="02020603050405020304" pitchFamily="18" charset="0"/>
              </a:rPr>
              <a:t>For a period of 1 year, each hospital recorded the days on which more than 60 percent of the babies born were boys.  Which hospital do you think recorded more such days?</a:t>
            </a:r>
          </a:p>
          <a:p>
            <a:pPr marL="914400" lvl="2" indent="0">
              <a:buNone/>
            </a:pPr>
            <a:r>
              <a:rPr lang="en-US" sz="800" dirty="0" smtClean="0">
                <a:latin typeface="Calibri" panose="020F0502020204030204" pitchFamily="34" charset="0"/>
                <a:cs typeface="Times New Roman" panose="02020603050405020304" pitchFamily="18" charset="0"/>
              </a:rPr>
              <a:t> </a:t>
            </a:r>
            <a:endParaRPr lang="en-US" sz="800" dirty="0">
              <a:latin typeface="Calibri" panose="020F0502020204030204" pitchFamily="34" charset="0"/>
              <a:cs typeface="Times New Roman" panose="02020603050405020304" pitchFamily="18" charset="0"/>
            </a:endParaRPr>
          </a:p>
          <a:p>
            <a:pPr lvl="3">
              <a:buFont typeface="+mj-lt"/>
              <a:buAutoNum type="alphaUcPeriod"/>
            </a:pPr>
            <a:r>
              <a:rPr lang="en-US" dirty="0" smtClean="0">
                <a:latin typeface="Calibri" panose="020F0502020204030204" pitchFamily="34" charset="0"/>
                <a:cs typeface="Times New Roman" panose="02020603050405020304" pitchFamily="18" charset="0"/>
              </a:rPr>
              <a:t>The larger hospital </a:t>
            </a:r>
          </a:p>
          <a:p>
            <a:pPr lvl="3">
              <a:buFont typeface="+mj-lt"/>
              <a:buAutoNum type="alphaUcPeriod"/>
            </a:pPr>
            <a:r>
              <a:rPr lang="en-US" dirty="0" smtClean="0">
                <a:latin typeface="Calibri" panose="020F0502020204030204" pitchFamily="34" charset="0"/>
                <a:cs typeface="Times New Roman" panose="02020603050405020304" pitchFamily="18" charset="0"/>
              </a:rPr>
              <a:t>The smaller hospital </a:t>
            </a:r>
          </a:p>
          <a:p>
            <a:pPr lvl="3">
              <a:buFont typeface="+mj-lt"/>
              <a:buAutoNum type="alphaUcPeriod"/>
            </a:pPr>
            <a:r>
              <a:rPr lang="en-US" dirty="0" smtClean="0">
                <a:latin typeface="Calibri" panose="020F0502020204030204" pitchFamily="34" charset="0"/>
                <a:cs typeface="Times New Roman" panose="02020603050405020304" pitchFamily="18" charset="0"/>
              </a:rPr>
              <a:t>About the same (that is, within 5 percent of each other)</a:t>
            </a:r>
            <a:endParaRPr lang="en-US" dirty="0" smtClean="0"/>
          </a:p>
          <a:p>
            <a:endParaRPr lang="en-US" dirty="0"/>
          </a:p>
          <a:p>
            <a:pPr marL="0" indent="0">
              <a:buNone/>
            </a:pPr>
            <a:endParaRPr lang="en-US" dirty="0" smtClean="0"/>
          </a:p>
        </p:txBody>
      </p:sp>
      <p:sp>
        <p:nvSpPr>
          <p:cNvPr id="4" name="Text Placeholder 3"/>
          <p:cNvSpPr>
            <a:spLocks noGrp="1"/>
          </p:cNvSpPr>
          <p:nvPr>
            <p:ph type="body" sz="quarter" idx="10"/>
          </p:nvPr>
        </p:nvSpPr>
        <p:spPr/>
        <p:txBody>
          <a:bodyPr/>
          <a:lstStyle/>
          <a:p>
            <a:r>
              <a:rPr lang="en-US" dirty="0" smtClean="0">
                <a:sym typeface="Wingdings"/>
              </a:rPr>
              <a:t>Sample size matters</a:t>
            </a:r>
            <a:endParaRPr lang="en-US" dirty="0"/>
          </a:p>
        </p:txBody>
      </p:sp>
      <p:sp>
        <p:nvSpPr>
          <p:cNvPr id="5" name="Text Placeholder 4"/>
          <p:cNvSpPr>
            <a:spLocks noGrp="1"/>
          </p:cNvSpPr>
          <p:nvPr>
            <p:ph type="body" sz="quarter" idx="11"/>
          </p:nvPr>
        </p:nvSpPr>
        <p:spPr/>
        <p:txBody>
          <a:bodyPr/>
          <a:lstStyle/>
          <a:p>
            <a:endParaRPr lang="en-US"/>
          </a:p>
        </p:txBody>
      </p:sp>
      <p:sp>
        <p:nvSpPr>
          <p:cNvPr id="6" name="AutoShape 2" descr="Image result for new born bab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http://cdn.sheknows.com/articles/2011/12/Holiday_Gifts/newborn-baby-boy-sleepin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1989" y="3429000"/>
            <a:ext cx="1604211"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4072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t>
            </a:r>
            <a:r>
              <a:rPr lang="en-US" dirty="0" smtClean="0"/>
              <a:t>M: </a:t>
            </a:r>
            <a:r>
              <a:rPr lang="en-US" dirty="0"/>
              <a:t>System 1 – Representativeness Heuristic Biases</a:t>
            </a:r>
          </a:p>
        </p:txBody>
      </p:sp>
      <p:sp>
        <p:nvSpPr>
          <p:cNvPr id="3" name="Content Placeholder 2"/>
          <p:cNvSpPr>
            <a:spLocks noGrp="1"/>
          </p:cNvSpPr>
          <p:nvPr>
            <p:ph idx="1"/>
          </p:nvPr>
        </p:nvSpPr>
        <p:spPr/>
        <p:txBody>
          <a:bodyPr/>
          <a:lstStyle/>
          <a:p>
            <a:r>
              <a:rPr lang="en-US" u="sng" dirty="0" smtClean="0"/>
              <a:t>Law of Small Numbers</a:t>
            </a:r>
            <a:r>
              <a:rPr lang="en-US" dirty="0" smtClean="0"/>
              <a:t>:  People incorrectly intuit that data distributions maintain their characteristics irrespective of sample size.</a:t>
            </a:r>
          </a:p>
          <a:p>
            <a:endParaRPr lang="en-US" sz="800" dirty="0"/>
          </a:p>
          <a:p>
            <a:pPr lvl="1"/>
            <a:r>
              <a:rPr lang="en-US" dirty="0" err="1" smtClean="0"/>
              <a:t>Kahneman</a:t>
            </a:r>
            <a:r>
              <a:rPr lang="en-US" dirty="0" smtClean="0"/>
              <a:t> and </a:t>
            </a:r>
            <a:r>
              <a:rPr lang="en-US" dirty="0" err="1" smtClean="0"/>
              <a:t>Tversky</a:t>
            </a:r>
            <a:r>
              <a:rPr lang="en-US" dirty="0" smtClean="0"/>
              <a:t> posed the following problem to 95 students:</a:t>
            </a:r>
            <a:endParaRPr lang="en-US" dirty="0"/>
          </a:p>
          <a:p>
            <a:pPr marL="914400" lvl="2" indent="0">
              <a:buNone/>
            </a:pPr>
            <a:endParaRPr lang="en-US" sz="800" dirty="0" smtClean="0">
              <a:latin typeface="Calibri" panose="020F0502020204030204" pitchFamily="34" charset="0"/>
              <a:cs typeface="Times New Roman" panose="02020603050405020304" pitchFamily="18" charset="0"/>
            </a:endParaRPr>
          </a:p>
          <a:p>
            <a:pPr marL="914400" lvl="2" indent="0">
              <a:buNone/>
            </a:pPr>
            <a:r>
              <a:rPr lang="en-US" dirty="0" smtClean="0">
                <a:latin typeface="Calibri" panose="020F0502020204030204" pitchFamily="34" charset="0"/>
                <a:cs typeface="Times New Roman" panose="02020603050405020304" pitchFamily="18" charset="0"/>
              </a:rPr>
              <a:t>A certain town is served by two hospitals.  In the larger hospital, about 45 babies are born each day, and in the smaller hospital about 15 babies are born each day.  As you know, about 50 percent of all babies are boys.  However, the exact percentage varies from day to day.  Sometimes it may be higher than 50 percent, sometimes lower.</a:t>
            </a:r>
          </a:p>
          <a:p>
            <a:pPr marL="914400" lvl="2" indent="0">
              <a:buNone/>
            </a:pPr>
            <a:endParaRPr lang="en-US" sz="800" dirty="0" smtClean="0">
              <a:latin typeface="Calibri" panose="020F0502020204030204" pitchFamily="34" charset="0"/>
              <a:cs typeface="Times New Roman" panose="02020603050405020304" pitchFamily="18" charset="0"/>
            </a:endParaRPr>
          </a:p>
          <a:p>
            <a:pPr marL="914400" lvl="2" indent="0">
              <a:buNone/>
            </a:pPr>
            <a:r>
              <a:rPr lang="en-US" dirty="0" smtClean="0">
                <a:latin typeface="Calibri" panose="020F0502020204030204" pitchFamily="34" charset="0"/>
                <a:cs typeface="Times New Roman" panose="02020603050405020304" pitchFamily="18" charset="0"/>
              </a:rPr>
              <a:t>For a period of 1 year, each hospital recorded the days on which more than 60 percent of the babies born were boys.  Which hospital do you think recorded more such days?</a:t>
            </a:r>
          </a:p>
          <a:p>
            <a:pPr marL="914400" lvl="2" indent="0">
              <a:buNone/>
            </a:pPr>
            <a:r>
              <a:rPr lang="en-US" sz="800" dirty="0" smtClean="0">
                <a:latin typeface="Calibri" panose="020F0502020204030204" pitchFamily="34" charset="0"/>
                <a:cs typeface="Times New Roman" panose="02020603050405020304" pitchFamily="18" charset="0"/>
              </a:rPr>
              <a:t> </a:t>
            </a:r>
            <a:endParaRPr lang="en-US" sz="800" dirty="0">
              <a:latin typeface="Calibri" panose="020F0502020204030204" pitchFamily="34" charset="0"/>
              <a:cs typeface="Times New Roman" panose="02020603050405020304" pitchFamily="18" charset="0"/>
            </a:endParaRPr>
          </a:p>
          <a:p>
            <a:pPr lvl="3">
              <a:buFont typeface="+mj-lt"/>
              <a:buAutoNum type="alphaUcPeriod"/>
            </a:pPr>
            <a:r>
              <a:rPr lang="en-US" dirty="0" smtClean="0">
                <a:latin typeface="Calibri" panose="020F0502020204030204" pitchFamily="34" charset="0"/>
                <a:cs typeface="Times New Roman" panose="02020603050405020304" pitchFamily="18" charset="0"/>
              </a:rPr>
              <a:t>The larger hospital (21)</a:t>
            </a:r>
            <a:endParaRPr lang="en-US" dirty="0">
              <a:latin typeface="Calibri" panose="020F0502020204030204" pitchFamily="34" charset="0"/>
              <a:cs typeface="Times New Roman" panose="02020603050405020304" pitchFamily="18" charset="0"/>
            </a:endParaRPr>
          </a:p>
          <a:p>
            <a:pPr lvl="3">
              <a:buFont typeface="+mj-lt"/>
              <a:buAutoNum type="alphaUcPeriod"/>
            </a:pPr>
            <a:r>
              <a:rPr lang="en-US" dirty="0" smtClean="0">
                <a:latin typeface="Calibri" panose="020F0502020204030204" pitchFamily="34" charset="0"/>
                <a:cs typeface="Times New Roman" panose="02020603050405020304" pitchFamily="18" charset="0"/>
              </a:rPr>
              <a:t>The smaller hospital </a:t>
            </a:r>
            <a:r>
              <a:rPr lang="en-US" b="1" dirty="0" smtClean="0">
                <a:solidFill>
                  <a:srgbClr val="FF0000"/>
                </a:solidFill>
                <a:latin typeface="Calibri" panose="020F0502020204030204" pitchFamily="34" charset="0"/>
                <a:cs typeface="Times New Roman" panose="02020603050405020304" pitchFamily="18" charset="0"/>
              </a:rPr>
              <a:t>(21)</a:t>
            </a:r>
          </a:p>
          <a:p>
            <a:pPr lvl="3">
              <a:buFont typeface="+mj-lt"/>
              <a:buAutoNum type="alphaUcPeriod"/>
            </a:pPr>
            <a:r>
              <a:rPr lang="en-US" dirty="0" smtClean="0">
                <a:latin typeface="Calibri" panose="020F0502020204030204" pitchFamily="34" charset="0"/>
                <a:cs typeface="Times New Roman" panose="02020603050405020304" pitchFamily="18" charset="0"/>
              </a:rPr>
              <a:t>About the same (that is, within 5 percent of each other) (53)</a:t>
            </a:r>
            <a:endParaRPr lang="en-US" dirty="0">
              <a:latin typeface="Calibri" panose="020F0502020204030204" pitchFamily="34" charset="0"/>
              <a:cs typeface="Times New Roman" panose="02020603050405020304" pitchFamily="18" charset="0"/>
            </a:endParaRPr>
          </a:p>
          <a:p>
            <a:pPr marL="0" indent="0">
              <a:buNone/>
            </a:pPr>
            <a:endParaRPr lang="en-US" dirty="0" smtClean="0"/>
          </a:p>
          <a:p>
            <a:pPr lvl="1"/>
            <a:r>
              <a:rPr lang="en-US" dirty="0" smtClean="0">
                <a:solidFill>
                  <a:srgbClr val="FF0000"/>
                </a:solidFill>
              </a:rPr>
              <a:t>Only 21 students recognized that the smaller hospital is more likely to see extremes like 60% boys</a:t>
            </a:r>
          </a:p>
          <a:p>
            <a:pPr lvl="2"/>
            <a:r>
              <a:rPr lang="en-US" dirty="0" smtClean="0"/>
              <a:t>“This fundamental notion of statistics is evidently not part of people’s repertoire of intuitions</a:t>
            </a:r>
          </a:p>
          <a:p>
            <a:pPr lvl="1"/>
            <a:endParaRPr lang="en-US" dirty="0"/>
          </a:p>
          <a:p>
            <a:pPr lvl="1"/>
            <a:r>
              <a:rPr lang="en-US" dirty="0" smtClean="0"/>
              <a:t>Students are not the only ones guilty of this kind of misjudgment</a:t>
            </a:r>
          </a:p>
          <a:p>
            <a:pPr lvl="2"/>
            <a:r>
              <a:rPr lang="en-US" dirty="0" smtClean="0"/>
              <a:t>In 2005, John Ioannidis, a researcher at Tufts University School of Medicine, published a controversial paper entitled, “Why Most Research Findings Are False.”</a:t>
            </a:r>
          </a:p>
          <a:p>
            <a:pPr lvl="2"/>
            <a:r>
              <a:rPr lang="en-US" dirty="0" smtClean="0"/>
              <a:t>Many research findings are the result of studies claiming statistical significance, but those claims cannot be verified in subsequent studies with greater sample sets</a:t>
            </a:r>
          </a:p>
          <a:p>
            <a:endParaRPr lang="en-US" dirty="0"/>
          </a:p>
          <a:p>
            <a:pPr marL="0" indent="0">
              <a:buNone/>
            </a:pPr>
            <a:endParaRPr lang="en-US" dirty="0" smtClean="0"/>
          </a:p>
        </p:txBody>
      </p:sp>
      <p:sp>
        <p:nvSpPr>
          <p:cNvPr id="4" name="Text Placeholder 3"/>
          <p:cNvSpPr>
            <a:spLocks noGrp="1"/>
          </p:cNvSpPr>
          <p:nvPr>
            <p:ph type="body" sz="quarter" idx="10"/>
          </p:nvPr>
        </p:nvSpPr>
        <p:spPr/>
        <p:txBody>
          <a:bodyPr/>
          <a:lstStyle/>
          <a:p>
            <a:r>
              <a:rPr lang="en-US" dirty="0">
                <a:sym typeface="Wingdings"/>
              </a:rPr>
              <a:t> </a:t>
            </a:r>
            <a:r>
              <a:rPr lang="en-US" dirty="0" smtClean="0">
                <a:sym typeface="Wingdings"/>
              </a:rPr>
              <a:t>Is your sample size big enough to be real</a:t>
            </a:r>
            <a:r>
              <a:rPr lang="en-US" dirty="0" smtClean="0"/>
              <a:t>?</a:t>
            </a:r>
            <a:endParaRPr lang="en-US" dirty="0"/>
          </a:p>
        </p:txBody>
      </p:sp>
      <p:sp>
        <p:nvSpPr>
          <p:cNvPr id="5" name="Text Placeholder 4"/>
          <p:cNvSpPr>
            <a:spLocks noGrp="1"/>
          </p:cNvSpPr>
          <p:nvPr>
            <p:ph type="body" sz="quarter" idx="11"/>
          </p:nvPr>
        </p:nvSpPr>
        <p:spPr/>
        <p:txBody>
          <a:bodyPr/>
          <a:lstStyle/>
          <a:p>
            <a:endParaRPr lang="en-US"/>
          </a:p>
        </p:txBody>
      </p:sp>
      <p:sp>
        <p:nvSpPr>
          <p:cNvPr id="6" name="AutoShape 2" descr="Image result for new born bab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http://cdn.sheknows.com/articles/2011/12/Holiday_Gifts/newborn-baby-boy-sleepin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1989" y="3429000"/>
            <a:ext cx="1604211"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49990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N: Representativeness Heuristic</a:t>
            </a:r>
            <a:endParaRPr lang="en-US" dirty="0"/>
          </a:p>
        </p:txBody>
      </p:sp>
      <p:sp>
        <p:nvSpPr>
          <p:cNvPr id="3" name="Content Placeholder 2"/>
          <p:cNvSpPr>
            <a:spLocks noGrp="1"/>
          </p:cNvSpPr>
          <p:nvPr>
            <p:ph idx="1"/>
          </p:nvPr>
        </p:nvSpPr>
        <p:spPr/>
        <p:txBody>
          <a:bodyPr/>
          <a:lstStyle/>
          <a:p>
            <a:r>
              <a:rPr lang="en-US" dirty="0" smtClean="0"/>
              <a:t>In a 1973 study, </a:t>
            </a:r>
            <a:r>
              <a:rPr lang="en-US" dirty="0" err="1" smtClean="0"/>
              <a:t>Kahneman</a:t>
            </a:r>
            <a:r>
              <a:rPr lang="en-US" dirty="0" smtClean="0"/>
              <a:t> and </a:t>
            </a:r>
            <a:r>
              <a:rPr lang="en-US" dirty="0" err="1" smtClean="0"/>
              <a:t>Tversky</a:t>
            </a:r>
            <a:r>
              <a:rPr lang="en-US" dirty="0" smtClean="0"/>
              <a:t> posed the following question to 85 subjects:</a:t>
            </a:r>
          </a:p>
          <a:p>
            <a:pPr marL="914400" lvl="2" indent="0">
              <a:buNone/>
            </a:pPr>
            <a:endParaRPr lang="en-US" sz="800" dirty="0" smtClean="0">
              <a:latin typeface="Calibri" panose="020F0502020204030204" pitchFamily="34" charset="0"/>
              <a:cs typeface="Times New Roman" panose="02020603050405020304" pitchFamily="18" charset="0"/>
            </a:endParaRPr>
          </a:p>
          <a:p>
            <a:pPr marL="450850" lvl="1" indent="0">
              <a:buNone/>
            </a:pPr>
            <a:r>
              <a:rPr lang="en-US" sz="1200" dirty="0" smtClean="0">
                <a:latin typeface="Calibri" panose="020F0502020204030204" pitchFamily="34" charset="0"/>
                <a:cs typeface="Times New Roman" panose="02020603050405020304" pitchFamily="18" charset="0"/>
              </a:rPr>
              <a:t>A panel of psychologists have interviewed and administered personality tests to 30 engineers and 70 lawyers…On the basis of this information, thumbnail descriptions of the 30 engineers and 70 lawyers have been written.  You will find on your forms five descriptions, chosen at random from the 100 available descriptions.  For each description, please indicate your probability that the person described is an engineer, on a scale from 0 to 100.</a:t>
            </a:r>
          </a:p>
          <a:p>
            <a:pPr marL="450850" lvl="1" indent="0">
              <a:buNone/>
            </a:pPr>
            <a:endParaRPr lang="en-US" sz="1200" dirty="0" smtClean="0">
              <a:latin typeface="Calibri" panose="020F0502020204030204" pitchFamily="34" charset="0"/>
              <a:cs typeface="Times New Roman" panose="02020603050405020304" pitchFamily="18" charset="0"/>
            </a:endParaRPr>
          </a:p>
          <a:p>
            <a:pPr marL="234950" indent="-285750"/>
            <a:r>
              <a:rPr lang="en-US" dirty="0" smtClean="0"/>
              <a:t>Five personality sketches were then provided</a:t>
            </a:r>
          </a:p>
          <a:p>
            <a:pPr marL="234950" indent="-285750"/>
            <a:endParaRPr lang="en-US" dirty="0"/>
          </a:p>
          <a:p>
            <a:pPr marL="234950" indent="-285750"/>
            <a:r>
              <a:rPr lang="en-US" dirty="0" smtClean="0"/>
              <a:t>One </a:t>
            </a:r>
            <a:r>
              <a:rPr lang="en-US" dirty="0"/>
              <a:t>of the </a:t>
            </a:r>
            <a:r>
              <a:rPr lang="en-US" dirty="0" smtClean="0"/>
              <a:t>descriptions was designed to be totally uninformative: </a:t>
            </a:r>
            <a:endParaRPr lang="en-US" dirty="0"/>
          </a:p>
          <a:p>
            <a:pPr marL="450850" lvl="1" indent="0">
              <a:buNone/>
            </a:pPr>
            <a:endParaRPr lang="en-US" sz="800" dirty="0">
              <a:latin typeface="Calibri" panose="020F0502020204030204" pitchFamily="34" charset="0"/>
              <a:cs typeface="Times New Roman" panose="02020603050405020304" pitchFamily="18" charset="0"/>
            </a:endParaRPr>
          </a:p>
          <a:p>
            <a:pPr marL="450850" lvl="1" indent="0">
              <a:buNone/>
            </a:pPr>
            <a:r>
              <a:rPr lang="en-US" sz="1200" dirty="0">
                <a:latin typeface="Calibri" panose="020F0502020204030204" pitchFamily="34" charset="0"/>
                <a:cs typeface="Times New Roman" panose="02020603050405020304" pitchFamily="18" charset="0"/>
              </a:rPr>
              <a:t>Dick is a 30-year-old man.  He is married with no children.  A man of high ability and high motivation, he promises to be quite </a:t>
            </a:r>
            <a:r>
              <a:rPr lang="en-US" sz="1200" dirty="0" smtClean="0">
                <a:latin typeface="Calibri" panose="020F0502020204030204" pitchFamily="34" charset="0"/>
                <a:cs typeface="Times New Roman" panose="02020603050405020304" pitchFamily="18" charset="0"/>
              </a:rPr>
              <a:t>successful in his field.  He is well liked by his colleagues.</a:t>
            </a:r>
          </a:p>
          <a:p>
            <a:pPr marL="501650" lvl="1" indent="-50800">
              <a:buNone/>
            </a:pPr>
            <a:endParaRPr lang="en-US" sz="800" dirty="0" smtClean="0"/>
          </a:p>
          <a:p>
            <a:pPr marL="234950" indent="-285750"/>
            <a:r>
              <a:rPr lang="en-US" dirty="0" smtClean="0"/>
              <a:t>At the end, a null description was given:</a:t>
            </a:r>
          </a:p>
          <a:p>
            <a:pPr marL="450850" lvl="1" indent="0">
              <a:buNone/>
            </a:pPr>
            <a:endParaRPr lang="en-US" sz="800" dirty="0">
              <a:latin typeface="Calibri" panose="020F0502020204030204" pitchFamily="34" charset="0"/>
              <a:cs typeface="Times New Roman" panose="02020603050405020304" pitchFamily="18" charset="0"/>
            </a:endParaRPr>
          </a:p>
          <a:p>
            <a:pPr marL="450850" lvl="1" indent="0">
              <a:buNone/>
            </a:pPr>
            <a:r>
              <a:rPr lang="en-US" sz="1200" dirty="0" smtClean="0">
                <a:latin typeface="Calibri" panose="020F0502020204030204" pitchFamily="34" charset="0"/>
                <a:cs typeface="Times New Roman" panose="02020603050405020304" pitchFamily="18" charset="0"/>
              </a:rPr>
              <a:t>Suppose now that you are given no information whatsoever about an individual chosen at random from the sample. </a:t>
            </a:r>
            <a:endParaRPr lang="en-US" sz="1200" dirty="0">
              <a:latin typeface="Calibri" panose="020F0502020204030204" pitchFamily="34" charset="0"/>
              <a:cs typeface="Times New Roman" panose="02020603050405020304" pitchFamily="18" charset="0"/>
            </a:endParaRPr>
          </a:p>
          <a:p>
            <a:pPr marL="450850" lvl="1" indent="0">
              <a:buNone/>
            </a:pPr>
            <a:r>
              <a:rPr lang="en-US" sz="1200" dirty="0" smtClean="0">
                <a:latin typeface="Calibri" panose="020F0502020204030204" pitchFamily="34" charset="0"/>
                <a:cs typeface="Times New Roman" panose="02020603050405020304" pitchFamily="18" charset="0"/>
              </a:rPr>
              <a:t>The probability that this man is one of the 30 engineers in the sample of 100 is ____%.</a:t>
            </a:r>
            <a:endParaRPr lang="en-US" sz="1200" dirty="0">
              <a:latin typeface="Calibri" panose="020F0502020204030204" pitchFamily="34" charset="0"/>
              <a:cs typeface="Times New Roman" panose="02020603050405020304" pitchFamily="18" charset="0"/>
            </a:endParaRPr>
          </a:p>
          <a:p>
            <a:pPr marL="501650" lvl="1" indent="-50800">
              <a:buNone/>
            </a:pPr>
            <a:endParaRPr lang="en-US" sz="800" dirty="0"/>
          </a:p>
          <a:p>
            <a:pPr marL="234950" indent="-285750"/>
            <a:endParaRPr lang="en-US" dirty="0" smtClean="0"/>
          </a:p>
          <a:p>
            <a:pPr marL="234950" indent="-285750"/>
            <a:r>
              <a:rPr lang="en-US" dirty="0" err="1" smtClean="0"/>
              <a:t>Kahneman</a:t>
            </a:r>
            <a:r>
              <a:rPr lang="en-US" dirty="0" smtClean="0"/>
              <a:t> and </a:t>
            </a:r>
            <a:r>
              <a:rPr lang="en-US" dirty="0" err="1" smtClean="0"/>
              <a:t>Tversky</a:t>
            </a:r>
            <a:r>
              <a:rPr lang="en-US" dirty="0" smtClean="0"/>
              <a:t> discovered that the subjects only used the prior probability (30% engineers) when they were given no other information.  </a:t>
            </a:r>
            <a:r>
              <a:rPr lang="en-US" u="sng" dirty="0" smtClean="0"/>
              <a:t>When specific information was provided – even worthless information! – prior probabilities were largely ignored</a:t>
            </a:r>
            <a:r>
              <a:rPr lang="en-US" dirty="0" smtClean="0"/>
              <a:t>.</a:t>
            </a:r>
            <a:r>
              <a:rPr lang="en-US" dirty="0"/>
              <a:t>	</a:t>
            </a:r>
          </a:p>
        </p:txBody>
      </p:sp>
      <p:sp>
        <p:nvSpPr>
          <p:cNvPr id="4" name="Text Placeholder 3"/>
          <p:cNvSpPr>
            <a:spLocks noGrp="1"/>
          </p:cNvSpPr>
          <p:nvPr>
            <p:ph type="body" sz="quarter" idx="10"/>
          </p:nvPr>
        </p:nvSpPr>
        <p:spPr/>
        <p:txBody>
          <a:bodyPr/>
          <a:lstStyle/>
          <a:p>
            <a:r>
              <a:rPr lang="en-US" dirty="0">
                <a:sym typeface="Wingdings"/>
              </a:rPr>
              <a:t> </a:t>
            </a:r>
            <a:r>
              <a:rPr lang="en-US" dirty="0" smtClean="0">
                <a:sym typeface="Wingdings"/>
              </a:rPr>
              <a:t>Are you properly incorporating base-rate data</a:t>
            </a:r>
            <a:r>
              <a:rPr lang="en-US" dirty="0" smtClean="0"/>
              <a:t>?</a:t>
            </a:r>
            <a:endParaRPr lang="en-US" dirty="0"/>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10502006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In addition to context and heuristics biases, people also intrinsically have difficult in assessing whether two variables are related or not – i.e. whether they “co-vary.”</a:t>
            </a:r>
          </a:p>
          <a:p>
            <a:endParaRPr lang="en-US" dirty="0"/>
          </a:p>
          <a:p>
            <a:r>
              <a:rPr lang="en-US" dirty="0" smtClean="0"/>
              <a:t>Psychologists Lee Ross and Richard </a:t>
            </a:r>
            <a:r>
              <a:rPr lang="en-US" dirty="0" err="1" smtClean="0"/>
              <a:t>Nisbett</a:t>
            </a:r>
            <a:r>
              <a:rPr lang="en-US" dirty="0" smtClean="0"/>
              <a:t> put together the following simplified example:</a:t>
            </a:r>
          </a:p>
          <a:p>
            <a:pPr marL="393700" lvl="1" indent="0">
              <a:buNone/>
            </a:pPr>
            <a:endParaRPr lang="en-US" sz="800" dirty="0" smtClean="0"/>
          </a:p>
          <a:p>
            <a:pPr marL="393700" lvl="1" indent="0">
              <a:buNone/>
            </a:pPr>
            <a:r>
              <a:rPr lang="en-US" dirty="0" smtClean="0">
                <a:latin typeface="Calibri" panose="020F0502020204030204" pitchFamily="34" charset="0"/>
                <a:cs typeface="Times New Roman" panose="02020603050405020304" pitchFamily="18" charset="0"/>
              </a:rPr>
              <a:t>You have been feeling dizzy lately, and you are worried that it might be associated with brain tumors.  You locate a research article in which 200 hospitalized neurology patients were classified as follows:</a:t>
            </a:r>
          </a:p>
          <a:p>
            <a:pPr marL="393700" lvl="1" indent="0">
              <a:buNone/>
            </a:pPr>
            <a:endParaRPr lang="en-US" dirty="0">
              <a:latin typeface="Calibri" panose="020F0502020204030204" pitchFamily="34" charset="0"/>
              <a:cs typeface="Times New Roman" panose="02020603050405020304" pitchFamily="18" charset="0"/>
            </a:endParaRPr>
          </a:p>
          <a:p>
            <a:pPr marL="393700" lvl="1" indent="0">
              <a:buNone/>
            </a:pPr>
            <a:endParaRPr lang="en-US" dirty="0" smtClean="0">
              <a:latin typeface="Calibri" panose="020F0502020204030204" pitchFamily="34" charset="0"/>
              <a:cs typeface="Times New Roman" panose="02020603050405020304" pitchFamily="18" charset="0"/>
            </a:endParaRPr>
          </a:p>
          <a:p>
            <a:pPr marL="393700" lvl="1" indent="0">
              <a:buNone/>
            </a:pPr>
            <a:endParaRPr lang="en-US" dirty="0">
              <a:latin typeface="Calibri" panose="020F0502020204030204" pitchFamily="34" charset="0"/>
              <a:cs typeface="Times New Roman" panose="02020603050405020304" pitchFamily="18" charset="0"/>
            </a:endParaRPr>
          </a:p>
          <a:p>
            <a:pPr marL="393700" lvl="1" indent="0">
              <a:buNone/>
            </a:pPr>
            <a:endParaRPr lang="en-US" dirty="0" smtClean="0">
              <a:latin typeface="Calibri" panose="020F0502020204030204" pitchFamily="34" charset="0"/>
              <a:cs typeface="Times New Roman" panose="02020603050405020304" pitchFamily="18" charset="0"/>
            </a:endParaRPr>
          </a:p>
          <a:p>
            <a:pPr marL="393700" lvl="1" indent="0">
              <a:buNone/>
            </a:pPr>
            <a:endParaRPr lang="en-US" dirty="0" smtClean="0">
              <a:latin typeface="Calibri" panose="020F0502020204030204" pitchFamily="34" charset="0"/>
              <a:cs typeface="Times New Roman" panose="02020603050405020304" pitchFamily="18" charset="0"/>
            </a:endParaRPr>
          </a:p>
          <a:p>
            <a:pPr marL="393700" lvl="1" indent="0">
              <a:buNone/>
            </a:pPr>
            <a:r>
              <a:rPr lang="en-US" dirty="0" smtClean="0">
                <a:latin typeface="Calibri" panose="020F0502020204030204" pitchFamily="34" charset="0"/>
                <a:cs typeface="Times New Roman" panose="02020603050405020304" pitchFamily="18" charset="0"/>
              </a:rPr>
              <a:t>Which cells of the table do you need to use in order to determine whether dizziness is associated with brain tumors?  </a:t>
            </a:r>
            <a:endParaRPr lang="en-US" sz="800" dirty="0" smtClean="0">
              <a:latin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lstStyle/>
          <a:p>
            <a:r>
              <a:rPr lang="en-US" dirty="0"/>
              <a:t>Appendix </a:t>
            </a:r>
            <a:r>
              <a:rPr lang="en-US" dirty="0" smtClean="0"/>
              <a:t>O: </a:t>
            </a:r>
            <a:r>
              <a:rPr lang="en-US" dirty="0"/>
              <a:t>System </a:t>
            </a:r>
            <a:r>
              <a:rPr lang="en-US" dirty="0" smtClean="0"/>
              <a:t>1 – Covariance</a:t>
            </a:r>
            <a:endParaRPr lang="en-US" dirty="0"/>
          </a:p>
        </p:txBody>
      </p:sp>
      <p:sp>
        <p:nvSpPr>
          <p:cNvPr id="4" name="Text Placeholder 3"/>
          <p:cNvSpPr>
            <a:spLocks noGrp="1"/>
          </p:cNvSpPr>
          <p:nvPr>
            <p:ph type="body" sz="quarter" idx="10"/>
          </p:nvPr>
        </p:nvSpPr>
        <p:spPr/>
        <p:txBody>
          <a:bodyPr/>
          <a:lstStyle/>
          <a:p>
            <a:r>
              <a:rPr lang="en-US" dirty="0"/>
              <a:t>Covariance is hard to discern</a:t>
            </a:r>
          </a:p>
        </p:txBody>
      </p:sp>
      <p:sp>
        <p:nvSpPr>
          <p:cNvPr id="5" name="Text Placeholder 4"/>
          <p:cNvSpPr>
            <a:spLocks noGrp="1"/>
          </p:cNvSpPr>
          <p:nvPr>
            <p:ph type="body" sz="quarter" idx="11"/>
          </p:nvPr>
        </p:nvSpPr>
        <p:spPr/>
        <p:txBody>
          <a:bodyPr/>
          <a:lstStyle/>
          <a:p>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60872401"/>
              </p:ext>
            </p:extLst>
          </p:nvPr>
        </p:nvGraphicFramePr>
        <p:xfrm>
          <a:off x="2514600" y="2743200"/>
          <a:ext cx="4229100" cy="1013460"/>
        </p:xfrm>
        <a:graphic>
          <a:graphicData uri="http://schemas.openxmlformats.org/drawingml/2006/table">
            <a:tbl>
              <a:tblPr/>
              <a:tblGrid>
                <a:gridCol w="873105"/>
                <a:gridCol w="436552"/>
                <a:gridCol w="654828"/>
                <a:gridCol w="873105"/>
                <a:gridCol w="518405"/>
                <a:gridCol w="873105"/>
              </a:tblGrid>
              <a:tr h="171450">
                <a:tc>
                  <a:txBody>
                    <a:bodyPr/>
                    <a:lstStyle/>
                    <a:p>
                      <a:pPr algn="l" fontAlgn="b"/>
                      <a:endParaRPr lang="en-US" sz="16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a:endParaRPr>
                    </a:p>
                  </a:txBody>
                  <a:tcPr marL="9525" marR="9525" marT="9525" marB="0" anchor="b">
                    <a:lnL>
                      <a:noFill/>
                    </a:lnL>
                    <a:lnR>
                      <a:noFill/>
                    </a:lnR>
                    <a:lnT>
                      <a:noFill/>
                    </a:lnT>
                    <a:lnB>
                      <a:noFill/>
                    </a:lnB>
                  </a:tcPr>
                </a:tc>
                <a:tc gridSpan="3">
                  <a:txBody>
                    <a:bodyPr/>
                    <a:lstStyle/>
                    <a:p>
                      <a:pPr algn="ctr" fontAlgn="b"/>
                      <a:r>
                        <a:rPr lang="en-US" sz="1600" b="1" i="0" u="none" strike="noStrike" dirty="0">
                          <a:solidFill>
                            <a:srgbClr val="000000"/>
                          </a:solidFill>
                          <a:effectLst/>
                          <a:latin typeface="Calibri"/>
                        </a:rPr>
                        <a:t>Brain Tumor</a:t>
                      </a:r>
                    </a:p>
                  </a:txBody>
                  <a:tcPr marL="9525" marR="9525" marT="9525" marB="0" anchor="b">
                    <a:lnL>
                      <a:noFill/>
                    </a:lnL>
                    <a:lnR>
                      <a:noFill/>
                    </a:lnR>
                    <a:lnT>
                      <a:noFill/>
                    </a:lnT>
                    <a:lnB w="190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171450">
                <a:tc>
                  <a:txBody>
                    <a:bodyPr/>
                    <a:lstStyle/>
                    <a:p>
                      <a:pPr algn="l" fontAlgn="b"/>
                      <a:endParaRPr lang="en-US" sz="16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endParaRPr lang="en-US" sz="16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Present</a:t>
                      </a:r>
                    </a:p>
                  </a:txBody>
                  <a:tcPr marL="9525" marR="9525" marT="9525" marB="0"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ctr" fontAlgn="b"/>
                      <a:endParaRPr lang="en-US" sz="1600" b="0" i="0" u="none" strike="noStrike">
                        <a:solidFill>
                          <a:srgbClr val="000000"/>
                        </a:solidFill>
                        <a:effectLst/>
                        <a:latin typeface="Calibri"/>
                      </a:endParaRPr>
                    </a:p>
                  </a:txBody>
                  <a:tcPr marL="9525" marR="9525" marT="9525" marB="0"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a:rPr>
                        <a:t>Absent</a:t>
                      </a:r>
                    </a:p>
                  </a:txBody>
                  <a:tcPr marL="9525" marR="9525" marT="9525" marB="0" anchor="b">
                    <a:lnL>
                      <a:noFill/>
                    </a:lnL>
                    <a:lnR>
                      <a:noFill/>
                    </a:lnR>
                    <a:lnT w="19050" cap="flat" cmpd="sng" algn="ctr">
                      <a:solidFill>
                        <a:srgbClr val="000000"/>
                      </a:solidFill>
                      <a:prstDash val="solid"/>
                      <a:round/>
                      <a:headEnd type="none" w="med" len="med"/>
                      <a:tailEnd type="none" w="med" len="med"/>
                    </a:lnT>
                    <a:lnB>
                      <a:noFill/>
                    </a:lnB>
                  </a:tcPr>
                </a:tc>
              </a:tr>
              <a:tr h="209550">
                <a:tc rowSpan="2" gridSpan="2">
                  <a:txBody>
                    <a:bodyPr/>
                    <a:lstStyle/>
                    <a:p>
                      <a:pPr algn="ctr" fontAlgn="ctr"/>
                      <a:r>
                        <a:rPr lang="en-US" sz="1600" b="1" i="0" u="none" strike="noStrike">
                          <a:solidFill>
                            <a:srgbClr val="000000"/>
                          </a:solidFill>
                          <a:effectLst/>
                          <a:latin typeface="Calibri"/>
                        </a:rPr>
                        <a:t>Dizziness</a:t>
                      </a:r>
                    </a:p>
                  </a:txBody>
                  <a:tcPr marL="9525" marR="9525" marT="9525" marB="0" anchor="ctr">
                    <a:lnL>
                      <a:noFill/>
                    </a:lnL>
                    <a:lnR>
                      <a:noFill/>
                    </a:lnR>
                    <a:lnT>
                      <a:noFill/>
                    </a:lnT>
                    <a:lnB>
                      <a:noFill/>
                    </a:lnB>
                  </a:tcPr>
                </a:tc>
                <a:tc rowSpan="2" hMerge="1">
                  <a:txBody>
                    <a:bodyPr/>
                    <a:lstStyle/>
                    <a:p>
                      <a:endParaRPr lang="en-US"/>
                    </a:p>
                  </a:txBody>
                  <a:tcPr/>
                </a:tc>
                <a:tc>
                  <a:txBody>
                    <a:bodyPr/>
                    <a:lstStyle/>
                    <a:p>
                      <a:pPr algn="ctr" fontAlgn="b"/>
                      <a:r>
                        <a:rPr lang="en-US" sz="1600" b="0" i="0" u="none" strike="noStrike">
                          <a:solidFill>
                            <a:srgbClr val="000000"/>
                          </a:solidFill>
                          <a:effectLst/>
                          <a:latin typeface="Calibri"/>
                        </a:rPr>
                        <a:t>Present</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160</a:t>
                      </a:r>
                    </a:p>
                  </a:txBody>
                  <a:tcPr marL="9525" marR="9525" marT="9525" marB="0" anchor="b">
                    <a:lnL>
                      <a:noFill/>
                    </a:lnL>
                    <a:lnR>
                      <a:noFill/>
                    </a:lnR>
                    <a:lnT>
                      <a:noFill/>
                    </a:lnT>
                    <a:lnB>
                      <a:noFill/>
                    </a:lnB>
                  </a:tcPr>
                </a:tc>
                <a:tc>
                  <a:txBody>
                    <a:bodyPr/>
                    <a:lstStyle/>
                    <a:p>
                      <a:pPr algn="ctr" fontAlgn="b"/>
                      <a:endParaRPr lang="en-US" sz="16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40</a:t>
                      </a:r>
                    </a:p>
                  </a:txBody>
                  <a:tcPr marL="9525" marR="9525" marT="9525" marB="0" anchor="b">
                    <a:lnL>
                      <a:noFill/>
                    </a:lnL>
                    <a:lnR>
                      <a:noFill/>
                    </a:lnR>
                    <a:lnT>
                      <a:noFill/>
                    </a:lnT>
                    <a:lnB>
                      <a:noFill/>
                    </a:lnB>
                  </a:tcPr>
                </a:tc>
              </a:tr>
              <a:tr h="209550">
                <a:tc gridSpan="2" vMerge="1">
                  <a:txBody>
                    <a:bodyPr/>
                    <a:lstStyle/>
                    <a:p>
                      <a:endParaRPr lang="en-US"/>
                    </a:p>
                  </a:txBody>
                  <a:tcPr/>
                </a:tc>
                <a:tc hMerge="1" vMerge="1">
                  <a:txBody>
                    <a:bodyPr/>
                    <a:lstStyle/>
                    <a:p>
                      <a:endParaRPr lang="en-US"/>
                    </a:p>
                  </a:txBody>
                  <a:tcPr/>
                </a:tc>
                <a:tc>
                  <a:txBody>
                    <a:bodyPr/>
                    <a:lstStyle/>
                    <a:p>
                      <a:pPr algn="ctr" fontAlgn="b"/>
                      <a:r>
                        <a:rPr lang="en-US" sz="1600" b="0" i="0" u="none" strike="noStrike">
                          <a:solidFill>
                            <a:srgbClr val="000000"/>
                          </a:solidFill>
                          <a:effectLst/>
                          <a:latin typeface="Calibri"/>
                        </a:rPr>
                        <a:t>Absent</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40</a:t>
                      </a:r>
                    </a:p>
                  </a:txBody>
                  <a:tcPr marL="9525" marR="9525" marT="9525" marB="0" anchor="b">
                    <a:lnL>
                      <a:noFill/>
                    </a:lnL>
                    <a:lnR>
                      <a:noFill/>
                    </a:lnR>
                    <a:lnT>
                      <a:noFill/>
                    </a:lnT>
                    <a:lnB>
                      <a:noFill/>
                    </a:lnB>
                  </a:tcPr>
                </a:tc>
                <a:tc>
                  <a:txBody>
                    <a:bodyPr/>
                    <a:lstStyle/>
                    <a:p>
                      <a:pPr algn="ctr" fontAlgn="b"/>
                      <a:endParaRPr lang="en-US" sz="16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10</a:t>
                      </a:r>
                    </a:p>
                  </a:txBody>
                  <a:tcPr marL="9525" marR="9525" marT="9525" marB="0" anchor="b">
                    <a:lnL>
                      <a:noFill/>
                    </a:lnL>
                    <a:lnR>
                      <a:noFill/>
                    </a:lnR>
                    <a:lnT>
                      <a:noFill/>
                    </a:lnT>
                    <a:lnB>
                      <a:noFill/>
                    </a:lnB>
                  </a:tcPr>
                </a:tc>
              </a:tr>
            </a:tbl>
          </a:graphicData>
        </a:graphic>
      </p:graphicFrame>
      <p:sp>
        <p:nvSpPr>
          <p:cNvPr id="14" name="AutoShape 2" descr="Image result for headache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4" descr="Image result for headache clipa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6" descr="Image result for headache clipar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75" y="2667000"/>
            <a:ext cx="1063625" cy="1097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325565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In addition to context and heuristics biases, people also intrinsically have difficult in assessing whether two variables are related or not – i.e. whether they “co-vary.”</a:t>
            </a:r>
          </a:p>
          <a:p>
            <a:endParaRPr lang="en-US" dirty="0"/>
          </a:p>
          <a:p>
            <a:r>
              <a:rPr lang="en-US" dirty="0" smtClean="0"/>
              <a:t>Psychologists Lee Ross and Richard </a:t>
            </a:r>
            <a:r>
              <a:rPr lang="en-US" dirty="0" err="1" smtClean="0"/>
              <a:t>Nisbett</a:t>
            </a:r>
            <a:r>
              <a:rPr lang="en-US" dirty="0" smtClean="0"/>
              <a:t> put together the following simplified example:</a:t>
            </a:r>
          </a:p>
          <a:p>
            <a:pPr marL="393700" lvl="1" indent="0">
              <a:buNone/>
            </a:pPr>
            <a:endParaRPr lang="en-US" sz="800" dirty="0" smtClean="0"/>
          </a:p>
          <a:p>
            <a:pPr marL="393700" lvl="1" indent="0">
              <a:buNone/>
            </a:pPr>
            <a:r>
              <a:rPr lang="en-US" dirty="0" smtClean="0">
                <a:latin typeface="Calibri" panose="020F0502020204030204" pitchFamily="34" charset="0"/>
                <a:cs typeface="Times New Roman" panose="02020603050405020304" pitchFamily="18" charset="0"/>
              </a:rPr>
              <a:t>You have been feeling dizzy lately, and you are worried that it might be associated with brain tumors.  You locate a research article in which 200 hospitalized neurology patients were classified as follows:</a:t>
            </a:r>
          </a:p>
          <a:p>
            <a:pPr marL="393700" lvl="1" indent="0">
              <a:buNone/>
            </a:pPr>
            <a:endParaRPr lang="en-US" dirty="0">
              <a:latin typeface="Calibri" panose="020F0502020204030204" pitchFamily="34" charset="0"/>
              <a:cs typeface="Times New Roman" panose="02020603050405020304" pitchFamily="18" charset="0"/>
            </a:endParaRPr>
          </a:p>
          <a:p>
            <a:pPr marL="393700" lvl="1" indent="0">
              <a:buNone/>
            </a:pPr>
            <a:endParaRPr lang="en-US" dirty="0" smtClean="0">
              <a:latin typeface="Calibri" panose="020F0502020204030204" pitchFamily="34" charset="0"/>
              <a:cs typeface="Times New Roman" panose="02020603050405020304" pitchFamily="18" charset="0"/>
            </a:endParaRPr>
          </a:p>
          <a:p>
            <a:pPr marL="393700" lvl="1" indent="0">
              <a:buNone/>
            </a:pPr>
            <a:endParaRPr lang="en-US" dirty="0">
              <a:latin typeface="Calibri" panose="020F0502020204030204" pitchFamily="34" charset="0"/>
              <a:cs typeface="Times New Roman" panose="02020603050405020304" pitchFamily="18" charset="0"/>
            </a:endParaRPr>
          </a:p>
          <a:p>
            <a:pPr marL="393700" lvl="1" indent="0">
              <a:buNone/>
            </a:pPr>
            <a:endParaRPr lang="en-US" dirty="0" smtClean="0">
              <a:latin typeface="Calibri" panose="020F0502020204030204" pitchFamily="34" charset="0"/>
              <a:cs typeface="Times New Roman" panose="02020603050405020304" pitchFamily="18" charset="0"/>
            </a:endParaRPr>
          </a:p>
          <a:p>
            <a:pPr marL="393700" lvl="1" indent="0">
              <a:buNone/>
            </a:pPr>
            <a:endParaRPr lang="en-US" dirty="0" smtClean="0">
              <a:latin typeface="Calibri" panose="020F0502020204030204" pitchFamily="34" charset="0"/>
              <a:cs typeface="Times New Roman" panose="02020603050405020304" pitchFamily="18" charset="0"/>
            </a:endParaRPr>
          </a:p>
          <a:p>
            <a:pPr marL="393700" lvl="1" indent="0">
              <a:buNone/>
            </a:pPr>
            <a:r>
              <a:rPr lang="en-US" dirty="0" smtClean="0">
                <a:latin typeface="Calibri" panose="020F0502020204030204" pitchFamily="34" charset="0"/>
                <a:cs typeface="Times New Roman" panose="02020603050405020304" pitchFamily="18" charset="0"/>
              </a:rPr>
              <a:t>Which cells of the table do you need to use in order to determine whether dizziness is associated with brain tumors?  </a:t>
            </a:r>
            <a:endParaRPr lang="en-US" sz="800" dirty="0" smtClean="0">
              <a:latin typeface="Calibri" panose="020F0502020204030204" pitchFamily="34" charset="0"/>
              <a:cs typeface="Times New Roman" panose="02020603050405020304" pitchFamily="18" charset="0"/>
            </a:endParaRPr>
          </a:p>
          <a:p>
            <a:pPr marL="393700" lvl="1" indent="0">
              <a:buNone/>
            </a:pPr>
            <a:r>
              <a:rPr lang="en-US" b="1" dirty="0" smtClean="0">
                <a:solidFill>
                  <a:srgbClr val="FF0000"/>
                </a:solidFill>
                <a:latin typeface="Calibri" panose="020F0502020204030204" pitchFamily="34" charset="0"/>
                <a:cs typeface="Times New Roman" panose="02020603050405020304" pitchFamily="18" charset="0"/>
              </a:rPr>
              <a:t>You need all four cells</a:t>
            </a:r>
            <a:r>
              <a:rPr lang="en-US" dirty="0" smtClean="0">
                <a:latin typeface="Calibri" panose="020F0502020204030204" pitchFamily="34" charset="0"/>
                <a:cs typeface="Times New Roman" panose="02020603050405020304" pitchFamily="18" charset="0"/>
              </a:rPr>
              <a:t>.  If you divide those present by those absent, you can see that dizziness is NOT a factor in whether this cohort of patients had brain tumors.  The real generator is that the data comes from neurology patients, who are more likely to have a brain tumor: </a:t>
            </a:r>
            <a:endParaRPr lang="en-US" dirty="0">
              <a:latin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lstStyle/>
          <a:p>
            <a:r>
              <a:rPr lang="en-US" dirty="0"/>
              <a:t>Appendix </a:t>
            </a:r>
            <a:r>
              <a:rPr lang="en-US" dirty="0" smtClean="0"/>
              <a:t>O: </a:t>
            </a:r>
            <a:r>
              <a:rPr lang="en-US" dirty="0"/>
              <a:t>System 1 – Covariance</a:t>
            </a:r>
          </a:p>
        </p:txBody>
      </p:sp>
      <p:sp>
        <p:nvSpPr>
          <p:cNvPr id="4" name="Text Placeholder 3"/>
          <p:cNvSpPr>
            <a:spLocks noGrp="1"/>
          </p:cNvSpPr>
          <p:nvPr>
            <p:ph type="body" sz="quarter" idx="10"/>
          </p:nvPr>
        </p:nvSpPr>
        <p:spPr/>
        <p:txBody>
          <a:bodyPr/>
          <a:lstStyle/>
          <a:p>
            <a:r>
              <a:rPr lang="en-US" dirty="0">
                <a:sym typeface="Wingdings"/>
              </a:rPr>
              <a:t> </a:t>
            </a:r>
            <a:r>
              <a:rPr lang="en-US" dirty="0" smtClean="0">
                <a:sym typeface="Wingdings"/>
              </a:rPr>
              <a:t>When assessing co-variance, check positive / negative and negative / negative relationships</a:t>
            </a:r>
            <a:endParaRPr lang="en-US" dirty="0"/>
          </a:p>
        </p:txBody>
      </p:sp>
      <p:sp>
        <p:nvSpPr>
          <p:cNvPr id="5" name="Text Placeholder 4"/>
          <p:cNvSpPr>
            <a:spLocks noGrp="1"/>
          </p:cNvSpPr>
          <p:nvPr>
            <p:ph type="body" sz="quarter" idx="11"/>
          </p:nvPr>
        </p:nvSpPr>
        <p:spPr/>
        <p:txBody>
          <a:bodyPr/>
          <a:lstStyle/>
          <a:p>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798097025"/>
              </p:ext>
            </p:extLst>
          </p:nvPr>
        </p:nvGraphicFramePr>
        <p:xfrm>
          <a:off x="2514600" y="2743200"/>
          <a:ext cx="4229100" cy="1013460"/>
        </p:xfrm>
        <a:graphic>
          <a:graphicData uri="http://schemas.openxmlformats.org/drawingml/2006/table">
            <a:tbl>
              <a:tblPr/>
              <a:tblGrid>
                <a:gridCol w="873105"/>
                <a:gridCol w="436552"/>
                <a:gridCol w="654828"/>
                <a:gridCol w="873105"/>
                <a:gridCol w="518405"/>
                <a:gridCol w="873105"/>
              </a:tblGrid>
              <a:tr h="171450">
                <a:tc>
                  <a:txBody>
                    <a:bodyPr/>
                    <a:lstStyle/>
                    <a:p>
                      <a:pPr algn="l" fontAlgn="b"/>
                      <a:endParaRPr lang="en-US" sz="16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a:endParaRPr>
                    </a:p>
                  </a:txBody>
                  <a:tcPr marL="9525" marR="9525" marT="9525" marB="0" anchor="b">
                    <a:lnL>
                      <a:noFill/>
                    </a:lnL>
                    <a:lnR>
                      <a:noFill/>
                    </a:lnR>
                    <a:lnT>
                      <a:noFill/>
                    </a:lnT>
                    <a:lnB>
                      <a:noFill/>
                    </a:lnB>
                  </a:tcPr>
                </a:tc>
                <a:tc gridSpan="3">
                  <a:txBody>
                    <a:bodyPr/>
                    <a:lstStyle/>
                    <a:p>
                      <a:pPr algn="ctr" fontAlgn="b"/>
                      <a:r>
                        <a:rPr lang="en-US" sz="1600" b="1" i="0" u="none" strike="noStrike" dirty="0">
                          <a:solidFill>
                            <a:srgbClr val="000000"/>
                          </a:solidFill>
                          <a:effectLst/>
                          <a:latin typeface="Calibri"/>
                        </a:rPr>
                        <a:t>Brain Tumor</a:t>
                      </a:r>
                    </a:p>
                  </a:txBody>
                  <a:tcPr marL="9525" marR="9525" marT="9525" marB="0" anchor="b">
                    <a:lnL>
                      <a:noFill/>
                    </a:lnL>
                    <a:lnR>
                      <a:noFill/>
                    </a:lnR>
                    <a:lnT>
                      <a:noFill/>
                    </a:lnT>
                    <a:lnB w="190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171450">
                <a:tc>
                  <a:txBody>
                    <a:bodyPr/>
                    <a:lstStyle/>
                    <a:p>
                      <a:pPr algn="l" fontAlgn="b"/>
                      <a:endParaRPr lang="en-US" sz="16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endParaRPr lang="en-US" sz="16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Present</a:t>
                      </a:r>
                    </a:p>
                  </a:txBody>
                  <a:tcPr marL="9525" marR="9525" marT="9525" marB="0"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ctr" fontAlgn="b"/>
                      <a:endParaRPr lang="en-US" sz="1600" b="0" i="0" u="none" strike="noStrike">
                        <a:solidFill>
                          <a:srgbClr val="000000"/>
                        </a:solidFill>
                        <a:effectLst/>
                        <a:latin typeface="Calibri"/>
                      </a:endParaRPr>
                    </a:p>
                  </a:txBody>
                  <a:tcPr marL="9525" marR="9525" marT="9525" marB="0"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a:rPr>
                        <a:t>Absent</a:t>
                      </a:r>
                    </a:p>
                  </a:txBody>
                  <a:tcPr marL="9525" marR="9525" marT="9525" marB="0" anchor="b">
                    <a:lnL>
                      <a:noFill/>
                    </a:lnL>
                    <a:lnR>
                      <a:noFill/>
                    </a:lnR>
                    <a:lnT w="19050" cap="flat" cmpd="sng" algn="ctr">
                      <a:solidFill>
                        <a:srgbClr val="000000"/>
                      </a:solidFill>
                      <a:prstDash val="solid"/>
                      <a:round/>
                      <a:headEnd type="none" w="med" len="med"/>
                      <a:tailEnd type="none" w="med" len="med"/>
                    </a:lnT>
                    <a:lnB>
                      <a:noFill/>
                    </a:lnB>
                  </a:tcPr>
                </a:tc>
              </a:tr>
              <a:tr h="209550">
                <a:tc rowSpan="2" gridSpan="2">
                  <a:txBody>
                    <a:bodyPr/>
                    <a:lstStyle/>
                    <a:p>
                      <a:pPr algn="ctr" fontAlgn="ctr"/>
                      <a:r>
                        <a:rPr lang="en-US" sz="1600" b="1" i="0" u="none" strike="noStrike">
                          <a:solidFill>
                            <a:srgbClr val="000000"/>
                          </a:solidFill>
                          <a:effectLst/>
                          <a:latin typeface="Calibri"/>
                        </a:rPr>
                        <a:t>Dizziness</a:t>
                      </a:r>
                    </a:p>
                  </a:txBody>
                  <a:tcPr marL="9525" marR="9525" marT="9525" marB="0" anchor="ctr">
                    <a:lnL>
                      <a:noFill/>
                    </a:lnL>
                    <a:lnR>
                      <a:noFill/>
                    </a:lnR>
                    <a:lnT>
                      <a:noFill/>
                    </a:lnT>
                    <a:lnB>
                      <a:noFill/>
                    </a:lnB>
                  </a:tcPr>
                </a:tc>
                <a:tc rowSpan="2" hMerge="1">
                  <a:txBody>
                    <a:bodyPr/>
                    <a:lstStyle/>
                    <a:p>
                      <a:endParaRPr lang="en-US"/>
                    </a:p>
                  </a:txBody>
                  <a:tcPr/>
                </a:tc>
                <a:tc>
                  <a:txBody>
                    <a:bodyPr/>
                    <a:lstStyle/>
                    <a:p>
                      <a:pPr algn="ctr" fontAlgn="b"/>
                      <a:r>
                        <a:rPr lang="en-US" sz="1600" b="0" i="0" u="none" strike="noStrike">
                          <a:solidFill>
                            <a:srgbClr val="000000"/>
                          </a:solidFill>
                          <a:effectLst/>
                          <a:latin typeface="Calibri"/>
                        </a:rPr>
                        <a:t>Present</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160</a:t>
                      </a:r>
                    </a:p>
                  </a:txBody>
                  <a:tcPr marL="9525" marR="9525" marT="9525" marB="0" anchor="b">
                    <a:lnL>
                      <a:noFill/>
                    </a:lnL>
                    <a:lnR>
                      <a:noFill/>
                    </a:lnR>
                    <a:lnT>
                      <a:noFill/>
                    </a:lnT>
                    <a:lnB>
                      <a:noFill/>
                    </a:lnB>
                  </a:tcPr>
                </a:tc>
                <a:tc>
                  <a:txBody>
                    <a:bodyPr/>
                    <a:lstStyle/>
                    <a:p>
                      <a:pPr algn="ctr" fontAlgn="b"/>
                      <a:endParaRPr lang="en-US" sz="16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40</a:t>
                      </a:r>
                    </a:p>
                  </a:txBody>
                  <a:tcPr marL="9525" marR="9525" marT="9525" marB="0" anchor="b">
                    <a:lnL>
                      <a:noFill/>
                    </a:lnL>
                    <a:lnR>
                      <a:noFill/>
                    </a:lnR>
                    <a:lnT>
                      <a:noFill/>
                    </a:lnT>
                    <a:lnB>
                      <a:noFill/>
                    </a:lnB>
                  </a:tcPr>
                </a:tc>
              </a:tr>
              <a:tr h="209550">
                <a:tc gridSpan="2" vMerge="1">
                  <a:txBody>
                    <a:bodyPr/>
                    <a:lstStyle/>
                    <a:p>
                      <a:endParaRPr lang="en-US"/>
                    </a:p>
                  </a:txBody>
                  <a:tcPr/>
                </a:tc>
                <a:tc hMerge="1" vMerge="1">
                  <a:txBody>
                    <a:bodyPr/>
                    <a:lstStyle/>
                    <a:p>
                      <a:endParaRPr lang="en-US"/>
                    </a:p>
                  </a:txBody>
                  <a:tcPr/>
                </a:tc>
                <a:tc>
                  <a:txBody>
                    <a:bodyPr/>
                    <a:lstStyle/>
                    <a:p>
                      <a:pPr algn="ctr" fontAlgn="b"/>
                      <a:r>
                        <a:rPr lang="en-US" sz="1600" b="0" i="0" u="none" strike="noStrike">
                          <a:solidFill>
                            <a:srgbClr val="000000"/>
                          </a:solidFill>
                          <a:effectLst/>
                          <a:latin typeface="Calibri"/>
                        </a:rPr>
                        <a:t>Absent</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40</a:t>
                      </a:r>
                    </a:p>
                  </a:txBody>
                  <a:tcPr marL="9525" marR="9525" marT="9525" marB="0" anchor="b">
                    <a:lnL>
                      <a:noFill/>
                    </a:lnL>
                    <a:lnR>
                      <a:noFill/>
                    </a:lnR>
                    <a:lnT>
                      <a:noFill/>
                    </a:lnT>
                    <a:lnB>
                      <a:noFill/>
                    </a:lnB>
                  </a:tcPr>
                </a:tc>
                <a:tc>
                  <a:txBody>
                    <a:bodyPr/>
                    <a:lstStyle/>
                    <a:p>
                      <a:pPr algn="ctr" fontAlgn="b"/>
                      <a:endParaRPr lang="en-US" sz="16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10</a:t>
                      </a:r>
                    </a:p>
                  </a:txBody>
                  <a:tcPr marL="9525" marR="9525" marT="9525" marB="0" anchor="b">
                    <a:lnL>
                      <a:noFill/>
                    </a:lnL>
                    <a:lnR>
                      <a:noFill/>
                    </a:lnR>
                    <a:lnT>
                      <a:noFill/>
                    </a:lnT>
                    <a:lnB>
                      <a:noFill/>
                    </a:lnB>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385427410"/>
              </p:ext>
            </p:extLst>
          </p:nvPr>
        </p:nvGraphicFramePr>
        <p:xfrm>
          <a:off x="2514600" y="5181600"/>
          <a:ext cx="4229101" cy="1013460"/>
        </p:xfrm>
        <a:graphic>
          <a:graphicData uri="http://schemas.openxmlformats.org/drawingml/2006/table">
            <a:tbl>
              <a:tblPr/>
              <a:tblGrid>
                <a:gridCol w="873105"/>
                <a:gridCol w="436552"/>
                <a:gridCol w="654828"/>
                <a:gridCol w="873105"/>
                <a:gridCol w="518406"/>
                <a:gridCol w="873105"/>
              </a:tblGrid>
              <a:tr h="171450">
                <a:tc>
                  <a:txBody>
                    <a:bodyPr/>
                    <a:lstStyle/>
                    <a:p>
                      <a:pPr algn="l" fontAlgn="b"/>
                      <a:endParaRPr lang="en-US" sz="16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a:endParaRPr>
                    </a:p>
                  </a:txBody>
                  <a:tcPr marL="9525" marR="9525" marT="9525" marB="0" anchor="b">
                    <a:lnL>
                      <a:noFill/>
                    </a:lnL>
                    <a:lnR>
                      <a:noFill/>
                    </a:lnR>
                    <a:lnT>
                      <a:noFill/>
                    </a:lnT>
                    <a:lnB>
                      <a:noFill/>
                    </a:lnB>
                  </a:tcPr>
                </a:tc>
                <a:tc gridSpan="3">
                  <a:txBody>
                    <a:bodyPr/>
                    <a:lstStyle/>
                    <a:p>
                      <a:pPr algn="ctr" fontAlgn="b"/>
                      <a:r>
                        <a:rPr lang="en-US" sz="1600" b="1" i="0" u="none" strike="noStrike" dirty="0">
                          <a:solidFill>
                            <a:srgbClr val="000000"/>
                          </a:solidFill>
                          <a:effectLst/>
                          <a:latin typeface="Calibri"/>
                        </a:rPr>
                        <a:t>Brain Tumor</a:t>
                      </a:r>
                    </a:p>
                  </a:txBody>
                  <a:tcPr marL="9525" marR="9525" marT="9525" marB="0" anchor="b">
                    <a:lnL>
                      <a:noFill/>
                    </a:lnL>
                    <a:lnR>
                      <a:noFill/>
                    </a:lnR>
                    <a:lnT>
                      <a:noFill/>
                    </a:lnT>
                    <a:lnB w="190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171450">
                <a:tc>
                  <a:txBody>
                    <a:bodyPr/>
                    <a:lstStyle/>
                    <a:p>
                      <a:pPr algn="l" fontAlgn="b"/>
                      <a:endParaRPr lang="en-US" sz="16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endParaRPr lang="en-US" sz="16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Present</a:t>
                      </a:r>
                    </a:p>
                  </a:txBody>
                  <a:tcPr marL="9525" marR="9525" marT="9525" marB="0"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ctr" fontAlgn="b"/>
                      <a:endParaRPr lang="en-US" sz="1600" b="0" i="0" u="none" strike="noStrike">
                        <a:solidFill>
                          <a:srgbClr val="000000"/>
                        </a:solidFill>
                        <a:effectLst/>
                        <a:latin typeface="Calibri"/>
                      </a:endParaRPr>
                    </a:p>
                  </a:txBody>
                  <a:tcPr marL="9525" marR="9525" marT="9525" marB="0"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a:rPr>
                        <a:t>Absent</a:t>
                      </a:r>
                    </a:p>
                  </a:txBody>
                  <a:tcPr marL="9525" marR="9525" marT="9525" marB="0" anchor="b">
                    <a:lnL>
                      <a:noFill/>
                    </a:lnL>
                    <a:lnR>
                      <a:noFill/>
                    </a:lnR>
                    <a:lnT w="19050" cap="flat" cmpd="sng" algn="ctr">
                      <a:solidFill>
                        <a:srgbClr val="000000"/>
                      </a:solidFill>
                      <a:prstDash val="solid"/>
                      <a:round/>
                      <a:headEnd type="none" w="med" len="med"/>
                      <a:tailEnd type="none" w="med" len="med"/>
                    </a:lnT>
                    <a:lnB>
                      <a:noFill/>
                    </a:lnB>
                  </a:tcPr>
                </a:tc>
              </a:tr>
              <a:tr h="209550">
                <a:tc rowSpan="2" gridSpan="2">
                  <a:txBody>
                    <a:bodyPr/>
                    <a:lstStyle/>
                    <a:p>
                      <a:pPr algn="ctr" fontAlgn="ctr"/>
                      <a:r>
                        <a:rPr lang="en-US" sz="1600" b="1" i="0" u="none" strike="noStrike">
                          <a:solidFill>
                            <a:srgbClr val="000000"/>
                          </a:solidFill>
                          <a:effectLst/>
                          <a:latin typeface="Calibri"/>
                        </a:rPr>
                        <a:t>Dizziness</a:t>
                      </a:r>
                    </a:p>
                  </a:txBody>
                  <a:tcPr marL="9525" marR="9525" marT="9525" marB="0" anchor="ctr">
                    <a:lnL>
                      <a:noFill/>
                    </a:lnL>
                    <a:lnR>
                      <a:noFill/>
                    </a:lnR>
                    <a:lnT>
                      <a:noFill/>
                    </a:lnT>
                    <a:lnB>
                      <a:noFill/>
                    </a:lnB>
                  </a:tcPr>
                </a:tc>
                <a:tc rowSpan="2" hMerge="1">
                  <a:txBody>
                    <a:bodyPr/>
                    <a:lstStyle/>
                    <a:p>
                      <a:endParaRPr lang="en-US"/>
                    </a:p>
                  </a:txBody>
                  <a:tcPr/>
                </a:tc>
                <a:tc>
                  <a:txBody>
                    <a:bodyPr/>
                    <a:lstStyle/>
                    <a:p>
                      <a:pPr algn="ctr" fontAlgn="b"/>
                      <a:r>
                        <a:rPr lang="en-US" sz="1600" b="0" i="0" u="none" strike="noStrike">
                          <a:solidFill>
                            <a:srgbClr val="000000"/>
                          </a:solidFill>
                          <a:effectLst/>
                          <a:latin typeface="Calibri"/>
                        </a:rPr>
                        <a:t>Present</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4</a:t>
                      </a:r>
                    </a:p>
                  </a:txBody>
                  <a:tcPr marL="9525" marR="9525" marT="9525" marB="0" anchor="b">
                    <a:lnL>
                      <a:noFill/>
                    </a:lnL>
                    <a:lnR>
                      <a:noFill/>
                    </a:lnR>
                    <a:lnT>
                      <a:noFill/>
                    </a:lnT>
                    <a:lnB>
                      <a:noFill/>
                    </a:lnB>
                  </a:tcPr>
                </a:tc>
                <a:tc>
                  <a:txBody>
                    <a:bodyPr/>
                    <a:lstStyle/>
                    <a:p>
                      <a:pPr algn="ctr" fontAlgn="b"/>
                      <a:endParaRPr lang="en-US" sz="16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1</a:t>
                      </a:r>
                    </a:p>
                  </a:txBody>
                  <a:tcPr marL="9525" marR="9525" marT="9525" marB="0" anchor="b">
                    <a:lnL>
                      <a:noFill/>
                    </a:lnL>
                    <a:lnR>
                      <a:noFill/>
                    </a:lnR>
                    <a:lnT>
                      <a:noFill/>
                    </a:lnT>
                    <a:lnB>
                      <a:noFill/>
                    </a:lnB>
                  </a:tcPr>
                </a:tc>
              </a:tr>
              <a:tr h="209550">
                <a:tc gridSpan="2" vMerge="1">
                  <a:txBody>
                    <a:bodyPr/>
                    <a:lstStyle/>
                    <a:p>
                      <a:endParaRPr lang="en-US"/>
                    </a:p>
                  </a:txBody>
                  <a:tcPr/>
                </a:tc>
                <a:tc hMerge="1" vMerge="1">
                  <a:txBody>
                    <a:bodyPr/>
                    <a:lstStyle/>
                    <a:p>
                      <a:endParaRPr lang="en-US"/>
                    </a:p>
                  </a:txBody>
                  <a:tcPr/>
                </a:tc>
                <a:tc>
                  <a:txBody>
                    <a:bodyPr/>
                    <a:lstStyle/>
                    <a:p>
                      <a:pPr algn="ctr" fontAlgn="b"/>
                      <a:r>
                        <a:rPr lang="en-US" sz="1600" b="0" i="0" u="none" strike="noStrike">
                          <a:solidFill>
                            <a:srgbClr val="000000"/>
                          </a:solidFill>
                          <a:effectLst/>
                          <a:latin typeface="Calibri"/>
                        </a:rPr>
                        <a:t>Absent</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a:rPr>
                        <a:t>4</a:t>
                      </a:r>
                    </a:p>
                  </a:txBody>
                  <a:tcPr marL="9525" marR="9525" marT="9525" marB="0" anchor="b">
                    <a:lnL>
                      <a:noFill/>
                    </a:lnL>
                    <a:lnR>
                      <a:noFill/>
                    </a:lnR>
                    <a:lnT>
                      <a:noFill/>
                    </a:lnT>
                    <a:lnB>
                      <a:noFill/>
                    </a:lnB>
                  </a:tcPr>
                </a:tc>
                <a:tc>
                  <a:txBody>
                    <a:bodyPr/>
                    <a:lstStyle/>
                    <a:p>
                      <a:pPr algn="ctr" fontAlgn="b"/>
                      <a:endParaRPr lang="en-US" sz="16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a:rPr>
                        <a:t>1</a:t>
                      </a:r>
                    </a:p>
                  </a:txBody>
                  <a:tcPr marL="9525" marR="9525" marT="9525" marB="0" anchor="b">
                    <a:lnL>
                      <a:noFill/>
                    </a:lnL>
                    <a:lnR>
                      <a:noFill/>
                    </a:lnR>
                    <a:lnT>
                      <a:noFill/>
                    </a:lnT>
                    <a:lnB>
                      <a:noFill/>
                    </a:lnB>
                  </a:tcPr>
                </a:tc>
              </a:tr>
            </a:tbl>
          </a:graphicData>
        </a:graphic>
      </p:graphicFrame>
      <p:sp>
        <p:nvSpPr>
          <p:cNvPr id="14" name="AutoShape 2" descr="Image result for headache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4" descr="Image result for headache clipa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6" descr="Image result for headache clipar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75" y="2667000"/>
            <a:ext cx="1063625" cy="1097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Oval 17"/>
          <p:cNvSpPr/>
          <p:nvPr/>
        </p:nvSpPr>
        <p:spPr>
          <a:xfrm>
            <a:off x="3733800" y="5669280"/>
            <a:ext cx="2971800" cy="27432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758152" y="5913120"/>
            <a:ext cx="2947448" cy="33528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7086600" y="5498514"/>
            <a:ext cx="1752600" cy="646331"/>
          </a:xfrm>
          <a:prstGeom prst="rect">
            <a:avLst/>
          </a:prstGeom>
          <a:noFill/>
        </p:spPr>
        <p:txBody>
          <a:bodyPr wrap="square" rtlCol="0">
            <a:spAutoFit/>
          </a:bodyPr>
          <a:lstStyle/>
          <a:p>
            <a:r>
              <a:rPr lang="en-US" sz="1200" dirty="0" smtClean="0">
                <a:solidFill>
                  <a:srgbClr val="FF0000"/>
                </a:solidFill>
              </a:rPr>
              <a:t>Ratios are the same whether or not you have dizziness</a:t>
            </a:r>
            <a:endParaRPr lang="en-US" sz="1200" dirty="0">
              <a:solidFill>
                <a:srgbClr val="FF0000"/>
              </a:solidFill>
            </a:endParaRPr>
          </a:p>
        </p:txBody>
      </p:sp>
    </p:spTree>
    <p:extLst>
      <p:ext uri="{BB962C8B-B14F-4D97-AF65-F5344CB8AC3E}">
        <p14:creationId xmlns:p14="http://schemas.microsoft.com/office/powerpoint/2010/main" val="158183527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P: System 2 – Logic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 probability of a hypothesis given evidence, or </a:t>
                </a:r>
                <a:r>
                  <a:rPr lang="en-US" i="1" dirty="0" smtClean="0"/>
                  <a:t>p</a:t>
                </a:r>
                <a:r>
                  <a:rPr lang="en-US" dirty="0" smtClean="0"/>
                  <a:t> ( Hypothesis | Evidence ) is </a:t>
                </a:r>
                <a:r>
                  <a:rPr lang="en-US" u="sng" dirty="0" smtClean="0"/>
                  <a:t>NOT</a:t>
                </a:r>
                <a:r>
                  <a:rPr lang="en-US" dirty="0" smtClean="0"/>
                  <a:t> the same thing as the probability of evidence given a hypothesis, or  </a:t>
                </a:r>
                <a:r>
                  <a:rPr lang="en-US" i="1" dirty="0" smtClean="0"/>
                  <a:t>p</a:t>
                </a:r>
                <a:r>
                  <a:rPr lang="en-US" dirty="0" smtClean="0"/>
                  <a:t> ( Evidence | Hypothesis )</a:t>
                </a:r>
              </a:p>
              <a:p>
                <a:endParaRPr lang="en-US" dirty="0"/>
              </a:p>
              <a:p>
                <a:pPr marL="0" indent="0" algn="ctr">
                  <a:buNone/>
                </a:pPr>
                <a14:m>
                  <m:oMath xmlns:m="http://schemas.openxmlformats.org/officeDocument/2006/math">
                    <m:r>
                      <a:rPr lang="en-US" sz="2000" i="1">
                        <a:latin typeface="Cambria Math"/>
                      </a:rPr>
                      <m:t>𝑝</m:t>
                    </m:r>
                    <m:d>
                      <m:dPr>
                        <m:endChr m:val="|"/>
                        <m:ctrlPr>
                          <a:rPr lang="en-US" sz="2000" i="1">
                            <a:latin typeface="Cambria Math" panose="02040503050406030204" pitchFamily="18" charset="0"/>
                          </a:rPr>
                        </m:ctrlPr>
                      </m:dPr>
                      <m:e>
                        <m:r>
                          <a:rPr lang="en-US" sz="2000" i="1">
                            <a:latin typeface="Cambria Math"/>
                          </a:rPr>
                          <m:t> </m:t>
                        </m:r>
                        <m:r>
                          <a:rPr lang="en-US" sz="2000" i="1">
                            <a:latin typeface="Cambria Math"/>
                          </a:rPr>
                          <m:t>𝐻</m:t>
                        </m:r>
                        <m:r>
                          <a:rPr lang="en-US" sz="2000" i="1">
                            <a:latin typeface="Cambria Math"/>
                          </a:rPr>
                          <m:t> </m:t>
                        </m:r>
                      </m:e>
                    </m:d>
                    <m:r>
                      <a:rPr lang="en-US" sz="2000" i="1">
                        <a:latin typeface="Cambria Math"/>
                      </a:rPr>
                      <m:t> </m:t>
                    </m:r>
                    <m:r>
                      <a:rPr lang="en-US" sz="2000" i="1">
                        <a:latin typeface="Cambria Math"/>
                      </a:rPr>
                      <m:t>𝐸</m:t>
                    </m:r>
                    <m:r>
                      <a:rPr lang="en-US" sz="2000" i="1">
                        <a:latin typeface="Cambria Math"/>
                      </a:rPr>
                      <m:t> )≠</m:t>
                    </m:r>
                  </m:oMath>
                </a14:m>
                <a:r>
                  <a:rPr lang="en-US" sz="2000" dirty="0" smtClean="0"/>
                  <a:t> </a:t>
                </a:r>
                <a:r>
                  <a:rPr lang="en-US" sz="2000" i="1" dirty="0" smtClean="0">
                    <a:latin typeface="Cambria Math" panose="02040503050406030204" pitchFamily="18" charset="0"/>
                    <a:ea typeface="Cambria Math" panose="02040503050406030204" pitchFamily="18" charset="0"/>
                  </a:rPr>
                  <a:t>p ( E  </a:t>
                </a:r>
                <a:r>
                  <a:rPr lang="en-US" sz="2000" dirty="0" smtClean="0">
                    <a:latin typeface="Cambria Math" panose="02040503050406030204" pitchFamily="18" charset="0"/>
                    <a:ea typeface="Cambria Math" panose="02040503050406030204" pitchFamily="18" charset="0"/>
                  </a:rPr>
                  <a:t>|</a:t>
                </a:r>
                <a:r>
                  <a:rPr lang="en-US" sz="2000" i="1" dirty="0" smtClean="0">
                    <a:latin typeface="Cambria Math" panose="02040503050406030204" pitchFamily="18" charset="0"/>
                    <a:ea typeface="Cambria Math" panose="02040503050406030204" pitchFamily="18" charset="0"/>
                  </a:rPr>
                  <a:t> H )</a:t>
                </a:r>
              </a:p>
              <a:p>
                <a:pPr marL="393700" lvl="1" indent="0">
                  <a:buNone/>
                </a:pPr>
                <a:endParaRPr lang="en-US" dirty="0" smtClean="0"/>
              </a:p>
              <a:p>
                <a:pPr lvl="1"/>
                <a:r>
                  <a:rPr lang="en-US" dirty="0" smtClean="0"/>
                  <a:t>For example, just because an athlete who takes performance  enhancing drugs (PEDs) </a:t>
                </a:r>
                <a:r>
                  <a:rPr lang="en-US" i="1" dirty="0" smtClean="0"/>
                  <a:t>might</a:t>
                </a:r>
                <a:r>
                  <a:rPr lang="en-US" dirty="0" smtClean="0"/>
                  <a:t> fail a drug test, it does NOT mean that an athlete who fails a drug test definitively took PEDs.</a:t>
                </a:r>
              </a:p>
              <a:p>
                <a:pPr marL="393700" lvl="1" indent="0">
                  <a:buNone/>
                </a:pPr>
                <a:endParaRPr lang="en-US" dirty="0" smtClean="0"/>
              </a:p>
              <a:p>
                <a:pPr marL="393700" lvl="1" indent="0">
                  <a:buNone/>
                </a:pPr>
                <a:endParaRPr lang="en-US" dirty="0" smtClean="0"/>
              </a:p>
              <a:p>
                <a:pPr lvl="1"/>
                <a:endParaRPr lang="en-US" dirty="0"/>
              </a:p>
              <a:p>
                <a:pPr marL="393700" lvl="1" indent="0">
                  <a:buNone/>
                </a:pP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smtClean="0"/>
              </a:p>
              <a:p>
                <a:pPr marL="0" indent="0">
                  <a:buNone/>
                </a:pPr>
                <a:r>
                  <a:rPr lang="en-US" dirty="0" smtClean="0"/>
                  <a:t>     </a:t>
                </a:r>
                <a:endParaRPr lang="en-US"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127"/>
                </a:stretch>
              </a:blipFill>
            </p:spPr>
            <p:txBody>
              <a:bodyPr/>
              <a:lstStyle/>
              <a:p>
                <a:r>
                  <a:rPr lang="en-US">
                    <a:noFill/>
                  </a:rPr>
                  <a:t> </a:t>
                </a:r>
              </a:p>
            </p:txBody>
          </p:sp>
        </mc:Fallback>
      </mc:AlternateContent>
      <p:sp>
        <p:nvSpPr>
          <p:cNvPr id="4" name="Text Placeholder 3"/>
          <p:cNvSpPr>
            <a:spLocks noGrp="1"/>
          </p:cNvSpPr>
          <p:nvPr>
            <p:ph type="body" sz="quarter" idx="10"/>
          </p:nvPr>
        </p:nvSpPr>
        <p:spPr/>
        <p:txBody>
          <a:bodyPr/>
          <a:lstStyle/>
          <a:p>
            <a:r>
              <a:rPr lang="en-US" dirty="0" smtClean="0">
                <a:sym typeface="Wingdings"/>
              </a:rPr>
              <a:t>Problems in assuming </a:t>
            </a:r>
            <a:r>
              <a:rPr lang="en-US" i="1" dirty="0" smtClean="0">
                <a:sym typeface="Wingdings"/>
              </a:rPr>
              <a:t>p ( Hypothesis | Evidence) </a:t>
            </a:r>
            <a:r>
              <a:rPr lang="en-US" dirty="0" smtClean="0">
                <a:sym typeface="Wingdings"/>
              </a:rPr>
              <a:t>equals </a:t>
            </a:r>
            <a:r>
              <a:rPr lang="en-US" i="1" dirty="0" smtClean="0">
                <a:sym typeface="Wingdings"/>
              </a:rPr>
              <a:t>p ( Evidence | Hypothesis )</a:t>
            </a:r>
            <a:endParaRPr lang="en-US" dirty="0"/>
          </a:p>
        </p:txBody>
      </p:sp>
      <p:sp>
        <p:nvSpPr>
          <p:cNvPr id="5" name="Text Placeholder 4"/>
          <p:cNvSpPr>
            <a:spLocks noGrp="1"/>
          </p:cNvSpPr>
          <p:nvPr>
            <p:ph type="body" sz="quarter" idx="11"/>
          </p:nvPr>
        </p:nvSpPr>
        <p:spPr/>
        <p:txBody>
          <a:bodyPr/>
          <a:lstStyle/>
          <a:p>
            <a:endParaRPr lang="en-US" dirty="0"/>
          </a:p>
        </p:txBody>
      </p:sp>
      <p:pic>
        <p:nvPicPr>
          <p:cNvPr id="1026" name="Picture 2" descr="http://extras.mnginteractive.com/live/media/site36/2013/0914/20130914__todd-helton~p1.jpg"/>
          <p:cNvPicPr>
            <a:picLocks noChangeAspect="1" noChangeArrowheads="1"/>
          </p:cNvPicPr>
          <p:nvPr/>
        </p:nvPicPr>
        <p:blipFill rotWithShape="1">
          <a:blip r:embed="rId4">
            <a:extLst>
              <a:ext uri="{28A0092B-C50C-407E-A947-70E740481C1C}">
                <a14:useLocalDpi xmlns:a14="http://schemas.microsoft.com/office/drawing/2010/main" val="0"/>
              </a:ext>
            </a:extLst>
          </a:blip>
          <a:srcRect l="18254" t="8621" r="15271"/>
          <a:stretch/>
        </p:blipFill>
        <p:spPr bwMode="auto">
          <a:xfrm>
            <a:off x="4580589" y="3048000"/>
            <a:ext cx="2429811" cy="23381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sdailyreview.com/wp-content/uploads/2013/08/Alex-Rodr%C3%ADguez.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022" b="8363"/>
          <a:stretch/>
        </p:blipFill>
        <p:spPr bwMode="auto">
          <a:xfrm>
            <a:off x="1862526" y="3048000"/>
            <a:ext cx="2378101" cy="23381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62000" y="5139895"/>
            <a:ext cx="1050288" cy="246221"/>
          </a:xfrm>
          <a:prstGeom prst="rect">
            <a:avLst/>
          </a:prstGeom>
          <a:noFill/>
        </p:spPr>
        <p:txBody>
          <a:bodyPr wrap="none" rtlCol="0">
            <a:spAutoFit/>
          </a:bodyPr>
          <a:lstStyle/>
          <a:p>
            <a:r>
              <a:rPr lang="en-US" sz="1000" i="1" dirty="0" smtClean="0"/>
              <a:t>Alex Rodriguez</a:t>
            </a:r>
            <a:endParaRPr lang="en-US" sz="1000" i="1" dirty="0"/>
          </a:p>
        </p:txBody>
      </p:sp>
      <p:sp>
        <p:nvSpPr>
          <p:cNvPr id="9" name="TextBox 8"/>
          <p:cNvSpPr txBox="1"/>
          <p:nvPr/>
        </p:nvSpPr>
        <p:spPr>
          <a:xfrm>
            <a:off x="7162800" y="5139894"/>
            <a:ext cx="878767" cy="246221"/>
          </a:xfrm>
          <a:prstGeom prst="rect">
            <a:avLst/>
          </a:prstGeom>
          <a:noFill/>
        </p:spPr>
        <p:txBody>
          <a:bodyPr wrap="none" rtlCol="0">
            <a:spAutoFit/>
          </a:bodyPr>
          <a:lstStyle/>
          <a:p>
            <a:r>
              <a:rPr lang="en-US" sz="1000" i="1" dirty="0" smtClean="0"/>
              <a:t>Todd Helton</a:t>
            </a:r>
            <a:endParaRPr lang="en-US" sz="1000" i="1" dirty="0"/>
          </a:p>
        </p:txBody>
      </p:sp>
    </p:spTree>
    <p:extLst>
      <p:ext uri="{BB962C8B-B14F-4D97-AF65-F5344CB8AC3E}">
        <p14:creationId xmlns:p14="http://schemas.microsoft.com/office/powerpoint/2010/main" val="1736222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Problems in Assessing Subjective Probabilities </a:t>
            </a:r>
            <a:endParaRPr lang="en-US" dirty="0"/>
          </a:p>
        </p:txBody>
      </p:sp>
    </p:spTree>
    <p:extLst>
      <p:ext uri="{BB962C8B-B14F-4D97-AF65-F5344CB8AC3E}">
        <p14:creationId xmlns:p14="http://schemas.microsoft.com/office/powerpoint/2010/main" val="126439837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t>
            </a:r>
            <a:r>
              <a:rPr lang="en-US" dirty="0" smtClean="0"/>
              <a:t>Q: </a:t>
            </a:r>
            <a:r>
              <a:rPr lang="en-US" dirty="0"/>
              <a:t>System 2 – Logic Errors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  Rather, </a:t>
                </a:r>
                <a:r>
                  <a:rPr lang="en-US" dirty="0"/>
                  <a:t>p ( H | E ) and p ( E | H ) are related via Bayes’ equation:</a:t>
                </a:r>
              </a:p>
              <a:p>
                <a:endParaRPr lang="en-US" dirty="0"/>
              </a:p>
              <a:p>
                <a:pPr marL="0" indent="0">
                  <a:buNone/>
                </a:pPr>
                <a14:m>
                  <m:oMathPara xmlns:m="http://schemas.openxmlformats.org/officeDocument/2006/math">
                    <m:oMathParaPr>
                      <m:jc m:val="centerGroup"/>
                    </m:oMathParaPr>
                    <m:oMath xmlns:m="http://schemas.openxmlformats.org/officeDocument/2006/math">
                      <m:r>
                        <a:rPr lang="en-US" sz="2400" i="1">
                          <a:latin typeface="Cambria Math"/>
                        </a:rPr>
                        <m:t>𝑝</m:t>
                      </m:r>
                      <m:d>
                        <m:dPr>
                          <m:endChr m:val="|"/>
                          <m:ctrlPr>
                            <a:rPr lang="en-US" sz="2400" i="1">
                              <a:latin typeface="Cambria Math" panose="02040503050406030204" pitchFamily="18" charset="0"/>
                            </a:rPr>
                          </m:ctrlPr>
                        </m:dPr>
                        <m:e>
                          <m:r>
                            <a:rPr lang="en-US" sz="2400" i="1">
                              <a:latin typeface="Cambria Math"/>
                            </a:rPr>
                            <m:t> </m:t>
                          </m:r>
                          <m:r>
                            <a:rPr lang="en-US" sz="2400" i="1">
                              <a:latin typeface="Cambria Math"/>
                            </a:rPr>
                            <m:t>𝐻</m:t>
                          </m:r>
                          <m:r>
                            <a:rPr lang="en-US" sz="2400" i="1">
                              <a:latin typeface="Cambria Math"/>
                            </a:rPr>
                            <m:t> </m:t>
                          </m:r>
                        </m:e>
                      </m:d>
                      <m:r>
                        <a:rPr lang="en-US" sz="2400" i="1">
                          <a:latin typeface="Cambria Math"/>
                        </a:rPr>
                        <m:t> </m:t>
                      </m:r>
                      <m:r>
                        <a:rPr lang="en-US" sz="2400" i="1">
                          <a:latin typeface="Cambria Math"/>
                        </a:rPr>
                        <m:t>𝐸</m:t>
                      </m:r>
                      <m:r>
                        <a:rPr lang="en-US" sz="2400" i="1">
                          <a:latin typeface="Cambria Math"/>
                        </a:rPr>
                        <m:t> )= </m:t>
                      </m:r>
                      <m:f>
                        <m:fPr>
                          <m:ctrlPr>
                            <a:rPr lang="en-US" sz="2400" i="1">
                              <a:latin typeface="Cambria Math" panose="02040503050406030204" pitchFamily="18" charset="0"/>
                            </a:rPr>
                          </m:ctrlPr>
                        </m:fPr>
                        <m:num>
                          <m:r>
                            <a:rPr lang="en-US" sz="2400" i="1">
                              <a:latin typeface="Cambria Math"/>
                            </a:rPr>
                            <m:t>𝑝</m:t>
                          </m:r>
                          <m:d>
                            <m:dPr>
                              <m:endChr m:val="|"/>
                              <m:ctrlPr>
                                <a:rPr lang="en-US" sz="2400" i="1">
                                  <a:latin typeface="Cambria Math" panose="02040503050406030204" pitchFamily="18" charset="0"/>
                                </a:rPr>
                              </m:ctrlPr>
                            </m:dPr>
                            <m:e>
                              <m:r>
                                <a:rPr lang="en-US" sz="2400" i="1">
                                  <a:latin typeface="Cambria Math"/>
                                </a:rPr>
                                <m:t> </m:t>
                              </m:r>
                              <m:r>
                                <a:rPr lang="en-US" sz="2400" i="1">
                                  <a:latin typeface="Cambria Math"/>
                                </a:rPr>
                                <m:t>𝐸</m:t>
                              </m:r>
                              <m:r>
                                <a:rPr lang="en-US" sz="2400" i="1">
                                  <a:latin typeface="Cambria Math"/>
                                </a:rPr>
                                <m:t> </m:t>
                              </m:r>
                            </m:e>
                          </m:d>
                          <m:r>
                            <a:rPr lang="en-US" sz="2400" i="1">
                              <a:latin typeface="Cambria Math"/>
                            </a:rPr>
                            <m:t> </m:t>
                          </m:r>
                          <m:r>
                            <a:rPr lang="en-US" sz="2400" i="1">
                              <a:latin typeface="Cambria Math"/>
                            </a:rPr>
                            <m:t>𝐻</m:t>
                          </m:r>
                          <m:r>
                            <a:rPr lang="en-US" sz="2400" i="1">
                              <a:latin typeface="Cambria Math"/>
                            </a:rPr>
                            <m:t> ) </m:t>
                          </m:r>
                          <m:r>
                            <a:rPr lang="en-US" sz="2400" i="1">
                              <a:latin typeface="Cambria Math"/>
                            </a:rPr>
                            <m:t>𝑝</m:t>
                          </m:r>
                          <m:r>
                            <a:rPr lang="en-US" sz="2400" i="1">
                              <a:latin typeface="Cambria Math"/>
                            </a:rPr>
                            <m:t> ( </m:t>
                          </m:r>
                          <m:r>
                            <a:rPr lang="en-US" sz="2400" i="1">
                              <a:latin typeface="Cambria Math"/>
                            </a:rPr>
                            <m:t>𝐻</m:t>
                          </m:r>
                          <m:r>
                            <a:rPr lang="en-US" sz="2400" i="1">
                              <a:latin typeface="Cambria Math"/>
                            </a:rPr>
                            <m:t> )</m:t>
                          </m:r>
                        </m:num>
                        <m:den>
                          <m:r>
                            <a:rPr lang="en-US" sz="2400" i="1">
                              <a:latin typeface="Cambria Math"/>
                            </a:rPr>
                            <m:t>𝑝</m:t>
                          </m:r>
                          <m:r>
                            <a:rPr lang="en-US" sz="2400" i="1">
                              <a:latin typeface="Cambria Math"/>
                            </a:rPr>
                            <m:t> ( </m:t>
                          </m:r>
                          <m:r>
                            <a:rPr lang="en-US" sz="2400" i="1">
                              <a:latin typeface="Cambria Math"/>
                            </a:rPr>
                            <m:t>𝐸</m:t>
                          </m:r>
                          <m:r>
                            <a:rPr lang="en-US" sz="2400" i="1">
                              <a:latin typeface="Cambria Math"/>
                            </a:rPr>
                            <m:t> )</m:t>
                          </m:r>
                        </m:den>
                      </m:f>
                    </m:oMath>
                  </m:oMathPara>
                </a14:m>
                <a:endParaRPr lang="en-US" sz="2400" dirty="0"/>
              </a:p>
              <a:p>
                <a:endParaRPr lang="en-US" dirty="0" smtClean="0"/>
              </a:p>
              <a:p>
                <a:r>
                  <a:rPr lang="en-US" dirty="0" smtClean="0"/>
                  <a:t>Which can be further broken down into this:</a:t>
                </a:r>
              </a:p>
              <a:p>
                <a:endParaRPr lang="en-US" dirty="0"/>
              </a:p>
              <a:p>
                <a:pPr marL="0" indent="0">
                  <a:buNone/>
                </a:pPr>
                <a14:m>
                  <m:oMathPara xmlns:m="http://schemas.openxmlformats.org/officeDocument/2006/math">
                    <m:oMathParaPr>
                      <m:jc m:val="centerGroup"/>
                    </m:oMathParaPr>
                    <m:oMath xmlns:m="http://schemas.openxmlformats.org/officeDocument/2006/math">
                      <m:r>
                        <a:rPr lang="en-US" sz="2400" i="1">
                          <a:latin typeface="Cambria Math"/>
                        </a:rPr>
                        <m:t>𝑝</m:t>
                      </m:r>
                      <m:d>
                        <m:dPr>
                          <m:endChr m:val="|"/>
                          <m:ctrlPr>
                            <a:rPr lang="en-US" sz="2400" i="1">
                              <a:latin typeface="Cambria Math" panose="02040503050406030204" pitchFamily="18" charset="0"/>
                            </a:rPr>
                          </m:ctrlPr>
                        </m:dPr>
                        <m:e>
                          <m:r>
                            <a:rPr lang="en-US" sz="2400" i="1">
                              <a:latin typeface="Cambria Math"/>
                            </a:rPr>
                            <m:t> </m:t>
                          </m:r>
                          <m:r>
                            <a:rPr lang="en-US" sz="2400" i="1">
                              <a:latin typeface="Cambria Math"/>
                            </a:rPr>
                            <m:t>𝐻</m:t>
                          </m:r>
                          <m:r>
                            <a:rPr lang="en-US" sz="2400" i="1">
                              <a:latin typeface="Cambria Math"/>
                            </a:rPr>
                            <m:t> </m:t>
                          </m:r>
                        </m:e>
                      </m:d>
                      <m:r>
                        <a:rPr lang="en-US" sz="2400" i="1">
                          <a:latin typeface="Cambria Math"/>
                        </a:rPr>
                        <m:t> </m:t>
                      </m:r>
                      <m:r>
                        <a:rPr lang="en-US" sz="2400" i="1">
                          <a:latin typeface="Cambria Math"/>
                        </a:rPr>
                        <m:t>𝐸</m:t>
                      </m:r>
                      <m:r>
                        <a:rPr lang="en-US" sz="2400" i="1">
                          <a:latin typeface="Cambria Math"/>
                        </a:rPr>
                        <m:t> )= </m:t>
                      </m:r>
                      <m:f>
                        <m:fPr>
                          <m:ctrlPr>
                            <a:rPr lang="en-US" sz="2400" i="1">
                              <a:latin typeface="Cambria Math" panose="02040503050406030204" pitchFamily="18" charset="0"/>
                            </a:rPr>
                          </m:ctrlPr>
                        </m:fPr>
                        <m:num>
                          <m:r>
                            <a:rPr lang="en-US" sz="2400" i="1">
                              <a:latin typeface="Cambria Math"/>
                            </a:rPr>
                            <m:t>𝑝</m:t>
                          </m:r>
                          <m:d>
                            <m:dPr>
                              <m:endChr m:val="|"/>
                              <m:ctrlPr>
                                <a:rPr lang="en-US" sz="2400" i="1">
                                  <a:latin typeface="Cambria Math" panose="02040503050406030204" pitchFamily="18" charset="0"/>
                                </a:rPr>
                              </m:ctrlPr>
                            </m:dPr>
                            <m:e>
                              <m:r>
                                <a:rPr lang="en-US" sz="2400" i="1">
                                  <a:latin typeface="Cambria Math"/>
                                </a:rPr>
                                <m:t> </m:t>
                              </m:r>
                              <m:r>
                                <a:rPr lang="en-US" sz="2400" i="1">
                                  <a:latin typeface="Cambria Math"/>
                                </a:rPr>
                                <m:t>𝐸</m:t>
                              </m:r>
                              <m:r>
                                <a:rPr lang="en-US" sz="2400" i="1">
                                  <a:latin typeface="Cambria Math"/>
                                </a:rPr>
                                <m:t> </m:t>
                              </m:r>
                            </m:e>
                          </m:d>
                          <m:r>
                            <a:rPr lang="en-US" sz="2400" i="1">
                              <a:latin typeface="Cambria Math"/>
                            </a:rPr>
                            <m:t> </m:t>
                          </m:r>
                          <m:r>
                            <a:rPr lang="en-US" sz="2400" i="1">
                              <a:latin typeface="Cambria Math"/>
                            </a:rPr>
                            <m:t>𝐻</m:t>
                          </m:r>
                          <m:r>
                            <a:rPr lang="en-US" sz="2400" i="1">
                              <a:latin typeface="Cambria Math"/>
                            </a:rPr>
                            <m:t> ) </m:t>
                          </m:r>
                          <m:r>
                            <a:rPr lang="en-US" sz="2400" i="1">
                              <a:latin typeface="Cambria Math"/>
                            </a:rPr>
                            <m:t>𝑝</m:t>
                          </m:r>
                          <m:r>
                            <a:rPr lang="en-US" sz="2400" i="1">
                              <a:latin typeface="Cambria Math"/>
                            </a:rPr>
                            <m:t> ( </m:t>
                          </m:r>
                          <m:r>
                            <a:rPr lang="en-US" sz="2400" i="1">
                              <a:latin typeface="Cambria Math"/>
                            </a:rPr>
                            <m:t>𝐻</m:t>
                          </m:r>
                          <m:r>
                            <a:rPr lang="en-US" sz="2400" i="1">
                              <a:latin typeface="Cambria Math"/>
                            </a:rPr>
                            <m:t> )</m:t>
                          </m:r>
                        </m:num>
                        <m:den>
                          <m:r>
                            <a:rPr lang="en-US" sz="2400" i="1">
                              <a:latin typeface="Cambria Math"/>
                            </a:rPr>
                            <m:t>𝑝</m:t>
                          </m:r>
                          <m:r>
                            <a:rPr lang="en-US" sz="2400" i="1">
                              <a:latin typeface="Cambria Math"/>
                            </a:rPr>
                            <m:t> </m:t>
                          </m:r>
                          <m:d>
                            <m:dPr>
                              <m:endChr m:val="|"/>
                              <m:ctrlPr>
                                <a:rPr lang="en-US" sz="2400" i="1">
                                  <a:latin typeface="Cambria Math" panose="02040503050406030204" pitchFamily="18" charset="0"/>
                                </a:rPr>
                              </m:ctrlPr>
                            </m:dPr>
                            <m:e>
                              <m:r>
                                <a:rPr lang="en-US" sz="2400" i="1">
                                  <a:latin typeface="Cambria Math"/>
                                </a:rPr>
                                <m:t> </m:t>
                              </m:r>
                              <m:r>
                                <a:rPr lang="en-US" sz="2400" i="1">
                                  <a:latin typeface="Cambria Math"/>
                                </a:rPr>
                                <m:t>𝐸</m:t>
                              </m:r>
                              <m:r>
                                <a:rPr lang="en-US" sz="2400" i="1">
                                  <a:latin typeface="Cambria Math"/>
                                </a:rPr>
                                <m:t> </m:t>
                              </m:r>
                            </m:e>
                          </m:d>
                          <m:r>
                            <a:rPr lang="en-US" sz="2400" i="1">
                              <a:latin typeface="Cambria Math"/>
                            </a:rPr>
                            <m:t> </m:t>
                          </m:r>
                          <m:r>
                            <a:rPr lang="en-US" sz="2400" i="1">
                              <a:latin typeface="Cambria Math"/>
                            </a:rPr>
                            <m:t>𝐻</m:t>
                          </m:r>
                          <m:r>
                            <a:rPr lang="en-US" sz="2400" i="1">
                              <a:latin typeface="Cambria Math"/>
                            </a:rPr>
                            <m:t> ) </m:t>
                          </m:r>
                          <m:r>
                            <a:rPr lang="en-US" sz="2400" i="1">
                              <a:latin typeface="Cambria Math"/>
                            </a:rPr>
                            <m:t>𝑝</m:t>
                          </m:r>
                          <m:d>
                            <m:dPr>
                              <m:ctrlPr>
                                <a:rPr lang="en-US" sz="2400" i="1">
                                  <a:latin typeface="Cambria Math" panose="02040503050406030204" pitchFamily="18" charset="0"/>
                                </a:rPr>
                              </m:ctrlPr>
                            </m:dPr>
                            <m:e>
                              <m:r>
                                <a:rPr lang="en-US" sz="2400" i="1">
                                  <a:latin typeface="Cambria Math"/>
                                </a:rPr>
                                <m:t> </m:t>
                              </m:r>
                              <m:r>
                                <a:rPr lang="en-US" sz="2400" i="1">
                                  <a:latin typeface="Cambria Math"/>
                                </a:rPr>
                                <m:t>𝐻</m:t>
                              </m:r>
                              <m:r>
                                <a:rPr lang="en-US" sz="2400" i="1">
                                  <a:latin typeface="Cambria Math"/>
                                </a:rPr>
                                <m:t> </m:t>
                              </m:r>
                            </m:e>
                          </m:d>
                          <m:r>
                            <a:rPr lang="en-US" sz="2400" i="1">
                              <a:latin typeface="Cambria Math"/>
                            </a:rPr>
                            <m:t>+</m:t>
                          </m:r>
                          <m:r>
                            <a:rPr lang="en-US" sz="2400" i="1">
                              <a:latin typeface="Cambria Math"/>
                            </a:rPr>
                            <m:t>𝑝</m:t>
                          </m:r>
                          <m:r>
                            <a:rPr lang="en-US" sz="2400" i="1">
                              <a:latin typeface="Cambria Math"/>
                            </a:rPr>
                            <m:t> </m:t>
                          </m:r>
                          <m:d>
                            <m:dPr>
                              <m:endChr m:val="|"/>
                              <m:ctrlPr>
                                <a:rPr lang="en-US" sz="2400" i="1">
                                  <a:latin typeface="Cambria Math" panose="02040503050406030204" pitchFamily="18" charset="0"/>
                                </a:rPr>
                              </m:ctrlPr>
                            </m:dPr>
                            <m:e>
                              <m:r>
                                <a:rPr lang="en-US" sz="2400" i="1">
                                  <a:latin typeface="Cambria Math"/>
                                </a:rPr>
                                <m:t> </m:t>
                              </m:r>
                              <m:r>
                                <a:rPr lang="en-US" sz="2400" i="1">
                                  <a:latin typeface="Cambria Math"/>
                                </a:rPr>
                                <m:t>𝐸</m:t>
                              </m:r>
                              <m:r>
                                <a:rPr lang="en-US" sz="2400" i="1">
                                  <a:latin typeface="Cambria Math"/>
                                </a:rPr>
                                <m:t> </m:t>
                              </m:r>
                            </m:e>
                          </m:d>
                          <m:r>
                            <a:rPr lang="en-US" sz="2400" i="1">
                              <a:latin typeface="Cambria Math"/>
                            </a:rPr>
                            <m:t> </m:t>
                          </m:r>
                          <m:bar>
                            <m:barPr>
                              <m:pos m:val="top"/>
                              <m:ctrlPr>
                                <a:rPr lang="en-US" sz="2400" i="1" smtClean="0">
                                  <a:latin typeface="Cambria Math" panose="02040503050406030204" pitchFamily="18" charset="0"/>
                                </a:rPr>
                              </m:ctrlPr>
                            </m:barPr>
                            <m:e>
                              <m:r>
                                <a:rPr lang="en-US" sz="2400" b="0" i="1" smtClean="0">
                                  <a:latin typeface="Cambria Math"/>
                                </a:rPr>
                                <m:t>𝐻</m:t>
                              </m:r>
                            </m:e>
                          </m:bar>
                          <m:r>
                            <a:rPr lang="en-US" sz="2400" i="1">
                              <a:latin typeface="Cambria Math"/>
                            </a:rPr>
                            <m:t> ) </m:t>
                          </m:r>
                          <m:r>
                            <a:rPr lang="en-US" sz="2400" i="1">
                              <a:latin typeface="Cambria Math"/>
                            </a:rPr>
                            <m:t>𝑝</m:t>
                          </m:r>
                          <m:r>
                            <a:rPr lang="en-US" sz="2400" i="1">
                              <a:latin typeface="Cambria Math"/>
                            </a:rPr>
                            <m:t> ( </m:t>
                          </m:r>
                          <m:bar>
                            <m:barPr>
                              <m:pos m:val="top"/>
                              <m:ctrlPr>
                                <a:rPr lang="en-US" sz="2400" i="1" smtClean="0">
                                  <a:latin typeface="Cambria Math" panose="02040503050406030204" pitchFamily="18" charset="0"/>
                                </a:rPr>
                              </m:ctrlPr>
                            </m:barPr>
                            <m:e>
                              <m:r>
                                <a:rPr lang="en-US" sz="2400" b="0" i="1" smtClean="0">
                                  <a:latin typeface="Cambria Math"/>
                                </a:rPr>
                                <m:t>𝐻</m:t>
                              </m:r>
                            </m:e>
                          </m:bar>
                          <m:r>
                            <a:rPr lang="en-US" sz="2400" b="0" i="1" smtClean="0">
                              <a:latin typeface="Cambria Math"/>
                            </a:rPr>
                            <m:t> </m:t>
                          </m:r>
                          <m:r>
                            <a:rPr lang="en-US" sz="2400" i="1">
                              <a:latin typeface="Cambria Math"/>
                            </a:rPr>
                            <m:t>)</m:t>
                          </m:r>
                        </m:den>
                      </m:f>
                    </m:oMath>
                  </m:oMathPara>
                </a14:m>
                <a:endParaRPr lang="en-US" sz="2400" dirty="0" smtClean="0"/>
              </a:p>
              <a:p>
                <a:endParaRPr lang="en-US" dirty="0"/>
              </a:p>
              <a:p>
                <a:pPr marL="0" indent="0">
                  <a:buNone/>
                </a:pPr>
                <a:endParaRPr lang="en-US" dirty="0"/>
              </a:p>
              <a:p>
                <a:endParaRPr lang="en-US" dirty="0"/>
              </a:p>
              <a:p>
                <a:endParaRPr lang="en-US" dirty="0" smtClean="0"/>
              </a:p>
              <a:p>
                <a:pPr marL="0" indent="0">
                  <a:buNone/>
                </a:pPr>
                <a:endParaRPr lang="en-US" dirty="0" smtClean="0"/>
              </a:p>
              <a:p>
                <a:pPr marL="0" indent="0">
                  <a:buNone/>
                </a:pPr>
                <a:endParaRPr lang="en-US" dirty="0"/>
              </a:p>
              <a:p>
                <a:pPr marL="0" indent="0">
                  <a:buNone/>
                </a:pPr>
                <a:endParaRPr lang="en-US"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127"/>
                </a:stretch>
              </a:blipFill>
            </p:spPr>
            <p:txBody>
              <a:bodyPr/>
              <a:lstStyle/>
              <a:p>
                <a:r>
                  <a:rPr lang="en-US">
                    <a:noFill/>
                  </a:rPr>
                  <a:t> </a:t>
                </a:r>
              </a:p>
            </p:txBody>
          </p:sp>
        </mc:Fallback>
      </mc:AlternateContent>
      <p:sp>
        <p:nvSpPr>
          <p:cNvPr id="4" name="Text Placeholder 3"/>
          <p:cNvSpPr>
            <a:spLocks noGrp="1"/>
          </p:cNvSpPr>
          <p:nvPr>
            <p:ph type="body" sz="quarter" idx="10"/>
          </p:nvPr>
        </p:nvSpPr>
        <p:spPr/>
        <p:txBody>
          <a:bodyPr/>
          <a:lstStyle/>
          <a:p>
            <a:r>
              <a:rPr lang="en-US" dirty="0">
                <a:sym typeface="Wingdings"/>
              </a:rPr>
              <a:t>Problems in assuming </a:t>
            </a:r>
            <a:r>
              <a:rPr lang="en-US" i="1" dirty="0">
                <a:sym typeface="Wingdings"/>
              </a:rPr>
              <a:t>p ( Hypothesis | Evidence) </a:t>
            </a:r>
            <a:r>
              <a:rPr lang="en-US" dirty="0" smtClean="0">
                <a:sym typeface="Wingdings"/>
              </a:rPr>
              <a:t>equals </a:t>
            </a:r>
            <a:r>
              <a:rPr lang="en-US" i="1" dirty="0">
                <a:sym typeface="Wingdings"/>
              </a:rPr>
              <a:t>p ( Evidence | Hypothesis )</a:t>
            </a:r>
            <a:endParaRPr lang="en-US" dirty="0"/>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9630262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t>
            </a:r>
            <a:r>
              <a:rPr lang="en-US" dirty="0" smtClean="0"/>
              <a:t>Q: </a:t>
            </a:r>
            <a:r>
              <a:rPr lang="en-US" dirty="0"/>
              <a:t>System 2 – Logic Errors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  Rather, </a:t>
                </a:r>
                <a:r>
                  <a:rPr lang="en-US" dirty="0"/>
                  <a:t>p ( H | E ) and p ( E | H ) are related via Bayes’ equation:</a:t>
                </a:r>
              </a:p>
              <a:p>
                <a:endParaRPr lang="en-US" dirty="0"/>
              </a:p>
              <a:p>
                <a:pPr marL="0" indent="0">
                  <a:buNone/>
                </a:pPr>
                <a14:m>
                  <m:oMathPara xmlns:m="http://schemas.openxmlformats.org/officeDocument/2006/math">
                    <m:oMathParaPr>
                      <m:jc m:val="centerGroup"/>
                    </m:oMathParaPr>
                    <m:oMath xmlns:m="http://schemas.openxmlformats.org/officeDocument/2006/math">
                      <m:r>
                        <a:rPr lang="en-US" sz="2400" i="1">
                          <a:latin typeface="Cambria Math"/>
                        </a:rPr>
                        <m:t>𝑝</m:t>
                      </m:r>
                      <m:d>
                        <m:dPr>
                          <m:endChr m:val="|"/>
                          <m:ctrlPr>
                            <a:rPr lang="en-US" sz="2400" i="1">
                              <a:latin typeface="Cambria Math" panose="02040503050406030204" pitchFamily="18" charset="0"/>
                            </a:rPr>
                          </m:ctrlPr>
                        </m:dPr>
                        <m:e>
                          <m:r>
                            <a:rPr lang="en-US" sz="2400" i="1">
                              <a:latin typeface="Cambria Math"/>
                            </a:rPr>
                            <m:t> </m:t>
                          </m:r>
                          <m:r>
                            <a:rPr lang="en-US" sz="2400" i="1">
                              <a:latin typeface="Cambria Math"/>
                            </a:rPr>
                            <m:t>𝐻</m:t>
                          </m:r>
                          <m:r>
                            <a:rPr lang="en-US" sz="2400" i="1">
                              <a:latin typeface="Cambria Math"/>
                            </a:rPr>
                            <m:t> </m:t>
                          </m:r>
                        </m:e>
                      </m:d>
                      <m:r>
                        <a:rPr lang="en-US" sz="2400" i="1">
                          <a:latin typeface="Cambria Math"/>
                        </a:rPr>
                        <m:t> </m:t>
                      </m:r>
                      <m:r>
                        <a:rPr lang="en-US" sz="2400" i="1">
                          <a:latin typeface="Cambria Math"/>
                        </a:rPr>
                        <m:t>𝐸</m:t>
                      </m:r>
                      <m:r>
                        <a:rPr lang="en-US" sz="2400" i="1">
                          <a:latin typeface="Cambria Math"/>
                        </a:rPr>
                        <m:t> )= </m:t>
                      </m:r>
                      <m:f>
                        <m:fPr>
                          <m:ctrlPr>
                            <a:rPr lang="en-US" sz="2400" i="1">
                              <a:latin typeface="Cambria Math" panose="02040503050406030204" pitchFamily="18" charset="0"/>
                            </a:rPr>
                          </m:ctrlPr>
                        </m:fPr>
                        <m:num>
                          <m:r>
                            <a:rPr lang="en-US" sz="2400" i="1">
                              <a:latin typeface="Cambria Math"/>
                            </a:rPr>
                            <m:t>𝑝</m:t>
                          </m:r>
                          <m:d>
                            <m:dPr>
                              <m:endChr m:val="|"/>
                              <m:ctrlPr>
                                <a:rPr lang="en-US" sz="2400" i="1">
                                  <a:latin typeface="Cambria Math" panose="02040503050406030204" pitchFamily="18" charset="0"/>
                                </a:rPr>
                              </m:ctrlPr>
                            </m:dPr>
                            <m:e>
                              <m:r>
                                <a:rPr lang="en-US" sz="2400" i="1">
                                  <a:latin typeface="Cambria Math"/>
                                </a:rPr>
                                <m:t> </m:t>
                              </m:r>
                              <m:r>
                                <a:rPr lang="en-US" sz="2400" i="1">
                                  <a:latin typeface="Cambria Math"/>
                                </a:rPr>
                                <m:t>𝐸</m:t>
                              </m:r>
                              <m:r>
                                <a:rPr lang="en-US" sz="2400" i="1">
                                  <a:latin typeface="Cambria Math"/>
                                </a:rPr>
                                <m:t> </m:t>
                              </m:r>
                            </m:e>
                          </m:d>
                          <m:r>
                            <a:rPr lang="en-US" sz="2400" i="1">
                              <a:latin typeface="Cambria Math"/>
                            </a:rPr>
                            <m:t> </m:t>
                          </m:r>
                          <m:r>
                            <a:rPr lang="en-US" sz="2400" i="1">
                              <a:latin typeface="Cambria Math"/>
                            </a:rPr>
                            <m:t>𝐻</m:t>
                          </m:r>
                          <m:r>
                            <a:rPr lang="en-US" sz="2400" i="1">
                              <a:latin typeface="Cambria Math"/>
                            </a:rPr>
                            <m:t> ) </m:t>
                          </m:r>
                          <m:r>
                            <a:rPr lang="en-US" sz="2400" i="1">
                              <a:latin typeface="Cambria Math"/>
                            </a:rPr>
                            <m:t>𝑝</m:t>
                          </m:r>
                          <m:r>
                            <a:rPr lang="en-US" sz="2400" i="1">
                              <a:latin typeface="Cambria Math"/>
                            </a:rPr>
                            <m:t> ( </m:t>
                          </m:r>
                          <m:r>
                            <a:rPr lang="en-US" sz="2400" i="1">
                              <a:latin typeface="Cambria Math"/>
                            </a:rPr>
                            <m:t>𝐻</m:t>
                          </m:r>
                          <m:r>
                            <a:rPr lang="en-US" sz="2400" i="1">
                              <a:latin typeface="Cambria Math"/>
                            </a:rPr>
                            <m:t> )</m:t>
                          </m:r>
                        </m:num>
                        <m:den>
                          <m:r>
                            <a:rPr lang="en-US" sz="2400" i="1">
                              <a:latin typeface="Cambria Math"/>
                            </a:rPr>
                            <m:t>𝑝</m:t>
                          </m:r>
                          <m:r>
                            <a:rPr lang="en-US" sz="2400" i="1">
                              <a:latin typeface="Cambria Math"/>
                            </a:rPr>
                            <m:t> ( </m:t>
                          </m:r>
                          <m:r>
                            <a:rPr lang="en-US" sz="2400" i="1">
                              <a:latin typeface="Cambria Math"/>
                            </a:rPr>
                            <m:t>𝐸</m:t>
                          </m:r>
                          <m:r>
                            <a:rPr lang="en-US" sz="2400" i="1">
                              <a:latin typeface="Cambria Math"/>
                            </a:rPr>
                            <m:t> )</m:t>
                          </m:r>
                        </m:den>
                      </m:f>
                    </m:oMath>
                  </m:oMathPara>
                </a14:m>
                <a:endParaRPr lang="en-US" sz="2400" dirty="0"/>
              </a:p>
              <a:p>
                <a:endParaRPr lang="en-US" dirty="0" smtClean="0"/>
              </a:p>
              <a:p>
                <a:r>
                  <a:rPr lang="en-US" dirty="0" smtClean="0"/>
                  <a:t>Which can be further broken down into this:</a:t>
                </a:r>
              </a:p>
              <a:p>
                <a:endParaRPr lang="en-US" dirty="0"/>
              </a:p>
              <a:p>
                <a:pPr marL="0" indent="0">
                  <a:buNone/>
                </a:pPr>
                <a14:m>
                  <m:oMathPara xmlns:m="http://schemas.openxmlformats.org/officeDocument/2006/math">
                    <m:oMathParaPr>
                      <m:jc m:val="centerGroup"/>
                    </m:oMathParaPr>
                    <m:oMath xmlns:m="http://schemas.openxmlformats.org/officeDocument/2006/math">
                      <m:r>
                        <a:rPr lang="en-US" sz="2400" i="1">
                          <a:latin typeface="Cambria Math"/>
                        </a:rPr>
                        <m:t>𝑝</m:t>
                      </m:r>
                      <m:d>
                        <m:dPr>
                          <m:endChr m:val="|"/>
                          <m:ctrlPr>
                            <a:rPr lang="en-US" sz="2400" i="1">
                              <a:latin typeface="Cambria Math" panose="02040503050406030204" pitchFamily="18" charset="0"/>
                            </a:rPr>
                          </m:ctrlPr>
                        </m:dPr>
                        <m:e>
                          <m:r>
                            <a:rPr lang="en-US" sz="2400" i="1">
                              <a:latin typeface="Cambria Math"/>
                            </a:rPr>
                            <m:t> </m:t>
                          </m:r>
                          <m:r>
                            <a:rPr lang="en-US" sz="2400" i="1">
                              <a:latin typeface="Cambria Math"/>
                            </a:rPr>
                            <m:t>𝐻</m:t>
                          </m:r>
                          <m:r>
                            <a:rPr lang="en-US" sz="2400" i="1">
                              <a:latin typeface="Cambria Math"/>
                            </a:rPr>
                            <m:t> </m:t>
                          </m:r>
                        </m:e>
                      </m:d>
                      <m:r>
                        <a:rPr lang="en-US" sz="2400" i="1">
                          <a:latin typeface="Cambria Math"/>
                        </a:rPr>
                        <m:t> </m:t>
                      </m:r>
                      <m:r>
                        <a:rPr lang="en-US" sz="2400" i="1">
                          <a:latin typeface="Cambria Math"/>
                        </a:rPr>
                        <m:t>𝐸</m:t>
                      </m:r>
                      <m:r>
                        <a:rPr lang="en-US" sz="2400" i="1">
                          <a:latin typeface="Cambria Math"/>
                        </a:rPr>
                        <m:t> )= </m:t>
                      </m:r>
                      <m:f>
                        <m:fPr>
                          <m:ctrlPr>
                            <a:rPr lang="en-US" sz="2400" i="1">
                              <a:latin typeface="Cambria Math" panose="02040503050406030204" pitchFamily="18" charset="0"/>
                            </a:rPr>
                          </m:ctrlPr>
                        </m:fPr>
                        <m:num>
                          <m:r>
                            <a:rPr lang="en-US" sz="2400" i="1">
                              <a:latin typeface="Cambria Math"/>
                            </a:rPr>
                            <m:t>𝑝</m:t>
                          </m:r>
                          <m:d>
                            <m:dPr>
                              <m:endChr m:val="|"/>
                              <m:ctrlPr>
                                <a:rPr lang="en-US" sz="2400" i="1">
                                  <a:latin typeface="Cambria Math" panose="02040503050406030204" pitchFamily="18" charset="0"/>
                                </a:rPr>
                              </m:ctrlPr>
                            </m:dPr>
                            <m:e>
                              <m:r>
                                <a:rPr lang="en-US" sz="2400" i="1">
                                  <a:latin typeface="Cambria Math"/>
                                </a:rPr>
                                <m:t> </m:t>
                              </m:r>
                              <m:r>
                                <a:rPr lang="en-US" sz="2400" i="1">
                                  <a:latin typeface="Cambria Math"/>
                                </a:rPr>
                                <m:t>𝐸</m:t>
                              </m:r>
                              <m:r>
                                <a:rPr lang="en-US" sz="2400" i="1">
                                  <a:latin typeface="Cambria Math"/>
                                </a:rPr>
                                <m:t> </m:t>
                              </m:r>
                            </m:e>
                          </m:d>
                          <m:r>
                            <a:rPr lang="en-US" sz="2400" i="1">
                              <a:latin typeface="Cambria Math"/>
                            </a:rPr>
                            <m:t> </m:t>
                          </m:r>
                          <m:r>
                            <a:rPr lang="en-US" sz="2400" i="1">
                              <a:latin typeface="Cambria Math"/>
                            </a:rPr>
                            <m:t>𝐻</m:t>
                          </m:r>
                          <m:r>
                            <a:rPr lang="en-US" sz="2400" i="1">
                              <a:latin typeface="Cambria Math"/>
                            </a:rPr>
                            <m:t> ) </m:t>
                          </m:r>
                          <m:r>
                            <a:rPr lang="en-US" sz="2400" i="1">
                              <a:latin typeface="Cambria Math"/>
                            </a:rPr>
                            <m:t>𝑝</m:t>
                          </m:r>
                          <m:r>
                            <a:rPr lang="en-US" sz="2400" i="1">
                              <a:latin typeface="Cambria Math"/>
                            </a:rPr>
                            <m:t> ( </m:t>
                          </m:r>
                          <m:r>
                            <a:rPr lang="en-US" sz="2400" i="1">
                              <a:latin typeface="Cambria Math"/>
                            </a:rPr>
                            <m:t>𝐻</m:t>
                          </m:r>
                          <m:r>
                            <a:rPr lang="en-US" sz="2400" i="1">
                              <a:latin typeface="Cambria Math"/>
                            </a:rPr>
                            <m:t> )</m:t>
                          </m:r>
                        </m:num>
                        <m:den>
                          <m:r>
                            <a:rPr lang="en-US" sz="2400" i="1">
                              <a:latin typeface="Cambria Math"/>
                            </a:rPr>
                            <m:t>𝑝</m:t>
                          </m:r>
                          <m:r>
                            <a:rPr lang="en-US" sz="2400" i="1">
                              <a:latin typeface="Cambria Math"/>
                            </a:rPr>
                            <m:t> </m:t>
                          </m:r>
                          <m:d>
                            <m:dPr>
                              <m:endChr m:val="|"/>
                              <m:ctrlPr>
                                <a:rPr lang="en-US" sz="2400" i="1">
                                  <a:latin typeface="Cambria Math" panose="02040503050406030204" pitchFamily="18" charset="0"/>
                                </a:rPr>
                              </m:ctrlPr>
                            </m:dPr>
                            <m:e>
                              <m:r>
                                <a:rPr lang="en-US" sz="2400" i="1">
                                  <a:latin typeface="Cambria Math"/>
                                </a:rPr>
                                <m:t> </m:t>
                              </m:r>
                              <m:r>
                                <a:rPr lang="en-US" sz="2400" i="1">
                                  <a:latin typeface="Cambria Math"/>
                                </a:rPr>
                                <m:t>𝐸</m:t>
                              </m:r>
                              <m:r>
                                <a:rPr lang="en-US" sz="2400" i="1">
                                  <a:latin typeface="Cambria Math"/>
                                </a:rPr>
                                <m:t> </m:t>
                              </m:r>
                            </m:e>
                          </m:d>
                          <m:r>
                            <a:rPr lang="en-US" sz="2400" i="1">
                              <a:latin typeface="Cambria Math"/>
                            </a:rPr>
                            <m:t> </m:t>
                          </m:r>
                          <m:r>
                            <a:rPr lang="en-US" sz="2400" i="1">
                              <a:latin typeface="Cambria Math"/>
                            </a:rPr>
                            <m:t>𝐻</m:t>
                          </m:r>
                          <m:r>
                            <a:rPr lang="en-US" sz="2400" i="1">
                              <a:latin typeface="Cambria Math"/>
                            </a:rPr>
                            <m:t> ) </m:t>
                          </m:r>
                          <m:r>
                            <a:rPr lang="en-US" sz="2400" i="1">
                              <a:latin typeface="Cambria Math"/>
                            </a:rPr>
                            <m:t>𝑝</m:t>
                          </m:r>
                          <m:d>
                            <m:dPr>
                              <m:ctrlPr>
                                <a:rPr lang="en-US" sz="2400" i="1">
                                  <a:latin typeface="Cambria Math" panose="02040503050406030204" pitchFamily="18" charset="0"/>
                                </a:rPr>
                              </m:ctrlPr>
                            </m:dPr>
                            <m:e>
                              <m:r>
                                <a:rPr lang="en-US" sz="2400" i="1">
                                  <a:latin typeface="Cambria Math"/>
                                </a:rPr>
                                <m:t> </m:t>
                              </m:r>
                              <m:r>
                                <a:rPr lang="en-US" sz="2400" i="1">
                                  <a:latin typeface="Cambria Math"/>
                                </a:rPr>
                                <m:t>𝐻</m:t>
                              </m:r>
                              <m:r>
                                <a:rPr lang="en-US" sz="2400" i="1">
                                  <a:latin typeface="Cambria Math"/>
                                </a:rPr>
                                <m:t> </m:t>
                              </m:r>
                            </m:e>
                          </m:d>
                          <m:r>
                            <a:rPr lang="en-US" sz="2400" i="1">
                              <a:latin typeface="Cambria Math"/>
                            </a:rPr>
                            <m:t>+</m:t>
                          </m:r>
                          <m:r>
                            <a:rPr lang="en-US" sz="2400" i="1">
                              <a:latin typeface="Cambria Math"/>
                            </a:rPr>
                            <m:t>𝑝</m:t>
                          </m:r>
                          <m:r>
                            <a:rPr lang="en-US" sz="2400" i="1">
                              <a:latin typeface="Cambria Math"/>
                            </a:rPr>
                            <m:t> </m:t>
                          </m:r>
                          <m:d>
                            <m:dPr>
                              <m:endChr m:val="|"/>
                              <m:ctrlPr>
                                <a:rPr lang="en-US" sz="2400" i="1">
                                  <a:latin typeface="Cambria Math" panose="02040503050406030204" pitchFamily="18" charset="0"/>
                                </a:rPr>
                              </m:ctrlPr>
                            </m:dPr>
                            <m:e>
                              <m:r>
                                <a:rPr lang="en-US" sz="2400" i="1">
                                  <a:latin typeface="Cambria Math"/>
                                </a:rPr>
                                <m:t> </m:t>
                              </m:r>
                              <m:r>
                                <a:rPr lang="en-US" sz="2400" i="1">
                                  <a:latin typeface="Cambria Math"/>
                                </a:rPr>
                                <m:t>𝐸</m:t>
                              </m:r>
                              <m:r>
                                <a:rPr lang="en-US" sz="2400" i="1">
                                  <a:latin typeface="Cambria Math"/>
                                </a:rPr>
                                <m:t> </m:t>
                              </m:r>
                            </m:e>
                          </m:d>
                          <m:r>
                            <a:rPr lang="en-US" sz="2400" i="1">
                              <a:latin typeface="Cambria Math"/>
                            </a:rPr>
                            <m:t> </m:t>
                          </m:r>
                          <m:bar>
                            <m:barPr>
                              <m:pos m:val="top"/>
                              <m:ctrlPr>
                                <a:rPr lang="en-US" sz="2400" i="1" smtClean="0">
                                  <a:latin typeface="Cambria Math" panose="02040503050406030204" pitchFamily="18" charset="0"/>
                                </a:rPr>
                              </m:ctrlPr>
                            </m:barPr>
                            <m:e>
                              <m:r>
                                <a:rPr lang="en-US" sz="2400" b="0" i="1" smtClean="0">
                                  <a:latin typeface="Cambria Math"/>
                                </a:rPr>
                                <m:t>𝐻</m:t>
                              </m:r>
                            </m:e>
                          </m:bar>
                          <m:r>
                            <a:rPr lang="en-US" sz="2400" i="1">
                              <a:latin typeface="Cambria Math"/>
                            </a:rPr>
                            <m:t> ) </m:t>
                          </m:r>
                          <m:r>
                            <a:rPr lang="en-US" sz="2400" i="1">
                              <a:latin typeface="Cambria Math"/>
                            </a:rPr>
                            <m:t>𝑝</m:t>
                          </m:r>
                          <m:r>
                            <a:rPr lang="en-US" sz="2400" i="1">
                              <a:latin typeface="Cambria Math"/>
                            </a:rPr>
                            <m:t> ( </m:t>
                          </m:r>
                          <m:bar>
                            <m:barPr>
                              <m:pos m:val="top"/>
                              <m:ctrlPr>
                                <a:rPr lang="en-US" sz="2400" i="1" smtClean="0">
                                  <a:latin typeface="Cambria Math" panose="02040503050406030204" pitchFamily="18" charset="0"/>
                                </a:rPr>
                              </m:ctrlPr>
                            </m:barPr>
                            <m:e>
                              <m:r>
                                <a:rPr lang="en-US" sz="2400" b="0" i="1" smtClean="0">
                                  <a:latin typeface="Cambria Math"/>
                                </a:rPr>
                                <m:t>𝐻</m:t>
                              </m:r>
                            </m:e>
                          </m:bar>
                          <m:r>
                            <a:rPr lang="en-US" sz="2400" i="1">
                              <a:latin typeface="Cambria Math"/>
                            </a:rPr>
                            <m:t> )</m:t>
                          </m:r>
                        </m:den>
                      </m:f>
                    </m:oMath>
                  </m:oMathPara>
                </a14:m>
                <a:endParaRPr lang="en-US" sz="2400" dirty="0" smtClean="0"/>
              </a:p>
              <a:p>
                <a:endParaRPr lang="en-US" dirty="0"/>
              </a:p>
              <a:p>
                <a:pPr marL="0" indent="0">
                  <a:buNone/>
                </a:pPr>
                <a:endParaRPr lang="en-US" dirty="0"/>
              </a:p>
              <a:p>
                <a:r>
                  <a:rPr lang="en-US" dirty="0" smtClean="0"/>
                  <a:t>The bottom right term is arguably the most important term in the equation.  </a:t>
                </a:r>
                <a:r>
                  <a:rPr lang="en-US" u="sng" dirty="0" smtClean="0"/>
                  <a:t>It forces you to consider reasons why evidence might appear that is NOT related to your hypothesis</a:t>
                </a:r>
                <a:r>
                  <a:rPr lang="en-US" dirty="0" smtClean="0"/>
                  <a:t>.  </a:t>
                </a:r>
              </a:p>
              <a:p>
                <a:endParaRPr lang="en-US" dirty="0"/>
              </a:p>
              <a:p>
                <a:r>
                  <a:rPr lang="en-US" dirty="0" smtClean="0"/>
                  <a:t>That term encompasses what Oliver Cromwell, the Lord Protector of the Commonwealth of England, wrote to the General Assembly of Scotland in 1650:</a:t>
                </a:r>
              </a:p>
              <a:p>
                <a:pPr marL="393700" lvl="1" indent="0">
                  <a:buNone/>
                </a:pPr>
                <a:endParaRPr lang="en-US" dirty="0" smtClean="0"/>
              </a:p>
              <a:p>
                <a:pPr marL="393700" lvl="1" indent="0" algn="ctr">
                  <a:buNone/>
                </a:pPr>
                <a:endParaRPr lang="en-US" sz="800" i="1" dirty="0" smtClean="0"/>
              </a:p>
              <a:p>
                <a:pPr marL="393700" lvl="1" indent="0" algn="ctr">
                  <a:buNone/>
                </a:pPr>
                <a:r>
                  <a:rPr lang="en-US" i="1" dirty="0" smtClean="0"/>
                  <a:t>I beseech you, in the bowels of Christ, think it possible you may be mistaken</a:t>
                </a:r>
              </a:p>
              <a:p>
                <a:endParaRPr lang="en-US" dirty="0"/>
              </a:p>
              <a:p>
                <a:endParaRPr lang="en-US" dirty="0" smtClean="0"/>
              </a:p>
              <a:p>
                <a:pPr marL="0" indent="0">
                  <a:buNone/>
                </a:pPr>
                <a:endParaRPr lang="en-US" dirty="0" smtClean="0"/>
              </a:p>
              <a:p>
                <a:pPr marL="0" indent="0">
                  <a:buNone/>
                </a:pPr>
                <a:endParaRPr lang="en-US" dirty="0"/>
              </a:p>
              <a:p>
                <a:pPr marL="0" indent="0">
                  <a:buNone/>
                </a:pPr>
                <a:endParaRPr lang="en-US"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127" b="-2405"/>
                </a:stretch>
              </a:blipFill>
            </p:spPr>
            <p:txBody>
              <a:bodyPr/>
              <a:lstStyle/>
              <a:p>
                <a:r>
                  <a:rPr lang="en-US">
                    <a:noFill/>
                  </a:rPr>
                  <a:t> </a:t>
                </a:r>
              </a:p>
            </p:txBody>
          </p:sp>
        </mc:Fallback>
      </mc:AlternateContent>
      <p:sp>
        <p:nvSpPr>
          <p:cNvPr id="4" name="Text Placeholder 3"/>
          <p:cNvSpPr>
            <a:spLocks noGrp="1"/>
          </p:cNvSpPr>
          <p:nvPr>
            <p:ph type="body" sz="quarter" idx="10"/>
          </p:nvPr>
        </p:nvSpPr>
        <p:spPr/>
        <p:txBody>
          <a:bodyPr/>
          <a:lstStyle/>
          <a:p>
            <a:r>
              <a:rPr lang="en-US" dirty="0">
                <a:sym typeface="Wingdings"/>
              </a:rPr>
              <a:t>Problems in assuming </a:t>
            </a:r>
            <a:r>
              <a:rPr lang="en-US" i="1" dirty="0">
                <a:sym typeface="Wingdings"/>
              </a:rPr>
              <a:t>p ( Hypothesis | Evidence) </a:t>
            </a:r>
            <a:r>
              <a:rPr lang="en-US" dirty="0" smtClean="0">
                <a:sym typeface="Wingdings"/>
              </a:rPr>
              <a:t>equals </a:t>
            </a:r>
            <a:r>
              <a:rPr lang="en-US" i="1" dirty="0">
                <a:sym typeface="Wingdings"/>
              </a:rPr>
              <a:t>p ( Evidence | Hypothesis )</a:t>
            </a:r>
            <a:endParaRPr lang="en-US" dirty="0"/>
          </a:p>
        </p:txBody>
      </p:sp>
      <p:sp>
        <p:nvSpPr>
          <p:cNvPr id="5" name="Text Placeholder 4"/>
          <p:cNvSpPr>
            <a:spLocks noGrp="1"/>
          </p:cNvSpPr>
          <p:nvPr>
            <p:ph type="body" sz="quarter" idx="11"/>
          </p:nvPr>
        </p:nvSpPr>
        <p:spPr/>
        <p:txBody>
          <a:bodyPr/>
          <a:lstStyle/>
          <a:p>
            <a:endParaRPr lang="en-US"/>
          </a:p>
        </p:txBody>
      </p:sp>
      <p:pic>
        <p:nvPicPr>
          <p:cNvPr id="2050" name="Picture 2" descr="http://historysheroes.e2bn.org/library/images/Cromwell/achievements/cromwell164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5487266"/>
            <a:ext cx="1143000" cy="761134"/>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4876800" y="3429000"/>
            <a:ext cx="2971800" cy="609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705742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t>
            </a:r>
            <a:r>
              <a:rPr lang="en-US" dirty="0" smtClean="0"/>
              <a:t>R: </a:t>
            </a:r>
            <a:r>
              <a:rPr lang="en-US" dirty="0"/>
              <a:t>System 2 – Logic Errors</a:t>
            </a:r>
          </a:p>
        </p:txBody>
      </p:sp>
      <p:sp>
        <p:nvSpPr>
          <p:cNvPr id="3" name="Content Placeholder 2"/>
          <p:cNvSpPr>
            <a:spLocks noGrp="1"/>
          </p:cNvSpPr>
          <p:nvPr>
            <p:ph idx="1"/>
          </p:nvPr>
        </p:nvSpPr>
        <p:spPr>
          <a:xfrm>
            <a:off x="228601" y="1219200"/>
            <a:ext cx="8229600" cy="4816550"/>
          </a:xfrm>
        </p:spPr>
        <p:txBody>
          <a:bodyPr/>
          <a:lstStyle/>
          <a:p>
            <a:r>
              <a:rPr lang="en-US" dirty="0"/>
              <a:t>In 2003,  1438 Major League Baseball players were tested for PED </a:t>
            </a:r>
            <a:r>
              <a:rPr lang="en-US" dirty="0" smtClean="0"/>
              <a:t>use and </a:t>
            </a:r>
            <a:r>
              <a:rPr lang="en-US" dirty="0"/>
              <a:t>104 tested positive.  </a:t>
            </a:r>
            <a:r>
              <a:rPr lang="en-US" dirty="0" smtClean="0"/>
              <a:t>Several of the 104 players had their names leaked to the media, and there were calls for MLB to release the entire list, which could have been unfair to many of them.</a:t>
            </a:r>
          </a:p>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r>
              <a:rPr lang="en-US" dirty="0" smtClean="0"/>
              <a:t>Here is one possible data generation process for the MLB results, which finds that 69% of those who tested positive were actually PED users.</a:t>
            </a:r>
            <a:endParaRPr lang="en-US" dirty="0"/>
          </a:p>
          <a:p>
            <a:pPr marL="0" indent="0">
              <a:buNone/>
            </a:pPr>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endParaRPr lang="en-US" sz="800" dirty="0" smtClean="0"/>
          </a:p>
          <a:p>
            <a:r>
              <a:rPr lang="en-US" dirty="0" smtClean="0"/>
              <a:t>The above data generation process requires many assumptions of unknowns.  BUT the results are striking with 31% false positives, AND no one in the media had an obviously superior process.</a:t>
            </a:r>
          </a:p>
          <a:p>
            <a:pPr lvl="1"/>
            <a:r>
              <a:rPr lang="en-US" dirty="0" smtClean="0"/>
              <a:t>This is part of the reason why lie detector tests are inadmissible in courts of law.</a:t>
            </a:r>
            <a:endParaRPr lang="en-US" dirty="0"/>
          </a:p>
          <a:p>
            <a:endParaRPr lang="en-US" dirty="0"/>
          </a:p>
          <a:p>
            <a:endParaRPr lang="en-US" dirty="0" smtClean="0"/>
          </a:p>
          <a:p>
            <a:pPr marL="0" indent="0">
              <a:buNone/>
            </a:pPr>
            <a:endParaRPr lang="en-US" dirty="0"/>
          </a:p>
          <a:p>
            <a:pPr marL="0" indent="0">
              <a:buNone/>
            </a:pPr>
            <a:endParaRPr lang="en-US" sz="2400" dirty="0" smtClean="0"/>
          </a:p>
        </p:txBody>
      </p:sp>
      <p:sp>
        <p:nvSpPr>
          <p:cNvPr id="4" name="Text Placeholder 3"/>
          <p:cNvSpPr>
            <a:spLocks noGrp="1"/>
          </p:cNvSpPr>
          <p:nvPr>
            <p:ph type="body" sz="quarter" idx="10"/>
          </p:nvPr>
        </p:nvSpPr>
        <p:spPr/>
        <p:txBody>
          <a:bodyPr/>
          <a:lstStyle/>
          <a:p>
            <a:r>
              <a:rPr lang="en-US" dirty="0">
                <a:sym typeface="Wingdings"/>
              </a:rPr>
              <a:t> Are </a:t>
            </a:r>
            <a:r>
              <a:rPr lang="en-US" dirty="0" smtClean="0">
                <a:sym typeface="Wingdings"/>
              </a:rPr>
              <a:t>you equating </a:t>
            </a:r>
            <a:r>
              <a:rPr lang="en-US" i="1" dirty="0" smtClean="0">
                <a:sym typeface="Wingdings"/>
              </a:rPr>
              <a:t>p ( Hypothesis | Evidence) </a:t>
            </a:r>
            <a:r>
              <a:rPr lang="en-US" dirty="0" smtClean="0">
                <a:sym typeface="Wingdings"/>
              </a:rPr>
              <a:t>and </a:t>
            </a:r>
            <a:r>
              <a:rPr lang="en-US" i="1" dirty="0" smtClean="0">
                <a:sym typeface="Wingdings"/>
              </a:rPr>
              <a:t>p ( Evidence | Hypothesis )</a:t>
            </a:r>
            <a:r>
              <a:rPr lang="en-US" dirty="0" smtClean="0">
                <a:sym typeface="Wingdings"/>
              </a:rPr>
              <a:t>?</a:t>
            </a:r>
            <a:endParaRPr lang="en-US" dirty="0"/>
          </a:p>
        </p:txBody>
      </p:sp>
      <p:sp>
        <p:nvSpPr>
          <p:cNvPr id="5" name="Text Placeholder 4"/>
          <p:cNvSpPr>
            <a:spLocks noGrp="1"/>
          </p:cNvSpPr>
          <p:nvPr>
            <p:ph type="body" sz="quarter" idx="11"/>
          </p:nvPr>
        </p:nvSpPr>
        <p:spPr/>
        <p:txBody>
          <a:bodyPr/>
          <a:lstStyle/>
          <a:p>
            <a:endParaRPr lang="en-US"/>
          </a:p>
        </p:txBody>
      </p:sp>
      <p:pic>
        <p:nvPicPr>
          <p:cNvPr id="3076" name="Picture 4" descr="http://www.boston.com/sports/blogs/thebuzz/07092008_cd09redsox10-675913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0015" y="2038016"/>
            <a:ext cx="171963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tatic.foxsports.com/content/fscom/img/2013/09/04/090413-MLB-Red-Sox-David-Ortiz-DG-PI_20130904235819152_660_320.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635" r="20138"/>
          <a:stretch/>
        </p:blipFill>
        <p:spPr bwMode="auto">
          <a:xfrm>
            <a:off x="4343401" y="2031732"/>
            <a:ext cx="1828800" cy="12448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283216" y="3010995"/>
            <a:ext cx="1080745" cy="246221"/>
          </a:xfrm>
          <a:prstGeom prst="rect">
            <a:avLst/>
          </a:prstGeom>
          <a:noFill/>
        </p:spPr>
        <p:txBody>
          <a:bodyPr wrap="none" rtlCol="0">
            <a:spAutoFit/>
          </a:bodyPr>
          <a:lstStyle/>
          <a:p>
            <a:r>
              <a:rPr lang="en-US" sz="1000" i="1" dirty="0" smtClean="0"/>
              <a:t>Manny Ramirez</a:t>
            </a:r>
            <a:endParaRPr lang="en-US" sz="1000" i="1" dirty="0"/>
          </a:p>
        </p:txBody>
      </p:sp>
      <p:sp>
        <p:nvSpPr>
          <p:cNvPr id="10" name="TextBox 9"/>
          <p:cNvSpPr txBox="1"/>
          <p:nvPr/>
        </p:nvSpPr>
        <p:spPr>
          <a:xfrm>
            <a:off x="6248400" y="3030379"/>
            <a:ext cx="817853" cy="246221"/>
          </a:xfrm>
          <a:prstGeom prst="rect">
            <a:avLst/>
          </a:prstGeom>
          <a:noFill/>
        </p:spPr>
        <p:txBody>
          <a:bodyPr wrap="none" rtlCol="0">
            <a:spAutoFit/>
          </a:bodyPr>
          <a:lstStyle/>
          <a:p>
            <a:r>
              <a:rPr lang="en-US" sz="1000" i="1" dirty="0" smtClean="0"/>
              <a:t>David Ortiz</a:t>
            </a:r>
            <a:endParaRPr lang="en-US" sz="1000" i="1" dirty="0"/>
          </a:p>
        </p:txBody>
      </p:sp>
      <p:graphicFrame>
        <p:nvGraphicFramePr>
          <p:cNvPr id="8" name="Table 7"/>
          <p:cNvGraphicFramePr>
            <a:graphicFrameLocks noGrp="1"/>
          </p:cNvGraphicFramePr>
          <p:nvPr>
            <p:extLst>
              <p:ext uri="{D42A27DB-BD31-4B8C-83A1-F6EECF244321}">
                <p14:modId xmlns:p14="http://schemas.microsoft.com/office/powerpoint/2010/main" val="1061040417"/>
              </p:ext>
            </p:extLst>
          </p:nvPr>
        </p:nvGraphicFramePr>
        <p:xfrm>
          <a:off x="380998" y="3886200"/>
          <a:ext cx="8001001" cy="1600200"/>
        </p:xfrm>
        <a:graphic>
          <a:graphicData uri="http://schemas.openxmlformats.org/drawingml/2006/table">
            <a:tbl>
              <a:tblPr/>
              <a:tblGrid>
                <a:gridCol w="3697941"/>
                <a:gridCol w="860612"/>
                <a:gridCol w="860612"/>
                <a:gridCol w="860612"/>
                <a:gridCol w="860612"/>
                <a:gridCol w="860612"/>
              </a:tblGrid>
              <a:tr h="200025">
                <a:tc>
                  <a:txBody>
                    <a:bodyPr/>
                    <a:lstStyle/>
                    <a:p>
                      <a:pPr algn="l" fontAlgn="b"/>
                      <a:r>
                        <a:rPr lang="en-US" sz="1400" b="1" i="0" u="none" strike="noStrike" dirty="0">
                          <a:solidFill>
                            <a:srgbClr val="000000"/>
                          </a:solidFill>
                          <a:effectLst/>
                          <a:latin typeface="Calibri"/>
                        </a:rPr>
                        <a:t>Players Tested</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Calibri"/>
                        </a:rPr>
                        <a:t>1438</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r>
              <a:tr h="161925">
                <a:tc>
                  <a:txBody>
                    <a:bodyPr/>
                    <a:lstStyle/>
                    <a:p>
                      <a:pPr algn="l" fontAlgn="b"/>
                      <a:r>
                        <a:rPr lang="en-US" sz="1200" b="1" i="0" u="none" strike="noStrike">
                          <a:solidFill>
                            <a:srgbClr val="000000"/>
                          </a:solidFill>
                          <a:effectLst/>
                          <a:latin typeface="Calibri"/>
                        </a:rPr>
                        <a:t>PED Users</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72</a:t>
                      </a:r>
                    </a:p>
                  </a:txBody>
                  <a:tcPr marL="9525" marR="9525" marT="9525" marB="0" anchor="b">
                    <a:lnL>
                      <a:noFill/>
                    </a:lnL>
                    <a:lnR>
                      <a:noFill/>
                    </a:lnR>
                    <a:lnT>
                      <a:noFill/>
                    </a:lnT>
                    <a:lnB>
                      <a:noFill/>
                    </a:lnB>
                  </a:tcPr>
                </a:tc>
                <a:tc gridSpan="3">
                  <a:txBody>
                    <a:bodyPr/>
                    <a:lstStyle/>
                    <a:p>
                      <a:pPr algn="l" fontAlgn="b"/>
                      <a:r>
                        <a:rPr lang="pt-BR" sz="1200" b="0" i="0" u="none" strike="noStrike">
                          <a:solidFill>
                            <a:srgbClr val="000000"/>
                          </a:solidFill>
                          <a:effectLst/>
                          <a:latin typeface="Calibri"/>
                        </a:rPr>
                        <a:t>Assuming 5% usage ( p ( H ) )</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r>
              <a:tr h="161925">
                <a:tc>
                  <a:txBody>
                    <a:bodyPr/>
                    <a:lstStyle/>
                    <a:p>
                      <a:pPr algn="l" fontAlgn="b"/>
                      <a:r>
                        <a:rPr lang="en-US" sz="1200" b="1" i="0" u="none" strike="noStrike" dirty="0">
                          <a:solidFill>
                            <a:srgbClr val="000000"/>
                          </a:solidFill>
                          <a:effectLst/>
                          <a:latin typeface="Calibri"/>
                        </a:rPr>
                        <a:t>PED Users Caught</a:t>
                      </a:r>
                    </a:p>
                  </a:txBody>
                  <a:tcPr marL="9525" marR="9525" marT="9525" marB="0" anchor="b">
                    <a:lnL>
                      <a:noFill/>
                    </a:lnL>
                    <a:lnR>
                      <a:noFill/>
                    </a:lnR>
                    <a:lnT>
                      <a:noFill/>
                    </a:lnT>
                    <a:lnB>
                      <a:noFill/>
                    </a:lnB>
                    <a:solidFill>
                      <a:srgbClr val="EBF1DE"/>
                    </a:solidFill>
                  </a:tcPr>
                </a:tc>
                <a:tc>
                  <a:txBody>
                    <a:bodyPr/>
                    <a:lstStyle/>
                    <a:p>
                      <a:pPr algn="ctr" fontAlgn="b"/>
                      <a:r>
                        <a:rPr lang="en-US" sz="1200" b="0" i="0" u="none" strike="noStrike">
                          <a:solidFill>
                            <a:srgbClr val="000000"/>
                          </a:solidFill>
                          <a:effectLst/>
                          <a:latin typeface="Calibri"/>
                        </a:rPr>
                        <a:t>72</a:t>
                      </a:r>
                    </a:p>
                  </a:txBody>
                  <a:tcPr marL="9525" marR="9525" marT="9525" marB="0" anchor="b">
                    <a:lnL>
                      <a:noFill/>
                    </a:lnL>
                    <a:lnR>
                      <a:noFill/>
                    </a:lnR>
                    <a:lnT>
                      <a:noFill/>
                    </a:lnT>
                    <a:lnB>
                      <a:noFill/>
                    </a:lnB>
                    <a:solidFill>
                      <a:srgbClr val="EBF1DE"/>
                    </a:solidFill>
                  </a:tcPr>
                </a:tc>
                <a:tc gridSpan="4">
                  <a:txBody>
                    <a:bodyPr/>
                    <a:lstStyle/>
                    <a:p>
                      <a:pPr algn="l" fontAlgn="b"/>
                      <a:r>
                        <a:rPr lang="en-US" sz="1200" b="0" i="0" u="none" strike="noStrike">
                          <a:solidFill>
                            <a:srgbClr val="000000"/>
                          </a:solidFill>
                          <a:effectLst/>
                          <a:latin typeface="Calibri"/>
                        </a:rPr>
                        <a:t>Assuming 100% accuracy in the test ( p ( E | H ) )</a:t>
                      </a:r>
                    </a:p>
                  </a:txBody>
                  <a:tcPr marL="9525" marR="9525" marT="9525" marB="0" anchor="b">
                    <a:lnL>
                      <a:noFill/>
                    </a:lnL>
                    <a:lnR>
                      <a:noFill/>
                    </a:lnR>
                    <a:lnT>
                      <a:noFill/>
                    </a:lnT>
                    <a:lnB>
                      <a:noFill/>
                    </a:lnB>
                    <a:solidFill>
                      <a:srgbClr val="EBF1DE"/>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161925">
                <a:tc>
                  <a:txBody>
                    <a:bodyPr/>
                    <a:lstStyle/>
                    <a:p>
                      <a:pPr algn="l" fontAlgn="b"/>
                      <a:r>
                        <a:rPr lang="en-US" sz="1200" b="1" i="0" u="none" strike="noStrike">
                          <a:solidFill>
                            <a:srgbClr val="000000"/>
                          </a:solidFill>
                          <a:effectLst/>
                          <a:latin typeface="Calibri"/>
                        </a:rPr>
                        <a:t>Non PED Users</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1366</a:t>
                      </a:r>
                    </a:p>
                  </a:txBody>
                  <a:tcPr marL="9525" marR="9525" marT="9525" marB="0" anchor="b">
                    <a:lnL>
                      <a:noFill/>
                    </a:lnL>
                    <a:lnR>
                      <a:noFill/>
                    </a:lnR>
                    <a:lnT>
                      <a:noFill/>
                    </a:lnT>
                    <a:lnB>
                      <a:noFill/>
                    </a:lnB>
                  </a:tcPr>
                </a:tc>
                <a:tc gridSpan="4">
                  <a:txBody>
                    <a:bodyPr/>
                    <a:lstStyle/>
                    <a:p>
                      <a:pPr algn="l" fontAlgn="b"/>
                      <a:r>
                        <a:rPr lang="en-US" sz="1200" b="0" i="0" u="none" strike="noStrike">
                          <a:solidFill>
                            <a:srgbClr val="000000"/>
                          </a:solidFill>
                          <a:effectLst/>
                          <a:latin typeface="Calibri"/>
                        </a:rPr>
                        <a:t>Assuming 95% non usage ( p( ~H ) )</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r>
              <a:tr h="161925">
                <a:tc>
                  <a:txBody>
                    <a:bodyPr/>
                    <a:lstStyle/>
                    <a:p>
                      <a:pPr algn="l" fontAlgn="b"/>
                      <a:r>
                        <a:rPr lang="en-US" sz="1200" b="1" i="0" u="none" strike="noStrike">
                          <a:solidFill>
                            <a:srgbClr val="000000"/>
                          </a:solidFill>
                          <a:effectLst/>
                          <a:latin typeface="Calibri"/>
                        </a:rPr>
                        <a:t>Non PED Users Falsely Identified</a:t>
                      </a:r>
                    </a:p>
                  </a:txBody>
                  <a:tcPr marL="9525" marR="9525" marT="9525" marB="0" anchor="b">
                    <a:lnL>
                      <a:noFill/>
                    </a:lnL>
                    <a:lnR>
                      <a:noFill/>
                    </a:lnR>
                    <a:lnT>
                      <a:noFill/>
                    </a:lnT>
                    <a:lnB>
                      <a:noFill/>
                    </a:lnB>
                    <a:solidFill>
                      <a:srgbClr val="F2DCDB"/>
                    </a:solidFill>
                  </a:tcPr>
                </a:tc>
                <a:tc>
                  <a:txBody>
                    <a:bodyPr/>
                    <a:lstStyle/>
                    <a:p>
                      <a:pPr algn="ctr" fontAlgn="b"/>
                      <a:r>
                        <a:rPr lang="en-US" sz="1200" b="0" i="0" u="none" strike="noStrike">
                          <a:solidFill>
                            <a:srgbClr val="000000"/>
                          </a:solidFill>
                          <a:effectLst/>
                          <a:latin typeface="Calibri"/>
                        </a:rPr>
                        <a:t>32</a:t>
                      </a:r>
                    </a:p>
                  </a:txBody>
                  <a:tcPr marL="9525" marR="9525" marT="9525" marB="0" anchor="b">
                    <a:lnL>
                      <a:noFill/>
                    </a:lnL>
                    <a:lnR>
                      <a:noFill/>
                    </a:lnR>
                    <a:lnT>
                      <a:noFill/>
                    </a:lnT>
                    <a:lnB>
                      <a:noFill/>
                    </a:lnB>
                    <a:solidFill>
                      <a:srgbClr val="F2DCDB"/>
                    </a:solidFill>
                  </a:tcPr>
                </a:tc>
                <a:tc gridSpan="4">
                  <a:txBody>
                    <a:bodyPr/>
                    <a:lstStyle/>
                    <a:p>
                      <a:pPr algn="l" fontAlgn="b"/>
                      <a:r>
                        <a:rPr lang="pt-BR" sz="1200" b="0" i="0" u="none" strike="noStrike">
                          <a:solidFill>
                            <a:srgbClr val="000000"/>
                          </a:solidFill>
                          <a:effectLst/>
                          <a:latin typeface="Calibri"/>
                        </a:rPr>
                        <a:t>Assuming 2.35% false positives ( p ( E | ~H ) )</a:t>
                      </a:r>
                    </a:p>
                  </a:txBody>
                  <a:tcPr marL="9525" marR="9525" marT="9525" marB="0" anchor="b">
                    <a:lnL>
                      <a:noFill/>
                    </a:lnL>
                    <a:lnR>
                      <a:noFill/>
                    </a:lnR>
                    <a:lnT>
                      <a:noFill/>
                    </a:lnT>
                    <a:lnB>
                      <a:noFill/>
                    </a:lnB>
                    <a:solidFill>
                      <a:srgbClr val="F2DCDB"/>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104775">
                <a:tc>
                  <a:txBody>
                    <a:bodyPr/>
                    <a:lstStyle/>
                    <a:p>
                      <a:pPr algn="l" fontAlgn="b"/>
                      <a:endParaRPr lang="en-US" sz="1200" b="1"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r>
              <a:tr h="200025">
                <a:tc>
                  <a:txBody>
                    <a:bodyPr/>
                    <a:lstStyle/>
                    <a:p>
                      <a:pPr algn="l" fontAlgn="b"/>
                      <a:r>
                        <a:rPr lang="en-US" sz="1400" b="1" i="0" u="none" strike="noStrike" dirty="0">
                          <a:solidFill>
                            <a:srgbClr val="000000"/>
                          </a:solidFill>
                          <a:effectLst/>
                          <a:latin typeface="Calibri"/>
                        </a:rPr>
                        <a:t>Total Identified Users</a:t>
                      </a:r>
                    </a:p>
                  </a:txBody>
                  <a:tcPr marL="9525" marR="9525" marT="9525" marB="0" anchor="b">
                    <a:lnL>
                      <a:noFill/>
                    </a:lnL>
                    <a:lnR>
                      <a:noFill/>
                    </a:lnR>
                    <a:lnT>
                      <a:noFill/>
                    </a:lnT>
                    <a:lnB>
                      <a:noFill/>
                    </a:lnB>
                  </a:tcPr>
                </a:tc>
                <a:tc>
                  <a:txBody>
                    <a:bodyPr/>
                    <a:lstStyle/>
                    <a:p>
                      <a:pPr algn="ctr" fontAlgn="b"/>
                      <a:r>
                        <a:rPr lang="en-US" sz="1200" b="1" i="0" u="none" strike="noStrike">
                          <a:solidFill>
                            <a:srgbClr val="000000"/>
                          </a:solidFill>
                          <a:effectLst/>
                          <a:latin typeface="Calibri"/>
                        </a:rPr>
                        <a:t>104</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r>
              <a:tr h="161925">
                <a:tc>
                  <a:txBody>
                    <a:bodyPr/>
                    <a:lstStyle/>
                    <a:p>
                      <a:pPr algn="l" fontAlgn="b"/>
                      <a:r>
                        <a:rPr lang="en-US" sz="1200" b="1" i="0" u="none" strike="noStrike">
                          <a:solidFill>
                            <a:srgbClr val="000000"/>
                          </a:solidFill>
                          <a:effectLst/>
                          <a:latin typeface="Calibri"/>
                        </a:rPr>
                        <a:t>Probability of a Positive Test Identifying a PED User</a:t>
                      </a:r>
                    </a:p>
                  </a:txBody>
                  <a:tcPr marL="9525" marR="9525" marT="9525" marB="0" anchor="b">
                    <a:lnL>
                      <a:noFill/>
                    </a:lnL>
                    <a:lnR>
                      <a:noFill/>
                    </a:lnR>
                    <a:lnT>
                      <a:noFill/>
                    </a:lnT>
                    <a:lnB>
                      <a:noFill/>
                    </a:lnB>
                    <a:solidFill>
                      <a:srgbClr val="F2DCDB"/>
                    </a:solidFill>
                  </a:tcPr>
                </a:tc>
                <a:tc>
                  <a:txBody>
                    <a:bodyPr/>
                    <a:lstStyle/>
                    <a:p>
                      <a:pPr algn="ctr" fontAlgn="b"/>
                      <a:r>
                        <a:rPr lang="en-US" sz="1200" b="1" i="0" u="none" strike="noStrike" dirty="0">
                          <a:solidFill>
                            <a:srgbClr val="000000"/>
                          </a:solidFill>
                          <a:effectLst/>
                          <a:latin typeface="Calibri"/>
                        </a:rPr>
                        <a:t>69%</a:t>
                      </a:r>
                    </a:p>
                  </a:txBody>
                  <a:tcPr marL="9525" marR="9525" marT="9525" marB="0" anchor="b">
                    <a:lnL>
                      <a:noFill/>
                    </a:lnL>
                    <a:lnR>
                      <a:noFill/>
                    </a:lnR>
                    <a:lnT>
                      <a:noFill/>
                    </a:lnT>
                    <a:lnB>
                      <a:noFill/>
                    </a:lnB>
                    <a:solidFill>
                      <a:srgbClr val="F2DCDB"/>
                    </a:solidFill>
                  </a:tcPr>
                </a:tc>
                <a:tc gridSpan="2">
                  <a:txBody>
                    <a:bodyPr/>
                    <a:lstStyle/>
                    <a:p>
                      <a:pPr algn="l" fontAlgn="b"/>
                      <a:r>
                        <a:rPr lang="en-US" sz="1200" b="0" i="0" u="none" strike="noStrike">
                          <a:solidFill>
                            <a:srgbClr val="000000"/>
                          </a:solidFill>
                          <a:effectLst/>
                          <a:latin typeface="Calibri"/>
                        </a:rPr>
                        <a:t>Using Bayes' Equation</a:t>
                      </a:r>
                    </a:p>
                  </a:txBody>
                  <a:tcPr marL="9525" marR="9525" marT="9525" marB="0" anchor="b">
                    <a:lnL>
                      <a:noFill/>
                    </a:lnL>
                    <a:lnR>
                      <a:noFill/>
                    </a:lnR>
                    <a:lnT>
                      <a:noFill/>
                    </a:lnT>
                    <a:lnB>
                      <a:noFill/>
                    </a:lnB>
                    <a:solidFill>
                      <a:srgbClr val="F2DCDB"/>
                    </a:solidFill>
                  </a:tcPr>
                </a:tc>
                <a:tc hMerge="1">
                  <a:txBody>
                    <a:bodyPr/>
                    <a:lstStyle/>
                    <a:p>
                      <a:endParaRPr lang="en-US"/>
                    </a:p>
                  </a:txBody>
                  <a:tcPr/>
                </a:tc>
                <a:tc>
                  <a:txBody>
                    <a:bodyPr/>
                    <a:lstStyle/>
                    <a:p>
                      <a:pPr algn="l" fontAlgn="b"/>
                      <a:r>
                        <a:rPr lang="en-US" sz="1200" b="0" i="0" u="none" strike="noStrike">
                          <a:solidFill>
                            <a:srgbClr val="000000"/>
                          </a:solidFill>
                          <a:effectLst/>
                          <a:latin typeface="Calibri"/>
                        </a:rPr>
                        <a:t> </a:t>
                      </a:r>
                    </a:p>
                  </a:txBody>
                  <a:tcPr marL="9525" marR="9525" marT="9525" marB="0" anchor="b">
                    <a:lnL>
                      <a:noFill/>
                    </a:lnL>
                    <a:lnR>
                      <a:noFill/>
                    </a:lnR>
                    <a:lnT>
                      <a:noFill/>
                    </a:lnT>
                    <a:lnB>
                      <a:noFill/>
                    </a:lnB>
                    <a:solidFill>
                      <a:srgbClr val="F2DCDB"/>
                    </a:solidFill>
                  </a:tcPr>
                </a:tc>
                <a:tc>
                  <a:txBody>
                    <a:bodyPr/>
                    <a:lstStyle/>
                    <a:p>
                      <a:pPr algn="l" fontAlgn="b"/>
                      <a:r>
                        <a:rPr lang="en-US" sz="1200" b="0" i="0" u="none" strike="noStrike" dirty="0">
                          <a:solidFill>
                            <a:srgbClr val="000000"/>
                          </a:solidFill>
                          <a:effectLst/>
                          <a:latin typeface="Calibri"/>
                        </a:rPr>
                        <a:t> </a:t>
                      </a:r>
                    </a:p>
                  </a:txBody>
                  <a:tcPr marL="9525" marR="9525" marT="9525" marB="0" anchor="b">
                    <a:lnL>
                      <a:noFill/>
                    </a:lnL>
                    <a:lnR>
                      <a:noFill/>
                    </a:lnR>
                    <a:lnT>
                      <a:noFill/>
                    </a:lnT>
                    <a:lnB>
                      <a:noFill/>
                    </a:lnB>
                    <a:solidFill>
                      <a:srgbClr val="F2DCDB"/>
                    </a:solidFill>
                  </a:tcPr>
                </a:tc>
              </a:tr>
            </a:tbl>
          </a:graphicData>
        </a:graphic>
      </p:graphicFrame>
    </p:spTree>
    <p:extLst>
      <p:ext uri="{BB962C8B-B14F-4D97-AF65-F5344CB8AC3E}">
        <p14:creationId xmlns:p14="http://schemas.microsoft.com/office/powerpoint/2010/main" val="19882459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r>
              <a:rPr lang="en-US" dirty="0"/>
              <a:t> </a:t>
            </a:r>
            <a:r>
              <a:rPr lang="en-US" dirty="0" smtClean="0"/>
              <a:t>S: The Efficient Market Hypothesis, Hedgehog to Fox</a:t>
            </a:r>
            <a:endParaRPr lang="en-US" dirty="0"/>
          </a:p>
        </p:txBody>
      </p:sp>
      <p:sp>
        <p:nvSpPr>
          <p:cNvPr id="3" name="Content Placeholder 2"/>
          <p:cNvSpPr>
            <a:spLocks noGrp="1"/>
          </p:cNvSpPr>
          <p:nvPr>
            <p:ph idx="1"/>
          </p:nvPr>
        </p:nvSpPr>
        <p:spPr>
          <a:xfrm>
            <a:off x="990601" y="685800"/>
            <a:ext cx="7772399" cy="5330900"/>
          </a:xfrm>
        </p:spPr>
        <p:txBody>
          <a:bodyPr/>
          <a:lstStyle/>
          <a:p>
            <a:r>
              <a:rPr lang="en-US" sz="1600" dirty="0" smtClean="0"/>
              <a:t>No investor can beat the stock market.</a:t>
            </a:r>
          </a:p>
          <a:p>
            <a:endParaRPr lang="en-US" sz="1600" dirty="0" smtClean="0"/>
          </a:p>
          <a:p>
            <a:r>
              <a:rPr lang="en-US" sz="1600" dirty="0" smtClean="0"/>
              <a:t>No investor can beat the stock market, </a:t>
            </a:r>
            <a:r>
              <a:rPr lang="en-US" sz="1600" u="sng" dirty="0" smtClean="0"/>
              <a:t>over the long run</a:t>
            </a:r>
            <a:r>
              <a:rPr lang="en-US" sz="1600" dirty="0" smtClean="0"/>
              <a:t>.</a:t>
            </a:r>
          </a:p>
          <a:p>
            <a:endParaRPr lang="en-US" sz="1600" dirty="0" smtClean="0"/>
          </a:p>
          <a:p>
            <a:r>
              <a:rPr lang="en-US" sz="1600" dirty="0" smtClean="0"/>
              <a:t>No investor can beat the stock market, over the long run, </a:t>
            </a:r>
            <a:r>
              <a:rPr lang="en-US" sz="1600" u="sng" dirty="0" smtClean="0"/>
              <a:t>relative to his/her level of risk</a:t>
            </a:r>
            <a:r>
              <a:rPr lang="en-US" sz="1600" dirty="0" smtClean="0"/>
              <a:t>.</a:t>
            </a:r>
          </a:p>
          <a:p>
            <a:endParaRPr lang="en-US" sz="1600" dirty="0" smtClean="0"/>
          </a:p>
          <a:p>
            <a:r>
              <a:rPr lang="en-US" sz="1600" dirty="0" smtClean="0"/>
              <a:t>No investor can beat the stock market, over the long run, relative to his/her level of risk, </a:t>
            </a:r>
            <a:r>
              <a:rPr lang="en-US" sz="1600" u="sng" dirty="0" smtClean="0"/>
              <a:t>and accounting for transaction costs</a:t>
            </a:r>
            <a:r>
              <a:rPr lang="en-US" sz="1600" dirty="0" smtClean="0"/>
              <a:t>.</a:t>
            </a:r>
          </a:p>
          <a:p>
            <a:endParaRPr lang="en-US" sz="1600" dirty="0" smtClean="0"/>
          </a:p>
          <a:p>
            <a:r>
              <a:rPr lang="en-US" sz="1600" dirty="0" smtClean="0"/>
              <a:t>No investor can beat the stock market over the long run, relative to his/her level of risk, and accounting for transaction costs, </a:t>
            </a:r>
            <a:r>
              <a:rPr lang="en-US" sz="1600" u="sng" dirty="0" smtClean="0"/>
              <a:t>unless they have inside information</a:t>
            </a:r>
            <a:r>
              <a:rPr lang="en-US" sz="1600" dirty="0" smtClean="0"/>
              <a:t>.</a:t>
            </a:r>
          </a:p>
          <a:p>
            <a:endParaRPr lang="en-US" sz="1600" dirty="0" smtClean="0"/>
          </a:p>
          <a:p>
            <a:r>
              <a:rPr lang="en-US" sz="1600" u="sng" dirty="0" smtClean="0"/>
              <a:t>Few</a:t>
            </a:r>
            <a:r>
              <a:rPr lang="en-US" sz="1600" dirty="0" smtClean="0"/>
              <a:t> investors can beat the stock market over the long run, relative to their level of risk, and accounting for transaction costs, unless they have inside information.</a:t>
            </a:r>
          </a:p>
          <a:p>
            <a:endParaRPr lang="en-US" sz="1600" dirty="0" smtClean="0"/>
          </a:p>
          <a:p>
            <a:r>
              <a:rPr lang="en-US" sz="1600" dirty="0" smtClean="0"/>
              <a:t>It’s hard to tell how many investors beat the stock market over the long run, because the data is very noisy, but we know that most cannot relative to their level of risk, since trading entails no net excess returns, but does entail transaction costs.  So unless the investors have inside information, they are probably better off investing in index funds.</a:t>
            </a:r>
            <a:endParaRPr lang="en-US" sz="1600" dirty="0"/>
          </a:p>
        </p:txBody>
      </p:sp>
      <p:sp>
        <p:nvSpPr>
          <p:cNvPr id="5" name="Text Placeholder 4"/>
          <p:cNvSpPr>
            <a:spLocks noGrp="1"/>
          </p:cNvSpPr>
          <p:nvPr>
            <p:ph type="body" sz="quarter" idx="11"/>
          </p:nvPr>
        </p:nvSpPr>
        <p:spPr/>
        <p:txBody>
          <a:bodyPr/>
          <a:lstStyle/>
          <a:p>
            <a:endParaRPr lang="en-US"/>
          </a:p>
        </p:txBody>
      </p:sp>
      <p:cxnSp>
        <p:nvCxnSpPr>
          <p:cNvPr id="7" name="Straight Arrow Connector 6"/>
          <p:cNvCxnSpPr/>
          <p:nvPr/>
        </p:nvCxnSpPr>
        <p:spPr>
          <a:xfrm>
            <a:off x="533400" y="1452265"/>
            <a:ext cx="0" cy="3729335"/>
          </a:xfrm>
          <a:prstGeom prst="straightConnector1">
            <a:avLst/>
          </a:prstGeom>
          <a:ln w="15875">
            <a:solidFill>
              <a:srgbClr val="0070C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0960" y="914400"/>
            <a:ext cx="914400" cy="461665"/>
          </a:xfrm>
          <a:prstGeom prst="rect">
            <a:avLst/>
          </a:prstGeom>
          <a:noFill/>
        </p:spPr>
        <p:txBody>
          <a:bodyPr wrap="square" rtlCol="0">
            <a:spAutoFit/>
          </a:bodyPr>
          <a:lstStyle/>
          <a:p>
            <a:pPr algn="ctr"/>
            <a:r>
              <a:rPr lang="en-US" sz="1200" dirty="0" smtClean="0"/>
              <a:t>Hedgehog (Certainty)</a:t>
            </a:r>
            <a:endParaRPr lang="en-US" sz="1200" dirty="0"/>
          </a:p>
        </p:txBody>
      </p:sp>
      <p:sp>
        <p:nvSpPr>
          <p:cNvPr id="11" name="TextBox 10"/>
          <p:cNvSpPr txBox="1"/>
          <p:nvPr/>
        </p:nvSpPr>
        <p:spPr>
          <a:xfrm>
            <a:off x="60960" y="5257800"/>
            <a:ext cx="914400" cy="461665"/>
          </a:xfrm>
          <a:prstGeom prst="rect">
            <a:avLst/>
          </a:prstGeom>
          <a:noFill/>
        </p:spPr>
        <p:txBody>
          <a:bodyPr wrap="square" rtlCol="0">
            <a:spAutoFit/>
          </a:bodyPr>
          <a:lstStyle/>
          <a:p>
            <a:pPr algn="ctr"/>
            <a:r>
              <a:rPr lang="en-US" sz="1200" dirty="0" smtClean="0"/>
              <a:t>Fox (Nuanced)</a:t>
            </a:r>
            <a:endParaRPr lang="en-US" sz="1200" dirty="0"/>
          </a:p>
        </p:txBody>
      </p:sp>
      <p:sp>
        <p:nvSpPr>
          <p:cNvPr id="8" name="TextBox 7"/>
          <p:cNvSpPr txBox="1"/>
          <p:nvPr/>
        </p:nvSpPr>
        <p:spPr>
          <a:xfrm>
            <a:off x="7726680" y="6400800"/>
            <a:ext cx="580608" cy="215444"/>
          </a:xfrm>
          <a:prstGeom prst="rect">
            <a:avLst/>
          </a:prstGeom>
          <a:noFill/>
        </p:spPr>
        <p:txBody>
          <a:bodyPr wrap="none" rtlCol="0">
            <a:spAutoFit/>
          </a:bodyPr>
          <a:lstStyle/>
          <a:p>
            <a:r>
              <a:rPr lang="en-US" sz="800" dirty="0" smtClean="0">
                <a:hlinkClick r:id="rId3" action="ppaction://hlinksldjump"/>
              </a:rPr>
              <a:t>Go Back</a:t>
            </a:r>
            <a:endParaRPr lang="en-US" sz="800" dirty="0"/>
          </a:p>
        </p:txBody>
      </p:sp>
    </p:spTree>
    <p:extLst>
      <p:ext uri="{BB962C8B-B14F-4D97-AF65-F5344CB8AC3E}">
        <p14:creationId xmlns:p14="http://schemas.microsoft.com/office/powerpoint/2010/main" val="59878127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T: When can you trust your gut?</a:t>
            </a:r>
            <a:endParaRPr lang="en-US" dirty="0"/>
          </a:p>
        </p:txBody>
      </p:sp>
      <p:sp>
        <p:nvSpPr>
          <p:cNvPr id="3" name="Content Placeholder 2"/>
          <p:cNvSpPr>
            <a:spLocks noGrp="1"/>
          </p:cNvSpPr>
          <p:nvPr>
            <p:ph idx="1"/>
          </p:nvPr>
        </p:nvSpPr>
        <p:spPr>
          <a:xfrm>
            <a:off x="152400" y="1143000"/>
            <a:ext cx="8763000" cy="4816550"/>
          </a:xfrm>
        </p:spPr>
        <p:txBody>
          <a:bodyPr/>
          <a:lstStyle/>
          <a:p>
            <a:r>
              <a:rPr lang="en-US" dirty="0" smtClean="0"/>
              <a:t>Obviously using a 20 item checklist for every subjective probability assessment is impossible.</a:t>
            </a:r>
          </a:p>
          <a:p>
            <a:endParaRPr lang="en-US" dirty="0"/>
          </a:p>
          <a:p>
            <a:r>
              <a:rPr lang="en-US" dirty="0" smtClean="0"/>
              <a:t>When should you trust your gut?  Psychologists Gary Klein and Daniel </a:t>
            </a:r>
            <a:r>
              <a:rPr lang="en-US" dirty="0" err="1" smtClean="0"/>
              <a:t>Kahneman</a:t>
            </a:r>
            <a:r>
              <a:rPr lang="en-US" dirty="0" smtClean="0"/>
              <a:t> both recognize that in </a:t>
            </a:r>
            <a:r>
              <a:rPr lang="en-US" i="1" dirty="0" smtClean="0"/>
              <a:t>high validity environments </a:t>
            </a:r>
            <a:r>
              <a:rPr lang="en-US" dirty="0" smtClean="0"/>
              <a:t>where you are an </a:t>
            </a:r>
            <a:r>
              <a:rPr lang="en-US" i="1" dirty="0" smtClean="0"/>
              <a:t>expert</a:t>
            </a:r>
            <a:r>
              <a:rPr lang="en-US" dirty="0" smtClean="0"/>
              <a:t>, skilled intuition is likely.  </a:t>
            </a:r>
          </a:p>
          <a:p>
            <a:pPr lvl="1"/>
            <a:r>
              <a:rPr lang="en-US" i="1" dirty="0" smtClean="0"/>
              <a:t>Validity</a:t>
            </a:r>
            <a:r>
              <a:rPr lang="en-US" dirty="0" smtClean="0"/>
              <a:t> describes the causal / statistical structure of the environment.</a:t>
            </a:r>
          </a:p>
          <a:p>
            <a:pPr lvl="1"/>
            <a:r>
              <a:rPr lang="en-US" i="1" dirty="0" smtClean="0"/>
              <a:t>Expertise</a:t>
            </a:r>
            <a:r>
              <a:rPr lang="en-US" dirty="0" smtClean="0"/>
              <a:t> depends on adequate opportunity to practice, the type of practice, and the level of engagement.</a:t>
            </a:r>
          </a:p>
          <a:p>
            <a:pPr lvl="1"/>
            <a:endParaRPr lang="en-US" dirty="0" smtClean="0"/>
          </a:p>
          <a:p>
            <a:r>
              <a:rPr lang="en-US" dirty="0" smtClean="0"/>
              <a:t>You are an expert at a wide variety of situations!</a:t>
            </a:r>
          </a:p>
          <a:p>
            <a:endParaRPr lang="en-US" dirty="0"/>
          </a:p>
          <a:p>
            <a:r>
              <a:rPr lang="en-US" dirty="0" smtClean="0"/>
              <a:t>In his book </a:t>
            </a:r>
            <a:r>
              <a:rPr lang="en-US" i="1" dirty="0" smtClean="0"/>
              <a:t>The Gift of Fear</a:t>
            </a:r>
            <a:r>
              <a:rPr lang="en-US" dirty="0" smtClean="0"/>
              <a:t>, security expert Gavin de Becker relates</a:t>
            </a:r>
          </a:p>
          <a:p>
            <a:pPr marL="0" indent="0">
              <a:buNone/>
            </a:pPr>
            <a:r>
              <a:rPr lang="en-US" dirty="0" smtClean="0"/>
              <a:t>the anecdote of Kelly:</a:t>
            </a:r>
            <a:endParaRPr lang="en-US" dirty="0"/>
          </a:p>
          <a:p>
            <a:pPr lvl="1"/>
            <a:r>
              <a:rPr lang="en-US" dirty="0" smtClean="0"/>
              <a:t>She entered her apartment building, noticing that the outer door</a:t>
            </a:r>
          </a:p>
          <a:p>
            <a:pPr marL="393700" lvl="1" indent="0">
              <a:buNone/>
            </a:pPr>
            <a:r>
              <a:rPr lang="en-US" dirty="0" smtClean="0"/>
              <a:t>was unlatched.  As she climbed up the stairs, carrying groceries,</a:t>
            </a:r>
          </a:p>
          <a:p>
            <a:pPr marL="393700" lvl="1" indent="0">
              <a:buNone/>
            </a:pPr>
            <a:r>
              <a:rPr lang="en-US" dirty="0" smtClean="0"/>
              <a:t>she dropped some cat  food on the third floor landing.</a:t>
            </a:r>
          </a:p>
          <a:p>
            <a:pPr lvl="1"/>
            <a:r>
              <a:rPr lang="en-US" dirty="0" smtClean="0"/>
              <a:t>A nice stranger at the bottom of the stairs yelled up, “I’ve got it,”</a:t>
            </a:r>
          </a:p>
          <a:p>
            <a:pPr marL="393700" lvl="1" indent="0">
              <a:buNone/>
            </a:pPr>
            <a:r>
              <a:rPr lang="en-US" dirty="0" smtClean="0"/>
              <a:t>and he helped her with the cat food and groceries.  He promised to</a:t>
            </a:r>
          </a:p>
          <a:p>
            <a:pPr marL="393700" lvl="1" indent="0">
              <a:buNone/>
            </a:pPr>
            <a:r>
              <a:rPr lang="en-US" dirty="0" smtClean="0"/>
              <a:t>just carry them into her apartment and go.  Should she have trusted him?</a:t>
            </a:r>
          </a:p>
          <a:p>
            <a:pPr marL="0" indent="0">
              <a:buNone/>
            </a:pPr>
            <a:endParaRPr lang="en-US" dirty="0" smtClean="0"/>
          </a:p>
          <a:p>
            <a:endParaRPr lang="en-US" dirty="0"/>
          </a:p>
          <a:p>
            <a:endParaRPr lang="en-US" dirty="0"/>
          </a:p>
          <a:p>
            <a:endParaRPr lang="en-US" dirty="0"/>
          </a:p>
        </p:txBody>
      </p:sp>
      <p:sp>
        <p:nvSpPr>
          <p:cNvPr id="4" name="Text Placeholder 3"/>
          <p:cNvSpPr>
            <a:spLocks noGrp="1"/>
          </p:cNvSpPr>
          <p:nvPr>
            <p:ph type="body" sz="quarter" idx="10"/>
          </p:nvPr>
        </p:nvSpPr>
        <p:spPr/>
        <p:txBody>
          <a:bodyPr/>
          <a:lstStyle/>
          <a:p>
            <a:r>
              <a:rPr lang="en-US" dirty="0" smtClean="0"/>
              <a:t>In a valid situation where you’re an expert, trust your instincts!</a:t>
            </a:r>
            <a:endParaRPr lang="en-US" dirty="0"/>
          </a:p>
        </p:txBody>
      </p:sp>
      <p:sp>
        <p:nvSpPr>
          <p:cNvPr id="5" name="Text Placeholder 4"/>
          <p:cNvSpPr>
            <a:spLocks noGrp="1"/>
          </p:cNvSpPr>
          <p:nvPr>
            <p:ph type="body" sz="quarter" idx="11"/>
          </p:nvPr>
        </p:nvSpPr>
        <p:spPr/>
        <p:txBody>
          <a:bodyPr/>
          <a:lstStyle/>
          <a:p>
            <a:endParaRPr lang="en-US"/>
          </a:p>
        </p:txBody>
      </p:sp>
      <p:pic>
        <p:nvPicPr>
          <p:cNvPr id="1026" name="Picture 2" descr="http://tytmb.files.wordpress.com/2012/02/nokidgu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866" y="2743200"/>
            <a:ext cx="2590800" cy="345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717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t>
            </a:r>
            <a:r>
              <a:rPr lang="en-US" dirty="0" smtClean="0"/>
              <a:t>T: </a:t>
            </a:r>
            <a:r>
              <a:rPr lang="en-US" dirty="0"/>
              <a:t>When can you trust your gut?</a:t>
            </a:r>
          </a:p>
        </p:txBody>
      </p:sp>
      <p:sp>
        <p:nvSpPr>
          <p:cNvPr id="3" name="Content Placeholder 2"/>
          <p:cNvSpPr>
            <a:spLocks noGrp="1"/>
          </p:cNvSpPr>
          <p:nvPr>
            <p:ph idx="1"/>
          </p:nvPr>
        </p:nvSpPr>
        <p:spPr>
          <a:xfrm>
            <a:off x="152400" y="1143000"/>
            <a:ext cx="8763000" cy="4816550"/>
          </a:xfrm>
        </p:spPr>
        <p:txBody>
          <a:bodyPr/>
          <a:lstStyle/>
          <a:p>
            <a:r>
              <a:rPr lang="en-US" dirty="0" smtClean="0"/>
              <a:t>Obviously using a 20 item checklist for every subjective probability assessment is impossible.</a:t>
            </a:r>
          </a:p>
          <a:p>
            <a:endParaRPr lang="en-US" dirty="0"/>
          </a:p>
          <a:p>
            <a:r>
              <a:rPr lang="en-US" dirty="0" smtClean="0"/>
              <a:t>When should you trust your gut?  Psychologists Gary Klein and Daniel </a:t>
            </a:r>
            <a:r>
              <a:rPr lang="en-US" dirty="0" err="1" smtClean="0"/>
              <a:t>Kahneman</a:t>
            </a:r>
            <a:r>
              <a:rPr lang="en-US" dirty="0" smtClean="0"/>
              <a:t> both recognize that in </a:t>
            </a:r>
            <a:r>
              <a:rPr lang="en-US" i="1" dirty="0" smtClean="0"/>
              <a:t>high validity environments </a:t>
            </a:r>
            <a:r>
              <a:rPr lang="en-US" dirty="0" smtClean="0"/>
              <a:t>where you are an </a:t>
            </a:r>
            <a:r>
              <a:rPr lang="en-US" i="1" dirty="0" smtClean="0"/>
              <a:t>expert</a:t>
            </a:r>
            <a:r>
              <a:rPr lang="en-US" dirty="0" smtClean="0"/>
              <a:t>, skilled intuition is likely.  </a:t>
            </a:r>
          </a:p>
          <a:p>
            <a:pPr lvl="1"/>
            <a:r>
              <a:rPr lang="en-US" i="1" dirty="0" smtClean="0"/>
              <a:t>Validity</a:t>
            </a:r>
            <a:r>
              <a:rPr lang="en-US" dirty="0" smtClean="0"/>
              <a:t> describes the causal / statistical structure of the environment.</a:t>
            </a:r>
          </a:p>
          <a:p>
            <a:pPr lvl="1"/>
            <a:r>
              <a:rPr lang="en-US" i="1" dirty="0" smtClean="0"/>
              <a:t>Expertise</a:t>
            </a:r>
            <a:r>
              <a:rPr lang="en-US" dirty="0" smtClean="0"/>
              <a:t> depends on adequate opportunity to practice, the type of practice, and the level of engagement.</a:t>
            </a:r>
          </a:p>
          <a:p>
            <a:pPr lvl="1"/>
            <a:endParaRPr lang="en-US" dirty="0" smtClean="0"/>
          </a:p>
          <a:p>
            <a:r>
              <a:rPr lang="en-US" dirty="0" smtClean="0"/>
              <a:t>You are an expert at a wide variety of situations!</a:t>
            </a:r>
          </a:p>
          <a:p>
            <a:endParaRPr lang="en-US" dirty="0"/>
          </a:p>
          <a:p>
            <a:r>
              <a:rPr lang="en-US" dirty="0" smtClean="0"/>
              <a:t>In his book </a:t>
            </a:r>
            <a:r>
              <a:rPr lang="en-US" i="1" dirty="0" smtClean="0"/>
              <a:t>The Gift of Fear</a:t>
            </a:r>
            <a:r>
              <a:rPr lang="en-US" dirty="0" smtClean="0"/>
              <a:t>, security expert Gavin de Becker relates</a:t>
            </a:r>
          </a:p>
          <a:p>
            <a:pPr marL="0" indent="0">
              <a:buNone/>
            </a:pPr>
            <a:r>
              <a:rPr lang="en-US" dirty="0" smtClean="0"/>
              <a:t>the anecdote of Kelly:</a:t>
            </a:r>
            <a:endParaRPr lang="en-US" dirty="0"/>
          </a:p>
          <a:p>
            <a:pPr lvl="1"/>
            <a:r>
              <a:rPr lang="en-US" dirty="0" smtClean="0"/>
              <a:t>She entered her apartment building, noticing that the outer door</a:t>
            </a:r>
          </a:p>
          <a:p>
            <a:pPr marL="393700" lvl="1" indent="0">
              <a:buNone/>
            </a:pPr>
            <a:r>
              <a:rPr lang="en-US" dirty="0" smtClean="0"/>
              <a:t>was unlatched.  As she climbed up the stairs, carrying groceries,</a:t>
            </a:r>
          </a:p>
          <a:p>
            <a:pPr marL="393700" lvl="1" indent="0">
              <a:buNone/>
            </a:pPr>
            <a:r>
              <a:rPr lang="en-US" dirty="0" smtClean="0"/>
              <a:t>she dropped some cat  food on the third floor landing.</a:t>
            </a:r>
          </a:p>
          <a:p>
            <a:pPr lvl="1"/>
            <a:r>
              <a:rPr lang="en-US" dirty="0" smtClean="0"/>
              <a:t>A nice stranger at the bottom of the stairs yelled up, “I’ve got it,”</a:t>
            </a:r>
          </a:p>
          <a:p>
            <a:pPr marL="393700" lvl="1" indent="0">
              <a:buNone/>
            </a:pPr>
            <a:r>
              <a:rPr lang="en-US" dirty="0" smtClean="0"/>
              <a:t>and he helped her with the cat food and groceries.  He promised to</a:t>
            </a:r>
          </a:p>
          <a:p>
            <a:pPr marL="393700" lvl="1" indent="0">
              <a:buNone/>
            </a:pPr>
            <a:r>
              <a:rPr lang="en-US" dirty="0" smtClean="0"/>
              <a:t>just carry them into her apartment and go.  Should she have trusted him?</a:t>
            </a:r>
          </a:p>
          <a:p>
            <a:pPr lvl="1"/>
            <a:r>
              <a:rPr lang="en-US" dirty="0" smtClean="0">
                <a:solidFill>
                  <a:srgbClr val="FF0000"/>
                </a:solidFill>
              </a:rPr>
              <a:t>Kelly didn’t trust him initially, but talked herself into allowing him</a:t>
            </a:r>
          </a:p>
          <a:p>
            <a:pPr marL="393700" lvl="1" indent="0">
              <a:buNone/>
            </a:pPr>
            <a:r>
              <a:rPr lang="en-US" dirty="0" smtClean="0">
                <a:solidFill>
                  <a:srgbClr val="FF0000"/>
                </a:solidFill>
              </a:rPr>
              <a:t>into her apartment, where he attacked her</a:t>
            </a:r>
            <a:r>
              <a:rPr lang="en-US" dirty="0" smtClean="0"/>
              <a:t>.</a:t>
            </a:r>
          </a:p>
          <a:p>
            <a:pPr lvl="1"/>
            <a:r>
              <a:rPr lang="en-US" dirty="0" smtClean="0">
                <a:solidFill>
                  <a:srgbClr val="FF0000"/>
                </a:solidFill>
              </a:rPr>
              <a:t>Later on she realized that she never heard the outer door open; </a:t>
            </a:r>
          </a:p>
          <a:p>
            <a:pPr marL="393700" lvl="1" indent="0">
              <a:buNone/>
            </a:pPr>
            <a:r>
              <a:rPr lang="en-US" dirty="0">
                <a:solidFill>
                  <a:srgbClr val="FF0000"/>
                </a:solidFill>
              </a:rPr>
              <a:t>t</a:t>
            </a:r>
            <a:r>
              <a:rPr lang="en-US" dirty="0" smtClean="0">
                <a:solidFill>
                  <a:srgbClr val="FF0000"/>
                </a:solidFill>
              </a:rPr>
              <a:t>hat meant  the stranger was waiting for her.  Her System 1 intuited the </a:t>
            </a:r>
          </a:p>
          <a:p>
            <a:pPr marL="393700" lvl="1" indent="0">
              <a:buNone/>
            </a:pPr>
            <a:r>
              <a:rPr lang="en-US" dirty="0" smtClean="0">
                <a:solidFill>
                  <a:srgbClr val="FF0000"/>
                </a:solidFill>
              </a:rPr>
              <a:t>Problem, but was overridden by her System 2</a:t>
            </a:r>
            <a:endParaRPr lang="en-US" dirty="0">
              <a:solidFill>
                <a:srgbClr val="FF0000"/>
              </a:solidFill>
            </a:endParaRPr>
          </a:p>
          <a:p>
            <a:pPr marL="0" indent="0">
              <a:buNone/>
            </a:pPr>
            <a:endParaRPr lang="en-US" dirty="0" smtClean="0"/>
          </a:p>
          <a:p>
            <a:endParaRPr lang="en-US" dirty="0"/>
          </a:p>
          <a:p>
            <a:endParaRPr lang="en-US" dirty="0"/>
          </a:p>
          <a:p>
            <a:endParaRPr lang="en-US" dirty="0"/>
          </a:p>
        </p:txBody>
      </p:sp>
      <p:sp>
        <p:nvSpPr>
          <p:cNvPr id="4" name="Text Placeholder 3"/>
          <p:cNvSpPr>
            <a:spLocks noGrp="1"/>
          </p:cNvSpPr>
          <p:nvPr>
            <p:ph type="body" sz="quarter" idx="10"/>
          </p:nvPr>
        </p:nvSpPr>
        <p:spPr/>
        <p:txBody>
          <a:bodyPr/>
          <a:lstStyle/>
          <a:p>
            <a:r>
              <a:rPr lang="en-US" dirty="0" smtClean="0"/>
              <a:t>In a valid situation where you’re an expert, trust your instincts!</a:t>
            </a:r>
            <a:endParaRPr lang="en-US" dirty="0"/>
          </a:p>
        </p:txBody>
      </p:sp>
      <p:sp>
        <p:nvSpPr>
          <p:cNvPr id="5" name="Text Placeholder 4"/>
          <p:cNvSpPr>
            <a:spLocks noGrp="1"/>
          </p:cNvSpPr>
          <p:nvPr>
            <p:ph type="body" sz="quarter" idx="11"/>
          </p:nvPr>
        </p:nvSpPr>
        <p:spPr/>
        <p:txBody>
          <a:bodyPr/>
          <a:lstStyle/>
          <a:p>
            <a:endParaRPr lang="en-US"/>
          </a:p>
        </p:txBody>
      </p:sp>
      <p:pic>
        <p:nvPicPr>
          <p:cNvPr id="1026" name="Picture 2" descr="http://tytmb.files.wordpress.com/2012/02/nokidgu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866" y="2743200"/>
            <a:ext cx="2590800" cy="345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504922"/>
      </p:ext>
    </p:extLst>
  </p:cSld>
  <p:clrMapOvr>
    <a:masterClrMapping/>
  </p:clrMapOvr>
  <p:timing>
    <p:tnLst>
      <p:par>
        <p:cTn id="1" dur="indefinite" restart="never" nodeType="tmRoot"/>
      </p:par>
    </p:tnLst>
  </p:timing>
</p:sld>
</file>

<file path=ppt/theme/theme1.xml><?xml version="1.0" encoding="utf-8"?>
<a:theme xmlns:a="http://schemas.openxmlformats.org/drawingml/2006/main" name="7_NLY Theme-4.2013">
  <a:themeElements>
    <a:clrScheme name="Custom 1">
      <a:dk1>
        <a:sysClr val="windowText" lastClr="000000"/>
      </a:dk1>
      <a:lt1>
        <a:sysClr val="window" lastClr="FFFFFF"/>
      </a:lt1>
      <a:dk2>
        <a:srgbClr val="000066"/>
      </a:dk2>
      <a:lt2>
        <a:srgbClr val="708898"/>
      </a:lt2>
      <a:accent1>
        <a:srgbClr val="2D7C2B"/>
      </a:accent1>
      <a:accent2>
        <a:srgbClr val="2D5134"/>
      </a:accent2>
      <a:accent3>
        <a:srgbClr val="D88C1F"/>
      </a:accent3>
      <a:accent4>
        <a:srgbClr val="0083CA"/>
      </a:accent4>
      <a:accent5>
        <a:srgbClr val="AD362E"/>
      </a:accent5>
      <a:accent6>
        <a:srgbClr val="492D91"/>
      </a:accent6>
      <a:hlink>
        <a:srgbClr val="0000FF"/>
      </a:hlink>
      <a:folHlink>
        <a:srgbClr val="800080"/>
      </a:folHlink>
    </a:clrScheme>
    <a:fontScheme name="Blank Presentation">
      <a:majorFont>
        <a:latin typeface="Avenir LT Std 65 Medium"/>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9_Custom Design">
  <a:themeElements>
    <a:clrScheme name="Annaly">
      <a:dk1>
        <a:sysClr val="windowText" lastClr="000000"/>
      </a:dk1>
      <a:lt1>
        <a:sysClr val="window" lastClr="FFFFFF"/>
      </a:lt1>
      <a:dk2>
        <a:srgbClr val="708898"/>
      </a:dk2>
      <a:lt2>
        <a:srgbClr val="C0C0C0"/>
      </a:lt2>
      <a:accent1>
        <a:srgbClr val="124B8B"/>
      </a:accent1>
      <a:accent2>
        <a:srgbClr val="4182B8"/>
      </a:accent2>
      <a:accent3>
        <a:srgbClr val="A81E2D"/>
      </a:accent3>
      <a:accent4>
        <a:srgbClr val="FFC000"/>
      </a:accent4>
      <a:accent5>
        <a:srgbClr val="2D7C2B"/>
      </a:accent5>
      <a:accent6>
        <a:srgbClr val="492D91"/>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NLY THEME">
  <a:themeElements>
    <a:clrScheme name="Annaly">
      <a:dk1>
        <a:sysClr val="windowText" lastClr="000000"/>
      </a:dk1>
      <a:lt1>
        <a:sysClr val="window" lastClr="FFFFFF"/>
      </a:lt1>
      <a:dk2>
        <a:srgbClr val="708898"/>
      </a:dk2>
      <a:lt2>
        <a:srgbClr val="C0C0C0"/>
      </a:lt2>
      <a:accent1>
        <a:srgbClr val="124B8B"/>
      </a:accent1>
      <a:accent2>
        <a:srgbClr val="4182B8"/>
      </a:accent2>
      <a:accent3>
        <a:srgbClr val="A81E2D"/>
      </a:accent3>
      <a:accent4>
        <a:srgbClr val="FFC000"/>
      </a:accent4>
      <a:accent5>
        <a:srgbClr val="2D7C2B"/>
      </a:accent5>
      <a:accent6>
        <a:srgbClr val="492D91"/>
      </a:accent6>
      <a:hlink>
        <a:srgbClr val="0000FF"/>
      </a:hlink>
      <a:folHlink>
        <a:srgbClr val="800080"/>
      </a:folHlink>
    </a:clrScheme>
    <a:fontScheme name="Book Antiqua">
      <a:majorFont>
        <a:latin typeface="Book Antiqua"/>
        <a:ea typeface="ＭＳ Ｐゴシック"/>
        <a:cs typeface="ＭＳ Ｐゴシック"/>
      </a:majorFont>
      <a:minorFont>
        <a:latin typeface="Book Antiqu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8_NLY Theme-4.2013">
  <a:themeElements>
    <a:clrScheme name="Custom 1">
      <a:dk1>
        <a:sysClr val="windowText" lastClr="000000"/>
      </a:dk1>
      <a:lt1>
        <a:sysClr val="window" lastClr="FFFFFF"/>
      </a:lt1>
      <a:dk2>
        <a:srgbClr val="000066"/>
      </a:dk2>
      <a:lt2>
        <a:srgbClr val="708898"/>
      </a:lt2>
      <a:accent1>
        <a:srgbClr val="2D7C2B"/>
      </a:accent1>
      <a:accent2>
        <a:srgbClr val="2D5134"/>
      </a:accent2>
      <a:accent3>
        <a:srgbClr val="D88C1F"/>
      </a:accent3>
      <a:accent4>
        <a:srgbClr val="0083CA"/>
      </a:accent4>
      <a:accent5>
        <a:srgbClr val="AD362E"/>
      </a:accent5>
      <a:accent6>
        <a:srgbClr val="492D91"/>
      </a:accent6>
      <a:hlink>
        <a:srgbClr val="0000FF"/>
      </a:hlink>
      <a:folHlink>
        <a:srgbClr val="800080"/>
      </a:folHlink>
    </a:clrScheme>
    <a:fontScheme name="Blank Presentation">
      <a:majorFont>
        <a:latin typeface="Avenir LT Std 65 Medium"/>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NLY Theme-4.2013">
  <a:themeElements>
    <a:clrScheme name="Annaly">
      <a:dk1>
        <a:sysClr val="windowText" lastClr="000000"/>
      </a:dk1>
      <a:lt1>
        <a:sysClr val="window" lastClr="FFFFFF"/>
      </a:lt1>
      <a:dk2>
        <a:srgbClr val="708898"/>
      </a:dk2>
      <a:lt2>
        <a:srgbClr val="C0C0C0"/>
      </a:lt2>
      <a:accent1>
        <a:srgbClr val="124B8B"/>
      </a:accent1>
      <a:accent2>
        <a:srgbClr val="4182B8"/>
      </a:accent2>
      <a:accent3>
        <a:srgbClr val="A81E2D"/>
      </a:accent3>
      <a:accent4>
        <a:srgbClr val="FFC000"/>
      </a:accent4>
      <a:accent5>
        <a:srgbClr val="2D7C2B"/>
      </a:accent5>
      <a:accent6>
        <a:srgbClr val="492D91"/>
      </a:accent6>
      <a:hlink>
        <a:srgbClr val="0000FF"/>
      </a:hlink>
      <a:folHlink>
        <a:srgbClr val="800080"/>
      </a:folHlink>
    </a:clrScheme>
    <a:fontScheme name="Book Antiqua">
      <a:majorFont>
        <a:latin typeface="Book Antiqua"/>
        <a:ea typeface="ＭＳ Ｐゴシック"/>
        <a:cs typeface="ＭＳ Ｐゴシック"/>
      </a:majorFont>
      <a:minorFont>
        <a:latin typeface="Book Antiqu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NLY Theme-4.2013">
  <a:themeElements>
    <a:clrScheme name="Annaly">
      <a:dk1>
        <a:sysClr val="windowText" lastClr="000000"/>
      </a:dk1>
      <a:lt1>
        <a:sysClr val="window" lastClr="FFFFFF"/>
      </a:lt1>
      <a:dk2>
        <a:srgbClr val="708898"/>
      </a:dk2>
      <a:lt2>
        <a:srgbClr val="C0C0C0"/>
      </a:lt2>
      <a:accent1>
        <a:srgbClr val="124B8B"/>
      </a:accent1>
      <a:accent2>
        <a:srgbClr val="4182B8"/>
      </a:accent2>
      <a:accent3>
        <a:srgbClr val="A81E2D"/>
      </a:accent3>
      <a:accent4>
        <a:srgbClr val="FFC000"/>
      </a:accent4>
      <a:accent5>
        <a:srgbClr val="2D7C2B"/>
      </a:accent5>
      <a:accent6>
        <a:srgbClr val="492D91"/>
      </a:accent6>
      <a:hlink>
        <a:srgbClr val="0000FF"/>
      </a:hlink>
      <a:folHlink>
        <a:srgbClr val="800080"/>
      </a:folHlink>
    </a:clrScheme>
    <a:fontScheme name="Book Antiqua">
      <a:majorFont>
        <a:latin typeface="Book Antiqua"/>
        <a:ea typeface="ＭＳ Ｐゴシック"/>
        <a:cs typeface="ＭＳ Ｐゴシック"/>
      </a:majorFont>
      <a:minorFont>
        <a:latin typeface="Book Antiqu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NLY Theme-4.2013">
  <a:themeElements>
    <a:clrScheme name="Annaly">
      <a:dk1>
        <a:sysClr val="windowText" lastClr="000000"/>
      </a:dk1>
      <a:lt1>
        <a:sysClr val="window" lastClr="FFFFFF"/>
      </a:lt1>
      <a:dk2>
        <a:srgbClr val="708898"/>
      </a:dk2>
      <a:lt2>
        <a:srgbClr val="C0C0C0"/>
      </a:lt2>
      <a:accent1>
        <a:srgbClr val="124B8B"/>
      </a:accent1>
      <a:accent2>
        <a:srgbClr val="4182B8"/>
      </a:accent2>
      <a:accent3>
        <a:srgbClr val="A81E2D"/>
      </a:accent3>
      <a:accent4>
        <a:srgbClr val="FFC000"/>
      </a:accent4>
      <a:accent5>
        <a:srgbClr val="2D7C2B"/>
      </a:accent5>
      <a:accent6>
        <a:srgbClr val="492D91"/>
      </a:accent6>
      <a:hlink>
        <a:srgbClr val="0000FF"/>
      </a:hlink>
      <a:folHlink>
        <a:srgbClr val="800080"/>
      </a:folHlink>
    </a:clrScheme>
    <a:fontScheme name="Book Antiqua">
      <a:majorFont>
        <a:latin typeface="Book Antiqua"/>
        <a:ea typeface="ＭＳ Ｐゴシック"/>
        <a:cs typeface="ＭＳ Ｐゴシック"/>
      </a:majorFont>
      <a:minorFont>
        <a:latin typeface="Book Antiqu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78017</TotalTime>
  <Words>14798</Words>
  <Application>Microsoft Office PowerPoint</Application>
  <PresentationFormat>On-screen Show (4:3)</PresentationFormat>
  <Paragraphs>2479</Paragraphs>
  <Slides>95</Slides>
  <Notes>83</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95</vt:i4>
      </vt:variant>
    </vt:vector>
  </HeadingPairs>
  <TitlesOfParts>
    <vt:vector size="115" baseType="lpstr">
      <vt:lpstr>MS PGothic</vt:lpstr>
      <vt:lpstr>MS PGothic</vt:lpstr>
      <vt:lpstr>Arial</vt:lpstr>
      <vt:lpstr>Avenir LT Std 45 Book</vt:lpstr>
      <vt:lpstr>Avenir LT Std 65 Medium</vt:lpstr>
      <vt:lpstr>Avenir LT Std 95 Black Oblique</vt:lpstr>
      <vt:lpstr>Book Antiqua</vt:lpstr>
      <vt:lpstr>Calibri</vt:lpstr>
      <vt:lpstr>Cambria Math</vt:lpstr>
      <vt:lpstr>Courier New</vt:lpstr>
      <vt:lpstr>Tahoma</vt:lpstr>
      <vt:lpstr>Times New Roman</vt:lpstr>
      <vt:lpstr>Wingdings</vt:lpstr>
      <vt:lpstr>7_NLY Theme-4.2013</vt:lpstr>
      <vt:lpstr>19_Custom Design</vt:lpstr>
      <vt:lpstr>NLY THEME</vt:lpstr>
      <vt:lpstr>8_NLY Theme-4.2013</vt:lpstr>
      <vt:lpstr>1_NLY Theme-4.2013</vt:lpstr>
      <vt:lpstr>2_NLY Theme-4.2013</vt:lpstr>
      <vt:lpstr>3_NLY Theme-4.2013</vt:lpstr>
      <vt:lpstr>Subjective Probability</vt:lpstr>
      <vt:lpstr>Background</vt:lpstr>
      <vt:lpstr>Three Types of Probability</vt:lpstr>
      <vt:lpstr>Three Types of Probability</vt:lpstr>
      <vt:lpstr>How Do We Make Subjective Probability Assessments?</vt:lpstr>
      <vt:lpstr>Deductive Reasoning vs. Inductive Reasoning</vt:lpstr>
      <vt:lpstr>System 1 And System 2</vt:lpstr>
      <vt:lpstr>System 1, System 2, And Inductive / Deductive Reasoning</vt:lpstr>
      <vt:lpstr>Problems in Assessing Subjective Probabilities </vt:lpstr>
      <vt:lpstr>Both Systems Are Prone to Illusions</vt:lpstr>
      <vt:lpstr>System 1 Perceptual Illusion</vt:lpstr>
      <vt:lpstr>System 1 Perceptual Illusion</vt:lpstr>
      <vt:lpstr>System 1 Cognitive Illusion</vt:lpstr>
      <vt:lpstr>System 2 Perceptual Illusion</vt:lpstr>
      <vt:lpstr>System 2 Perceptual Illusion</vt:lpstr>
      <vt:lpstr>System 2 Cognitive Illusion</vt:lpstr>
      <vt:lpstr>System 2 Cognitive Illusion</vt:lpstr>
      <vt:lpstr>Overcoming Cognitive Illusions</vt:lpstr>
      <vt:lpstr>Checklists</vt:lpstr>
      <vt:lpstr>Checklists</vt:lpstr>
      <vt:lpstr>Checklist for Subjective Probability Assessment</vt:lpstr>
      <vt:lpstr>Checklist items for System 1</vt:lpstr>
      <vt:lpstr>System 1 – Context Matters</vt:lpstr>
      <vt:lpstr>System 1 – Context Matters</vt:lpstr>
      <vt:lpstr>System 1 – Context Matters</vt:lpstr>
      <vt:lpstr>System 1 – Context Matters</vt:lpstr>
      <vt:lpstr>System 1 – Context Matters</vt:lpstr>
      <vt:lpstr>System 1 – Context Matters</vt:lpstr>
      <vt:lpstr>System 1 – Context Matters</vt:lpstr>
      <vt:lpstr>System 1 – Availability Heuristic</vt:lpstr>
      <vt:lpstr>System 1 – Availability Heuristic Biases</vt:lpstr>
      <vt:lpstr>System 1 – Availability Heuristic Biases</vt:lpstr>
      <vt:lpstr>System 1 – Representativeness Heuristic</vt:lpstr>
      <vt:lpstr>System 1 – Representativeness Heuristic Biases</vt:lpstr>
      <vt:lpstr>System 1 – Representativeness Heuristic Biases</vt:lpstr>
      <vt:lpstr>System 1 – Representativeness Heuristic Biases</vt:lpstr>
      <vt:lpstr>System 1 – Representativeness Heuristic Biases</vt:lpstr>
      <vt:lpstr>System 1 – Representativeness Heuristic Biases</vt:lpstr>
      <vt:lpstr>System 1 – Representativeness Heuristic Biases</vt:lpstr>
      <vt:lpstr>System 1 – Overconfidence</vt:lpstr>
      <vt:lpstr>System 1 – Overconfidence</vt:lpstr>
      <vt:lpstr>System 1 – Overconfidence in Predicting Economic Growth</vt:lpstr>
      <vt:lpstr>Checklist items for System 2</vt:lpstr>
      <vt:lpstr>System 2 – Logic Errors</vt:lpstr>
      <vt:lpstr>System 2 – Logic Errors</vt:lpstr>
      <vt:lpstr>System 2 – Logic Errors</vt:lpstr>
      <vt:lpstr>System 2 – Logic Errors</vt:lpstr>
      <vt:lpstr>System 2 – Logic Errors</vt:lpstr>
      <vt:lpstr>System 2 – Logic Errors</vt:lpstr>
      <vt:lpstr>System 2 – Logic Errors</vt:lpstr>
      <vt:lpstr>System 2 – Incomplete Information</vt:lpstr>
      <vt:lpstr>System 2 – Incomplete Information</vt:lpstr>
      <vt:lpstr>System 2 – Incomplete Information</vt:lpstr>
      <vt:lpstr>System 2 – Incomplete Information</vt:lpstr>
      <vt:lpstr>System 2 – Incomplete Information</vt:lpstr>
      <vt:lpstr>System 2 – Incomplete Information</vt:lpstr>
      <vt:lpstr>System 2 – Incomplete Information</vt:lpstr>
      <vt:lpstr>Last Items</vt:lpstr>
      <vt:lpstr>Last Items – Cognitive Style</vt:lpstr>
      <vt:lpstr>Last Items – Cognitive Style</vt:lpstr>
      <vt:lpstr>Last Items – Cognitive Style</vt:lpstr>
      <vt:lpstr>Last Items – Harden your probability</vt:lpstr>
      <vt:lpstr>Last Items – Harden your probability</vt:lpstr>
      <vt:lpstr>Last Items – Harden your probability</vt:lpstr>
      <vt:lpstr>Putting it together</vt:lpstr>
      <vt:lpstr>PowerPoint Presentation</vt:lpstr>
      <vt:lpstr>Thank you!</vt:lpstr>
      <vt:lpstr>References</vt:lpstr>
      <vt:lpstr>Appendix A: Three Types of Probability</vt:lpstr>
      <vt:lpstr>Appendix B: Inductive Reasoning</vt:lpstr>
      <vt:lpstr>Appendix C: Inductive Reasoning</vt:lpstr>
      <vt:lpstr>Appendix D: Mental Models</vt:lpstr>
      <vt:lpstr>Appendix E: Inductive Reasoning Error</vt:lpstr>
      <vt:lpstr>Appendix E: Inductive Reasoning Error</vt:lpstr>
      <vt:lpstr>Appendix F: Deductive Reasoning </vt:lpstr>
      <vt:lpstr>Appendix G: What color is the dress?</vt:lpstr>
      <vt:lpstr>Appendix H: Two Hundred Coin Flips</vt:lpstr>
      <vt:lpstr>Appendix I: One Hundred Eight Tails</vt:lpstr>
      <vt:lpstr>Appendix J: Checklists</vt:lpstr>
      <vt:lpstr>Appendix K: System 1 – Availability Heuristic Biases</vt:lpstr>
      <vt:lpstr>Appendix K: System 1 – Availability Heuristic Biases</vt:lpstr>
      <vt:lpstr>Appendix L: System 1 – Representativeness Heuristic Biases</vt:lpstr>
      <vt:lpstr>Appendix L: System 1 – Representativeness Heuristic Biases</vt:lpstr>
      <vt:lpstr>Appendix M: System 1 – Representativeness Heuristic Biases</vt:lpstr>
      <vt:lpstr>Appendix M: System 1 – Representativeness Heuristic Biases</vt:lpstr>
      <vt:lpstr>Appendix N: Representativeness Heuristic</vt:lpstr>
      <vt:lpstr>Appendix O: System 1 – Covariance</vt:lpstr>
      <vt:lpstr>Appendix O: System 1 – Covariance</vt:lpstr>
      <vt:lpstr>Appendix P: System 2 – Logic Errors</vt:lpstr>
      <vt:lpstr>Appendix Q: System 2 – Logic Errors</vt:lpstr>
      <vt:lpstr>Appendix Q: System 2 – Logic Errors</vt:lpstr>
      <vt:lpstr>Appendix R: System 2 – Logic Errors</vt:lpstr>
      <vt:lpstr>Appendix S: The Efficient Market Hypothesis, Hedgehog to Fox</vt:lpstr>
      <vt:lpstr>Appendix T: When can you trust your gut?</vt:lpstr>
      <vt:lpstr>Appendix T: When can you trust your gut?</vt:lpstr>
    </vt:vector>
  </TitlesOfParts>
  <Company>Annaly Capital Management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 View</dc:title>
  <dc:creator>Matthew Powers</dc:creator>
  <cp:lastModifiedBy>kedron</cp:lastModifiedBy>
  <cp:revision>1108</cp:revision>
  <cp:lastPrinted>2015-12-09T15:34:11Z</cp:lastPrinted>
  <dcterms:created xsi:type="dcterms:W3CDTF">2014-05-14T18:09:59Z</dcterms:created>
  <dcterms:modified xsi:type="dcterms:W3CDTF">2016-01-14T16:53:33Z</dcterms:modified>
</cp:coreProperties>
</file>